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43891200" cy="21945600"/>
  <p:notesSz cx="7023100" cy="9309100"/>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0000"/>
    <a:srgbClr val="000050"/>
    <a:srgbClr val="00126A"/>
    <a:srgbClr val="0033CC"/>
    <a:srgbClr val="000066"/>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658" autoAdjust="0"/>
    <p:restoredTop sz="99632" autoAdjust="0"/>
  </p:normalViewPr>
  <p:slideViewPr>
    <p:cSldViewPr>
      <p:cViewPr varScale="1">
        <p:scale>
          <a:sx n="30" d="100"/>
          <a:sy n="30" d="100"/>
        </p:scale>
        <p:origin x="77" y="163"/>
      </p:cViewPr>
      <p:guideLst>
        <p:guide orient="horz" pos="6912"/>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2" y="1"/>
            <a:ext cx="3043343" cy="46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01" tIns="46851" rIns="93701" bIns="46851" numCol="1" anchor="t" anchorCtr="0" compatLnSpc="1">
            <a:prstTxWarp prst="textNoShape">
              <a:avLst/>
            </a:prstTxWarp>
          </a:bodyPr>
          <a:lstStyle>
            <a:lvl1pPr algn="l" defTabSz="936599">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3978155" y="1"/>
            <a:ext cx="3043343" cy="46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01" tIns="46851" rIns="93701" bIns="46851" numCol="1" anchor="t" anchorCtr="0" compatLnSpc="1">
            <a:prstTxWarp prst="textNoShape">
              <a:avLst/>
            </a:prstTxWarp>
          </a:bodyPr>
          <a:lstStyle>
            <a:lvl1pPr algn="r" defTabSz="936599">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2" y="8842046"/>
            <a:ext cx="3043343" cy="46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01" tIns="46851" rIns="93701" bIns="46851" numCol="1" anchor="b" anchorCtr="0" compatLnSpc="1">
            <a:prstTxWarp prst="textNoShape">
              <a:avLst/>
            </a:prstTxWarp>
          </a:bodyPr>
          <a:lstStyle>
            <a:lvl1pPr algn="l" defTabSz="936599">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3978155" y="8842046"/>
            <a:ext cx="3043343" cy="46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01" tIns="46851" rIns="93701" bIns="46851" numCol="1" anchor="b" anchorCtr="0" compatLnSpc="1">
            <a:prstTxWarp prst="textNoShape">
              <a:avLst/>
            </a:prstTxWarp>
          </a:bodyPr>
          <a:lstStyle>
            <a:lvl1pPr algn="r" defTabSz="936599">
              <a:defRPr sz="1200" b="0">
                <a:solidFill>
                  <a:schemeClr val="tx1"/>
                </a:solidFill>
                <a:latin typeface="Arial" pitchFamily="34" charset="0"/>
              </a:defRPr>
            </a:lvl1pPr>
          </a:lstStyle>
          <a:p>
            <a:pPr>
              <a:defRPr/>
            </a:pPr>
            <a:fld id="{E34AF8B1-2D3B-44A1-B946-E83B1F3108DC}" type="slidenum">
              <a:rPr lang="en-US"/>
              <a:pPr>
                <a:defRPr/>
              </a:pPr>
              <a:t>‹#›</a:t>
            </a:fld>
            <a:endParaRPr lang="en-US"/>
          </a:p>
        </p:txBody>
      </p:sp>
    </p:spTree>
    <p:extLst>
      <p:ext uri="{BB962C8B-B14F-4D97-AF65-F5344CB8AC3E}">
        <p14:creationId xmlns:p14="http://schemas.microsoft.com/office/powerpoint/2010/main" val="23213380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6" y="6817784"/>
            <a:ext cx="37306250" cy="4703233"/>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2435417"/>
            <a:ext cx="30724475" cy="56091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8704AC-2A78-4597-8263-9F56952F8046}" type="slidenum">
              <a:rPr lang="en-US"/>
              <a:pPr>
                <a:defRPr/>
              </a:pPr>
              <a:t>‹#›</a:t>
            </a:fld>
            <a:endParaRPr lang="en-US"/>
          </a:p>
        </p:txBody>
      </p:sp>
    </p:spTree>
    <p:extLst>
      <p:ext uri="{BB962C8B-B14F-4D97-AF65-F5344CB8AC3E}">
        <p14:creationId xmlns:p14="http://schemas.microsoft.com/office/powerpoint/2010/main" val="361934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344A14-0DFE-408D-81B4-E6DED0B00101}" type="slidenum">
              <a:rPr lang="en-US"/>
              <a:pPr>
                <a:defRPr/>
              </a:pPr>
              <a:t>‹#›</a:t>
            </a:fld>
            <a:endParaRPr lang="en-US"/>
          </a:p>
        </p:txBody>
      </p:sp>
    </p:spTree>
    <p:extLst>
      <p:ext uri="{BB962C8B-B14F-4D97-AF65-F5344CB8AC3E}">
        <p14:creationId xmlns:p14="http://schemas.microsoft.com/office/powerpoint/2010/main" val="304115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878417"/>
            <a:ext cx="9875837" cy="187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878417"/>
            <a:ext cx="29475113" cy="187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835D20-DDAB-47D2-806A-DC1043DB8D37}" type="slidenum">
              <a:rPr lang="en-US"/>
              <a:pPr>
                <a:defRPr/>
              </a:pPr>
              <a:t>‹#›</a:t>
            </a:fld>
            <a:endParaRPr lang="en-US"/>
          </a:p>
        </p:txBody>
      </p:sp>
    </p:spTree>
    <p:extLst>
      <p:ext uri="{BB962C8B-B14F-4D97-AF65-F5344CB8AC3E}">
        <p14:creationId xmlns:p14="http://schemas.microsoft.com/office/powerpoint/2010/main" val="179567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6" y="878417"/>
            <a:ext cx="39503350" cy="3657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193927" y="5120218"/>
            <a:ext cx="19675475" cy="719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2021802" y="5120218"/>
            <a:ext cx="19675475" cy="719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193927" y="12413192"/>
            <a:ext cx="19675475" cy="719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2021802" y="12413192"/>
            <a:ext cx="19675475" cy="719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5057CA-A6F8-4B6B-AC77-67EAA9D44699}" type="slidenum">
              <a:rPr lang="en-US"/>
              <a:pPr>
                <a:defRPr/>
              </a:pPr>
              <a:t>‹#›</a:t>
            </a:fld>
            <a:endParaRPr lang="en-US"/>
          </a:p>
        </p:txBody>
      </p:sp>
    </p:spTree>
    <p:extLst>
      <p:ext uri="{BB962C8B-B14F-4D97-AF65-F5344CB8AC3E}">
        <p14:creationId xmlns:p14="http://schemas.microsoft.com/office/powerpoint/2010/main" val="20521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513CB2-D749-4A42-8D36-1BC2C5AC6A43}" type="slidenum">
              <a:rPr lang="en-US"/>
              <a:pPr>
                <a:defRPr/>
              </a:pPr>
              <a:t>‹#›</a:t>
            </a:fld>
            <a:endParaRPr lang="en-US"/>
          </a:p>
        </p:txBody>
      </p:sp>
    </p:spTree>
    <p:extLst>
      <p:ext uri="{BB962C8B-B14F-4D97-AF65-F5344CB8AC3E}">
        <p14:creationId xmlns:p14="http://schemas.microsoft.com/office/powerpoint/2010/main" val="113688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4102294"/>
            <a:ext cx="37307838" cy="43582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9301692"/>
            <a:ext cx="37307838"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0CE109-7CED-47AA-A324-B479D9EA7205}" type="slidenum">
              <a:rPr lang="en-US"/>
              <a:pPr>
                <a:defRPr/>
              </a:pPr>
              <a:t>‹#›</a:t>
            </a:fld>
            <a:endParaRPr lang="en-US"/>
          </a:p>
        </p:txBody>
      </p:sp>
    </p:spTree>
    <p:extLst>
      <p:ext uri="{BB962C8B-B14F-4D97-AF65-F5344CB8AC3E}">
        <p14:creationId xmlns:p14="http://schemas.microsoft.com/office/powerpoint/2010/main" val="195491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7" y="5120217"/>
            <a:ext cx="19675475" cy="144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2" y="5120217"/>
            <a:ext cx="19675475" cy="144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BA157-8F29-4E32-A2C6-FB6DE0CDAA73}" type="slidenum">
              <a:rPr lang="en-US"/>
              <a:pPr>
                <a:defRPr/>
              </a:pPr>
              <a:t>‹#›</a:t>
            </a:fld>
            <a:endParaRPr lang="en-US"/>
          </a:p>
        </p:txBody>
      </p:sp>
    </p:spTree>
    <p:extLst>
      <p:ext uri="{BB962C8B-B14F-4D97-AF65-F5344CB8AC3E}">
        <p14:creationId xmlns:p14="http://schemas.microsoft.com/office/powerpoint/2010/main" val="169171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4912785"/>
            <a:ext cx="19392900" cy="20468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6959600"/>
            <a:ext cx="19392900" cy="12643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9" y="4912785"/>
            <a:ext cx="19400837" cy="20468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9" y="6959600"/>
            <a:ext cx="19400837" cy="12643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5EE6E1-A1E9-4A45-8164-13A24E53C95E}" type="slidenum">
              <a:rPr lang="en-US"/>
              <a:pPr>
                <a:defRPr/>
              </a:pPr>
              <a:t>‹#›</a:t>
            </a:fld>
            <a:endParaRPr lang="en-US"/>
          </a:p>
        </p:txBody>
      </p:sp>
    </p:spTree>
    <p:extLst>
      <p:ext uri="{BB962C8B-B14F-4D97-AF65-F5344CB8AC3E}">
        <p14:creationId xmlns:p14="http://schemas.microsoft.com/office/powerpoint/2010/main" val="103997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F452D4-461A-49B9-885F-CAF74EA93AE0}" type="slidenum">
              <a:rPr lang="en-US"/>
              <a:pPr>
                <a:defRPr/>
              </a:pPr>
              <a:t>‹#›</a:t>
            </a:fld>
            <a:endParaRPr lang="en-US"/>
          </a:p>
        </p:txBody>
      </p:sp>
    </p:spTree>
    <p:extLst>
      <p:ext uri="{BB962C8B-B14F-4D97-AF65-F5344CB8AC3E}">
        <p14:creationId xmlns:p14="http://schemas.microsoft.com/office/powerpoint/2010/main" val="403866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0A9B6F-1364-4C44-8FB6-498632B82382}" type="slidenum">
              <a:rPr lang="en-US"/>
              <a:pPr>
                <a:defRPr/>
              </a:pPr>
              <a:t>‹#›</a:t>
            </a:fld>
            <a:endParaRPr lang="en-US"/>
          </a:p>
        </p:txBody>
      </p:sp>
    </p:spTree>
    <p:extLst>
      <p:ext uri="{BB962C8B-B14F-4D97-AF65-F5344CB8AC3E}">
        <p14:creationId xmlns:p14="http://schemas.microsoft.com/office/powerpoint/2010/main" val="90625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4183"/>
            <a:ext cx="14439900" cy="37179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874184"/>
            <a:ext cx="24536400" cy="18729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4592109"/>
            <a:ext cx="14439900"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F30A83-18AA-4574-999A-1C2094C0DD87}" type="slidenum">
              <a:rPr lang="en-US"/>
              <a:pPr>
                <a:defRPr/>
              </a:pPr>
              <a:t>‹#›</a:t>
            </a:fld>
            <a:endParaRPr lang="en-US"/>
          </a:p>
        </p:txBody>
      </p:sp>
    </p:spTree>
    <p:extLst>
      <p:ext uri="{BB962C8B-B14F-4D97-AF65-F5344CB8AC3E}">
        <p14:creationId xmlns:p14="http://schemas.microsoft.com/office/powerpoint/2010/main" val="45162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15361711"/>
            <a:ext cx="26335037" cy="181398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5" y="1961092"/>
            <a:ext cx="26335037" cy="13166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5" y="17175694"/>
            <a:ext cx="26335037" cy="2574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03BEDA-2E35-46B6-9BD7-E048D71DB25C}" type="slidenum">
              <a:rPr lang="en-US"/>
              <a:pPr>
                <a:defRPr/>
              </a:pPr>
              <a:t>‹#›</a:t>
            </a:fld>
            <a:endParaRPr lang="en-US"/>
          </a:p>
        </p:txBody>
      </p:sp>
    </p:spTree>
    <p:extLst>
      <p:ext uri="{BB962C8B-B14F-4D97-AF65-F5344CB8AC3E}">
        <p14:creationId xmlns:p14="http://schemas.microsoft.com/office/powerpoint/2010/main" val="428906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877888"/>
            <a:ext cx="395033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5119688"/>
            <a:ext cx="39503350" cy="144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19985038"/>
            <a:ext cx="102425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525" y="19985038"/>
            <a:ext cx="139001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4725" y="19985038"/>
            <a:ext cx="102425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2D01FB8A-7920-4791-8711-C841EB5B6B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685800" y="355600"/>
            <a:ext cx="42519600" cy="4064000"/>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lstStyle/>
          <a:p>
            <a:pPr eaLnBrk="1" hangingPunct="1">
              <a:defRPr/>
            </a:pPr>
            <a:r>
              <a:rPr lang="en-US" sz="7200" b="1" dirty="0" smtClean="0">
                <a:solidFill>
                  <a:srgbClr val="FFC000"/>
                </a:solidFill>
                <a:latin typeface="Times New Roman" pitchFamily="18" charset="0"/>
                <a:cs typeface="Times New Roman" pitchFamily="18" charset="0"/>
              </a:rPr>
              <a:t>Quantitative Assessment of Peroneal Artery Perfusion at the Ankle with Non-Invasive Vascular Testing</a:t>
            </a:r>
            <a:r>
              <a:rPr lang="en-US" sz="5400" dirty="0" smtClean="0">
                <a:latin typeface="Times New Roman" pitchFamily="18" charset="0"/>
                <a:cs typeface="Times New Roman" pitchFamily="18" charset="0"/>
              </a:rPr>
              <a:t/>
            </a:r>
            <a:br>
              <a:rPr lang="en-US" sz="54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t>
            </a:r>
            <a:r>
              <a:rPr lang="en-US" sz="6000" dirty="0" smtClean="0">
                <a:latin typeface="Times New Roman" pitchFamily="18" charset="0"/>
                <a:cs typeface="Times New Roman" pitchFamily="18" charset="0"/>
              </a:rPr>
              <a:t/>
            </a:r>
            <a:br>
              <a:rPr lang="en-US" sz="6000" dirty="0" smtClean="0">
                <a:latin typeface="Times New Roman" pitchFamily="18" charset="0"/>
                <a:cs typeface="Times New Roman" pitchFamily="18" charset="0"/>
              </a:rPr>
            </a:br>
            <a:r>
              <a:rPr lang="en-US" sz="4800" dirty="0" smtClean="0">
                <a:solidFill>
                  <a:srgbClr val="FFC000"/>
                </a:solidFill>
                <a:latin typeface="Times New Roman" pitchFamily="18" charset="0"/>
                <a:cs typeface="Times New Roman" pitchFamily="18" charset="0"/>
              </a:rPr>
              <a:t>Whitney Ellis McConnell, </a:t>
            </a:r>
            <a:r>
              <a:rPr lang="en-US" sz="4800" dirty="0" err="1" smtClean="0">
                <a:solidFill>
                  <a:srgbClr val="FFC000"/>
                </a:solidFill>
                <a:latin typeface="Times New Roman" pitchFamily="18" charset="0"/>
                <a:cs typeface="Times New Roman" pitchFamily="18" charset="0"/>
              </a:rPr>
              <a:t>DPM</a:t>
            </a:r>
            <a:r>
              <a:rPr lang="en-US" sz="4800" baseline="30000" dirty="0" err="1" smtClean="0">
                <a:solidFill>
                  <a:srgbClr val="FFC000"/>
                </a:solidFill>
                <a:latin typeface="Times New Roman" pitchFamily="18" charset="0"/>
                <a:cs typeface="Times New Roman" pitchFamily="18" charset="0"/>
              </a:rPr>
              <a:t>a</a:t>
            </a:r>
            <a:r>
              <a:rPr lang="en-US" sz="4800" dirty="0" smtClean="0">
                <a:solidFill>
                  <a:srgbClr val="FFC000"/>
                </a:solidFill>
                <a:latin typeface="Times New Roman" pitchFamily="18" charset="0"/>
                <a:cs typeface="Times New Roman" pitchFamily="18" charset="0"/>
              </a:rPr>
              <a:t>, Amanda Taylor, BS RDCS </a:t>
            </a:r>
            <a:r>
              <a:rPr lang="en-US" sz="4800" dirty="0" err="1" smtClean="0">
                <a:solidFill>
                  <a:srgbClr val="FFC000"/>
                </a:solidFill>
                <a:latin typeface="Times New Roman" pitchFamily="18" charset="0"/>
                <a:cs typeface="Times New Roman" pitchFamily="18" charset="0"/>
              </a:rPr>
              <a:t>RVT</a:t>
            </a:r>
            <a:r>
              <a:rPr lang="en-US" sz="4800" baseline="30000" dirty="0" err="1" smtClean="0">
                <a:solidFill>
                  <a:srgbClr val="FFC000"/>
                </a:solidFill>
                <a:latin typeface="Times New Roman" pitchFamily="18" charset="0"/>
                <a:cs typeface="Times New Roman" pitchFamily="18" charset="0"/>
              </a:rPr>
              <a:t>b</a:t>
            </a:r>
            <a:r>
              <a:rPr lang="en-US" sz="4800" dirty="0" smtClean="0">
                <a:solidFill>
                  <a:srgbClr val="FFC000"/>
                </a:solidFill>
                <a:latin typeface="Times New Roman" pitchFamily="18" charset="0"/>
                <a:cs typeface="Times New Roman" pitchFamily="18" charset="0"/>
              </a:rPr>
              <a:t>, Patrick Kelly, BS RVT </a:t>
            </a:r>
            <a:r>
              <a:rPr lang="en-US" sz="4800" dirty="0" err="1" smtClean="0">
                <a:solidFill>
                  <a:srgbClr val="FFC000"/>
                </a:solidFill>
                <a:latin typeface="Times New Roman" pitchFamily="18" charset="0"/>
                <a:cs typeface="Times New Roman" pitchFamily="18" charset="0"/>
              </a:rPr>
              <a:t>MBA</a:t>
            </a:r>
            <a:r>
              <a:rPr lang="en-US" sz="4800" baseline="30000" dirty="0" err="1" smtClean="0">
                <a:solidFill>
                  <a:srgbClr val="FFC000"/>
                </a:solidFill>
                <a:latin typeface="Times New Roman" pitchFamily="18" charset="0"/>
                <a:cs typeface="Times New Roman" pitchFamily="18" charset="0"/>
              </a:rPr>
              <a:t>b</a:t>
            </a:r>
            <a:r>
              <a:rPr lang="en-US" sz="4800" dirty="0" smtClean="0">
                <a:solidFill>
                  <a:srgbClr val="FFC000"/>
                </a:solidFill>
                <a:latin typeface="Times New Roman" pitchFamily="18" charset="0"/>
                <a:cs typeface="Times New Roman" pitchFamily="18" charset="0"/>
              </a:rPr>
              <a:t>, and Andrew J. Meyr, DPM  </a:t>
            </a:r>
            <a:r>
              <a:rPr lang="en-US" sz="4800" dirty="0" err="1" smtClean="0">
                <a:solidFill>
                  <a:srgbClr val="FFC000"/>
                </a:solidFill>
                <a:latin typeface="Times New Roman" pitchFamily="18" charset="0"/>
                <a:cs typeface="Times New Roman" pitchFamily="18" charset="0"/>
              </a:rPr>
              <a:t>FACFAS</a:t>
            </a:r>
            <a:r>
              <a:rPr lang="en-US" sz="4800" baseline="30000" dirty="0" err="1" smtClean="0">
                <a:solidFill>
                  <a:srgbClr val="FFC000"/>
                </a:solidFill>
                <a:latin typeface="Times New Roman" pitchFamily="18" charset="0"/>
                <a:cs typeface="Times New Roman" pitchFamily="18" charset="0"/>
              </a:rPr>
              <a:t>c</a:t>
            </a:r>
            <a:r>
              <a:rPr lang="en-US" sz="4800" baseline="30000" dirty="0" smtClean="0">
                <a:solidFill>
                  <a:srgbClr val="FFC000"/>
                </a:solidFill>
                <a:latin typeface="Times New Roman" pitchFamily="18" charset="0"/>
                <a:cs typeface="Times New Roman" pitchFamily="18" charset="0"/>
              </a:rPr>
              <a:t> </a:t>
            </a:r>
            <a:r>
              <a:rPr lang="en-US" sz="4800" dirty="0" smtClean="0">
                <a:solidFill>
                  <a:srgbClr val="FFC000"/>
                </a:solidFill>
                <a:latin typeface="Times New Roman" pitchFamily="18" charset="0"/>
                <a:cs typeface="Times New Roman" pitchFamily="18" charset="0"/>
              </a:rPr>
              <a:t> </a:t>
            </a:r>
            <a:r>
              <a:rPr lang="en-US" sz="4000" dirty="0" smtClean="0">
                <a:solidFill>
                  <a:schemeClr val="bg1"/>
                </a:solidFill>
                <a:latin typeface="Times New Roman" pitchFamily="18" charset="0"/>
                <a:cs typeface="Times New Roman" pitchFamily="18" charset="0"/>
              </a:rPr>
              <a:t/>
            </a:r>
            <a:br>
              <a:rPr lang="en-US" sz="4000" dirty="0" smtClean="0">
                <a:solidFill>
                  <a:schemeClr val="bg1"/>
                </a:solidFill>
                <a:latin typeface="Times New Roman" pitchFamily="18" charset="0"/>
                <a:cs typeface="Times New Roman" pitchFamily="18" charset="0"/>
              </a:rPr>
            </a:br>
            <a:r>
              <a:rPr lang="en-US" sz="1800" dirty="0" smtClean="0">
                <a:solidFill>
                  <a:schemeClr val="bg1"/>
                </a:solidFill>
                <a:latin typeface="Times New Roman" pitchFamily="18" charset="0"/>
                <a:cs typeface="Times New Roman" pitchFamily="18" charset="0"/>
              </a:rPr>
              <a:t> </a:t>
            </a:r>
            <a:r>
              <a:rPr lang="en-US" sz="3200" dirty="0" smtClean="0">
                <a:solidFill>
                  <a:schemeClr val="bg1"/>
                </a:solidFill>
                <a:latin typeface="Times New Roman" pitchFamily="18" charset="0"/>
                <a:cs typeface="Times New Roman" pitchFamily="18" charset="0"/>
              </a:rPr>
              <a:t/>
            </a:r>
            <a:br>
              <a:rPr lang="en-US" sz="3200" dirty="0" smtClean="0">
                <a:solidFill>
                  <a:schemeClr val="bg1"/>
                </a:solidFill>
                <a:latin typeface="Times New Roman" pitchFamily="18" charset="0"/>
                <a:cs typeface="Times New Roman" pitchFamily="18" charset="0"/>
              </a:rPr>
            </a:br>
            <a:r>
              <a:rPr lang="en-US" sz="3000" baseline="30000" dirty="0" err="1" smtClean="0">
                <a:solidFill>
                  <a:schemeClr val="bg1"/>
                </a:solidFill>
                <a:latin typeface="Times New Roman" pitchFamily="18" charset="0"/>
                <a:cs typeface="Times New Roman" pitchFamily="18" charset="0"/>
              </a:rPr>
              <a:t>a</a:t>
            </a:r>
            <a:r>
              <a:rPr lang="en-US" sz="3000" dirty="0" err="1" smtClean="0">
                <a:solidFill>
                  <a:schemeClr val="bg1"/>
                </a:solidFill>
                <a:latin typeface="Times New Roman" pitchFamily="18" charset="0"/>
                <a:cs typeface="Times New Roman" pitchFamily="18" charset="0"/>
              </a:rPr>
              <a:t>Resident</a:t>
            </a:r>
            <a:r>
              <a:rPr lang="en-US" sz="3000" dirty="0" smtClean="0">
                <a:solidFill>
                  <a:schemeClr val="bg1"/>
                </a:solidFill>
                <a:latin typeface="Times New Roman" pitchFamily="18" charset="0"/>
                <a:cs typeface="Times New Roman" pitchFamily="18" charset="0"/>
              </a:rPr>
              <a:t>, Temple University Hospital Podiatric Surgical Residency Program, Philadelphia, Pennsylvania</a:t>
            </a:r>
            <a:br>
              <a:rPr lang="en-US" sz="3000" dirty="0" smtClean="0">
                <a:solidFill>
                  <a:schemeClr val="bg1"/>
                </a:solidFill>
                <a:latin typeface="Times New Roman" pitchFamily="18" charset="0"/>
                <a:cs typeface="Times New Roman" pitchFamily="18" charset="0"/>
              </a:rPr>
            </a:br>
            <a:r>
              <a:rPr lang="en-US" sz="3000" baseline="30000" dirty="0" err="1" smtClean="0">
                <a:solidFill>
                  <a:schemeClr val="bg1"/>
                </a:solidFill>
                <a:latin typeface="Times New Roman" pitchFamily="18" charset="0"/>
                <a:cs typeface="Times New Roman" pitchFamily="18" charset="0"/>
              </a:rPr>
              <a:t>b</a:t>
            </a:r>
            <a:r>
              <a:rPr lang="en-US" sz="3000" dirty="0" err="1" smtClean="0">
                <a:solidFill>
                  <a:schemeClr val="bg1"/>
                </a:solidFill>
                <a:latin typeface="Times New Roman" pitchFamily="18" charset="0"/>
                <a:cs typeface="Times New Roman" pitchFamily="18" charset="0"/>
              </a:rPr>
              <a:t>Temple</a:t>
            </a:r>
            <a:r>
              <a:rPr lang="en-US" sz="3000" dirty="0" smtClean="0">
                <a:solidFill>
                  <a:schemeClr val="bg1"/>
                </a:solidFill>
                <a:latin typeface="Times New Roman" pitchFamily="18" charset="0"/>
                <a:cs typeface="Times New Roman" pitchFamily="18" charset="0"/>
              </a:rPr>
              <a:t> University Hospital Vascular Laboratory, Philadelphia, Pennsylvania</a:t>
            </a:r>
            <a:br>
              <a:rPr lang="en-US" sz="3000" dirty="0" smtClean="0">
                <a:solidFill>
                  <a:schemeClr val="bg1"/>
                </a:solidFill>
                <a:latin typeface="Times New Roman" pitchFamily="18" charset="0"/>
                <a:cs typeface="Times New Roman" pitchFamily="18" charset="0"/>
              </a:rPr>
            </a:br>
            <a:r>
              <a:rPr lang="en-US" sz="3000" baseline="30000" dirty="0" err="1" smtClean="0">
                <a:solidFill>
                  <a:schemeClr val="bg1"/>
                </a:solidFill>
                <a:latin typeface="Times New Roman" pitchFamily="18" charset="0"/>
                <a:cs typeface="Times New Roman" pitchFamily="18" charset="0"/>
              </a:rPr>
              <a:t>c</a:t>
            </a:r>
            <a:r>
              <a:rPr lang="en-US" sz="3000" dirty="0" err="1" smtClean="0">
                <a:solidFill>
                  <a:schemeClr val="bg1"/>
                </a:solidFill>
                <a:latin typeface="Times New Roman" pitchFamily="18" charset="0"/>
                <a:cs typeface="Times New Roman" pitchFamily="18" charset="0"/>
              </a:rPr>
              <a:t>Associate</a:t>
            </a:r>
            <a:r>
              <a:rPr lang="en-US" sz="3000" dirty="0" smtClean="0">
                <a:solidFill>
                  <a:schemeClr val="bg1"/>
                </a:solidFill>
                <a:latin typeface="Times New Roman" pitchFamily="18" charset="0"/>
                <a:cs typeface="Times New Roman" pitchFamily="18" charset="0"/>
              </a:rPr>
              <a:t> Professor and Residency Program Director, Department of Podiatric Surgery, Temple University School of Podiatric Medicine and Temple University Hospital, Philadelphia, Pennsylvania </a:t>
            </a:r>
            <a:r>
              <a:rPr lang="en-US" sz="3000" dirty="0" smtClean="0">
                <a:solidFill>
                  <a:srgbClr val="FFFF00"/>
                </a:solidFill>
                <a:latin typeface="Times New Roman" pitchFamily="18" charset="0"/>
                <a:cs typeface="Times New Roman" pitchFamily="18" charset="0"/>
              </a:rPr>
              <a:t>(AJMeyr@gmail.com)*</a:t>
            </a:r>
            <a:r>
              <a:rPr lang="en-US" sz="3200" dirty="0" smtClean="0">
                <a:solidFill>
                  <a:srgbClr val="FFFF00"/>
                </a:solidFill>
                <a:latin typeface="Times New Roman" pitchFamily="18" charset="0"/>
                <a:cs typeface="Times New Roman" pitchFamily="18" charset="0"/>
              </a:rPr>
              <a:t/>
            </a:r>
            <a:br>
              <a:rPr lang="en-US" sz="3200" dirty="0" smtClean="0">
                <a:solidFill>
                  <a:srgbClr val="FFFF00"/>
                </a:solidFill>
                <a:latin typeface="Times New Roman" pitchFamily="18" charset="0"/>
                <a:cs typeface="Times New Roman" pitchFamily="18" charset="0"/>
              </a:rPr>
            </a:br>
            <a:r>
              <a:rPr lang="en-US" sz="2000" dirty="0" smtClean="0">
                <a:solidFill>
                  <a:srgbClr val="FFFF00"/>
                </a:solidFill>
                <a:latin typeface="Times New Roman" pitchFamily="18" charset="0"/>
                <a:cs typeface="Times New Roman" pitchFamily="18" charset="0"/>
              </a:rPr>
              <a:t> *Please don’t hesitate to contact AJM with any questions/concerns.  He’s happy to provide you with a .</a:t>
            </a:r>
            <a:r>
              <a:rPr lang="en-US" sz="2000" dirty="0" err="1" smtClean="0">
                <a:solidFill>
                  <a:srgbClr val="FFFF00"/>
                </a:solidFill>
                <a:latin typeface="Times New Roman" pitchFamily="18" charset="0"/>
                <a:cs typeface="Times New Roman" pitchFamily="18" charset="0"/>
              </a:rPr>
              <a:t>pdf</a:t>
            </a:r>
            <a:r>
              <a:rPr lang="en-US" sz="2000" dirty="0" smtClean="0">
                <a:solidFill>
                  <a:srgbClr val="FFFF00"/>
                </a:solidFill>
                <a:latin typeface="Times New Roman" pitchFamily="18" charset="0"/>
                <a:cs typeface="Times New Roman" pitchFamily="18" charset="0"/>
              </a:rPr>
              <a:t> of this poster if you email him. </a:t>
            </a:r>
            <a:endParaRPr lang="en-US" sz="3600" i="1" dirty="0">
              <a:solidFill>
                <a:schemeClr val="bg1"/>
              </a:solidFill>
            </a:endParaRPr>
          </a:p>
        </p:txBody>
      </p:sp>
      <p:sp>
        <p:nvSpPr>
          <p:cNvPr id="2149" name="Text Box 154"/>
          <p:cNvSpPr txBox="1">
            <a:spLocks noChangeArrowheads="1"/>
          </p:cNvSpPr>
          <p:nvPr/>
        </p:nvSpPr>
        <p:spPr bwMode="auto">
          <a:xfrm>
            <a:off x="16764000" y="18516600"/>
            <a:ext cx="16535400" cy="3093154"/>
          </a:xfrm>
          <a:prstGeom prst="rect">
            <a:avLst/>
          </a:prstGeom>
          <a:noFill/>
          <a:ln w="127000" cmpd="dbl">
            <a:solidFill>
              <a:schemeClr val="tx1"/>
            </a:solidFill>
            <a:miter lim="800000"/>
            <a:headEnd/>
            <a:tailEnd/>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1600" b="0" dirty="0" smtClean="0">
                <a:solidFill>
                  <a:schemeClr val="tx1"/>
                </a:solidFill>
                <a:latin typeface="Times New Roman" pitchFamily="18" charset="0"/>
                <a:cs typeface="Times New Roman" pitchFamily="18" charset="0"/>
              </a:rPr>
              <a:t>[1] </a:t>
            </a:r>
            <a:r>
              <a:rPr lang="en-US" sz="1600" b="0" dirty="0" err="1" smtClean="0">
                <a:solidFill>
                  <a:schemeClr val="tx1"/>
                </a:solidFill>
                <a:latin typeface="Times New Roman" pitchFamily="18" charset="0"/>
                <a:cs typeface="Times New Roman" pitchFamily="18" charset="0"/>
              </a:rPr>
              <a:t>Bibbo</a:t>
            </a:r>
            <a:r>
              <a:rPr lang="en-US" sz="1600" b="0" dirty="0" smtClean="0">
                <a:solidFill>
                  <a:schemeClr val="tx1"/>
                </a:solidFill>
                <a:latin typeface="Times New Roman" pitchFamily="18" charset="0"/>
                <a:cs typeface="Times New Roman" pitchFamily="18" charset="0"/>
              </a:rPr>
              <a:t> C, Ehrlich DA, Nguyen HM, Levin LS, Kovach SJ. Low wound complication rates for the lateral extensile approach for </a:t>
            </a:r>
            <a:r>
              <a:rPr lang="en-US" sz="1600" b="0" dirty="0" err="1" smtClean="0">
                <a:solidFill>
                  <a:schemeClr val="tx1"/>
                </a:solidFill>
                <a:latin typeface="Times New Roman" pitchFamily="18" charset="0"/>
                <a:cs typeface="Times New Roman" pitchFamily="18" charset="0"/>
              </a:rPr>
              <a:t>calcaneal</a:t>
            </a:r>
            <a:r>
              <a:rPr lang="en-US" sz="1600" b="0" dirty="0" smtClean="0">
                <a:solidFill>
                  <a:schemeClr val="tx1"/>
                </a:solidFill>
                <a:latin typeface="Times New Roman" pitchFamily="18" charset="0"/>
                <a:cs typeface="Times New Roman" pitchFamily="18" charset="0"/>
              </a:rPr>
              <a:t> ORIF when the lateral </a:t>
            </a:r>
            <a:r>
              <a:rPr lang="en-US" sz="1600" b="0" dirty="0" err="1" smtClean="0">
                <a:solidFill>
                  <a:schemeClr val="tx1"/>
                </a:solidFill>
                <a:latin typeface="Times New Roman" pitchFamily="18" charset="0"/>
                <a:cs typeface="Times New Roman" pitchFamily="18" charset="0"/>
              </a:rPr>
              <a:t>calcaneal</a:t>
            </a:r>
            <a:r>
              <a:rPr lang="en-US" sz="1600" b="0" dirty="0" smtClean="0">
                <a:solidFill>
                  <a:schemeClr val="tx1"/>
                </a:solidFill>
                <a:latin typeface="Times New Roman" pitchFamily="18" charset="0"/>
                <a:cs typeface="Times New Roman" pitchFamily="18" charset="0"/>
              </a:rPr>
              <a:t> artery is patent.  Foot Ankle Int. 2014 Jul; 35(7): 650-6.</a:t>
            </a:r>
          </a:p>
          <a:p>
            <a:pPr algn="l" eaLnBrk="1" hangingPunct="1"/>
            <a:r>
              <a:rPr lang="en-US" sz="1600" b="0" dirty="0" smtClean="0">
                <a:solidFill>
                  <a:schemeClr val="tx1"/>
                </a:solidFill>
                <a:latin typeface="Times New Roman" pitchFamily="18" charset="0"/>
                <a:cs typeface="Times New Roman" pitchFamily="18" charset="0"/>
              </a:rPr>
              <a:t>[2] </a:t>
            </a:r>
            <a:r>
              <a:rPr lang="en-US" sz="1600" b="0" dirty="0" err="1" smtClean="0">
                <a:solidFill>
                  <a:schemeClr val="tx1"/>
                </a:solidFill>
                <a:latin typeface="Times New Roman" pitchFamily="18" charset="0"/>
                <a:cs typeface="Times New Roman" pitchFamily="18" charset="0"/>
              </a:rPr>
              <a:t>Attinger</a:t>
            </a:r>
            <a:r>
              <a:rPr lang="en-US" sz="1600" b="0" dirty="0" smtClean="0">
                <a:solidFill>
                  <a:schemeClr val="tx1"/>
                </a:solidFill>
                <a:latin typeface="Times New Roman" pitchFamily="18" charset="0"/>
                <a:cs typeface="Times New Roman" pitchFamily="18" charset="0"/>
              </a:rPr>
              <a:t> CE, Evans KK, </a:t>
            </a:r>
            <a:r>
              <a:rPr lang="en-US" sz="1600" b="0" dirty="0" err="1" smtClean="0">
                <a:solidFill>
                  <a:schemeClr val="tx1"/>
                </a:solidFill>
                <a:latin typeface="Times New Roman" pitchFamily="18" charset="0"/>
                <a:cs typeface="Times New Roman" pitchFamily="18" charset="0"/>
              </a:rPr>
              <a:t>Bulan</a:t>
            </a:r>
            <a:r>
              <a:rPr lang="en-US" sz="1600" b="0" dirty="0" smtClean="0">
                <a:solidFill>
                  <a:schemeClr val="tx1"/>
                </a:solidFill>
                <a:latin typeface="Times New Roman" pitchFamily="18" charset="0"/>
                <a:cs typeface="Times New Roman" pitchFamily="18" charset="0"/>
              </a:rPr>
              <a:t> E, </a:t>
            </a:r>
            <a:r>
              <a:rPr lang="en-US" sz="1600" b="0" dirty="0" err="1" smtClean="0">
                <a:solidFill>
                  <a:schemeClr val="tx1"/>
                </a:solidFill>
                <a:latin typeface="Times New Roman" pitchFamily="18" charset="0"/>
                <a:cs typeface="Times New Roman" pitchFamily="18" charset="0"/>
              </a:rPr>
              <a:t>Blume</a:t>
            </a:r>
            <a:r>
              <a:rPr lang="en-US" sz="1600" b="0" dirty="0" smtClean="0">
                <a:solidFill>
                  <a:schemeClr val="tx1"/>
                </a:solidFill>
                <a:latin typeface="Times New Roman" pitchFamily="18" charset="0"/>
                <a:cs typeface="Times New Roman" pitchFamily="18" charset="0"/>
              </a:rPr>
              <a:t> P, Cooper P. </a:t>
            </a:r>
            <a:r>
              <a:rPr lang="en-US" sz="1600" b="0" dirty="0" err="1" smtClean="0">
                <a:solidFill>
                  <a:schemeClr val="tx1"/>
                </a:solidFill>
                <a:latin typeface="Times New Roman" pitchFamily="18" charset="0"/>
                <a:cs typeface="Times New Roman" pitchFamily="18" charset="0"/>
              </a:rPr>
              <a:t>Angiosomes</a:t>
            </a:r>
            <a:r>
              <a:rPr lang="en-US" sz="1600" b="0" dirty="0" smtClean="0">
                <a:solidFill>
                  <a:schemeClr val="tx1"/>
                </a:solidFill>
                <a:latin typeface="Times New Roman" pitchFamily="18" charset="0"/>
                <a:cs typeface="Times New Roman" pitchFamily="18" charset="0"/>
              </a:rPr>
              <a:t> of the foot and ankle and clinical implications for limb salvage: reconstruction, incisions, and revascularization.</a:t>
            </a:r>
          </a:p>
          <a:p>
            <a:pPr algn="l" eaLnBrk="1" hangingPunct="1"/>
            <a:r>
              <a:rPr lang="en-US" sz="1600" b="0" dirty="0" smtClean="0">
                <a:solidFill>
                  <a:schemeClr val="tx1"/>
                </a:solidFill>
                <a:latin typeface="Times New Roman" pitchFamily="18" charset="0"/>
                <a:cs typeface="Times New Roman" pitchFamily="18" charset="0"/>
              </a:rPr>
              <a:t>[3] </a:t>
            </a:r>
            <a:r>
              <a:rPr lang="en-US" sz="1600" b="0" dirty="0" err="1" smtClean="0">
                <a:solidFill>
                  <a:schemeClr val="tx1"/>
                </a:solidFill>
                <a:latin typeface="Times New Roman" pitchFamily="18" charset="0"/>
                <a:cs typeface="Times New Roman" pitchFamily="18" charset="0"/>
              </a:rPr>
              <a:t>Benirschke</a:t>
            </a:r>
            <a:r>
              <a:rPr lang="en-US" sz="1600" b="0" dirty="0" smtClean="0">
                <a:solidFill>
                  <a:schemeClr val="tx1"/>
                </a:solidFill>
                <a:latin typeface="Times New Roman" pitchFamily="18" charset="0"/>
                <a:cs typeface="Times New Roman" pitchFamily="18" charset="0"/>
              </a:rPr>
              <a:t> SK, Kramer PA. Wound healing complications in closed and open </a:t>
            </a:r>
            <a:r>
              <a:rPr lang="en-US" sz="1600" b="0" dirty="0" err="1" smtClean="0">
                <a:solidFill>
                  <a:schemeClr val="tx1"/>
                </a:solidFill>
                <a:latin typeface="Times New Roman" pitchFamily="18" charset="0"/>
                <a:cs typeface="Times New Roman" pitchFamily="18" charset="0"/>
              </a:rPr>
              <a:t>calcaneal</a:t>
            </a:r>
            <a:r>
              <a:rPr lang="en-US" sz="1600" b="0" dirty="0" smtClean="0">
                <a:solidFill>
                  <a:schemeClr val="tx1"/>
                </a:solidFill>
                <a:latin typeface="Times New Roman" pitchFamily="18" charset="0"/>
                <a:cs typeface="Times New Roman" pitchFamily="18" charset="0"/>
              </a:rPr>
              <a:t> fractures. J </a:t>
            </a:r>
            <a:r>
              <a:rPr lang="en-US" sz="1600" b="0" dirty="0" err="1" smtClean="0">
                <a:solidFill>
                  <a:schemeClr val="tx1"/>
                </a:solidFill>
                <a:latin typeface="Times New Roman" pitchFamily="18" charset="0"/>
                <a:cs typeface="Times New Roman" pitchFamily="18" charset="0"/>
              </a:rPr>
              <a:t>Orthop</a:t>
            </a:r>
            <a:r>
              <a:rPr lang="en-US" sz="1600" b="0" dirty="0" smtClean="0">
                <a:solidFill>
                  <a:schemeClr val="tx1"/>
                </a:solidFill>
                <a:latin typeface="Times New Roman" pitchFamily="18" charset="0"/>
                <a:cs typeface="Times New Roman" pitchFamily="18" charset="0"/>
              </a:rPr>
              <a:t> Trauma. 2004 Jan; 18(10): 1-6.</a:t>
            </a:r>
          </a:p>
          <a:p>
            <a:pPr algn="l" eaLnBrk="1" hangingPunct="1"/>
            <a:r>
              <a:rPr lang="en-US" sz="1600" b="0" dirty="0" smtClean="0">
                <a:solidFill>
                  <a:schemeClr val="tx1"/>
                </a:solidFill>
                <a:latin typeface="Times New Roman" pitchFamily="18" charset="0"/>
                <a:cs typeface="Times New Roman" pitchFamily="18" charset="0"/>
              </a:rPr>
              <a:t>[4] Raines RA, </a:t>
            </a:r>
            <a:r>
              <a:rPr lang="en-US" sz="1600" b="0" dirty="0" err="1" smtClean="0">
                <a:solidFill>
                  <a:schemeClr val="tx1"/>
                </a:solidFill>
                <a:latin typeface="Times New Roman" pitchFamily="18" charset="0"/>
                <a:cs typeface="Times New Roman" pitchFamily="18" charset="0"/>
              </a:rPr>
              <a:t>Brage</a:t>
            </a:r>
            <a:r>
              <a:rPr lang="en-US" sz="1600" b="0" dirty="0" smtClean="0">
                <a:solidFill>
                  <a:schemeClr val="tx1"/>
                </a:solidFill>
                <a:latin typeface="Times New Roman" pitchFamily="18" charset="0"/>
                <a:cs typeface="Times New Roman" pitchFamily="18" charset="0"/>
              </a:rPr>
              <a:t> ME. Evans </a:t>
            </a:r>
            <a:r>
              <a:rPr lang="en-US" sz="1600" b="0" dirty="0" err="1" smtClean="0">
                <a:solidFill>
                  <a:schemeClr val="tx1"/>
                </a:solidFill>
                <a:latin typeface="Times New Roman" pitchFamily="18" charset="0"/>
                <a:cs typeface="Times New Roman" pitchFamily="18" charset="0"/>
              </a:rPr>
              <a:t>osteotomy</a:t>
            </a:r>
            <a:r>
              <a:rPr lang="en-US" sz="1600" b="0" dirty="0" smtClean="0">
                <a:solidFill>
                  <a:schemeClr val="tx1"/>
                </a:solidFill>
                <a:latin typeface="Times New Roman" pitchFamily="18" charset="0"/>
                <a:cs typeface="Times New Roman" pitchFamily="18" charset="0"/>
              </a:rPr>
              <a:t> in the adult foot:  an anatomic study of structures at risk. Foot Ankle Int. 1998 Nov; 19(11): 743-7.</a:t>
            </a:r>
          </a:p>
          <a:p>
            <a:pPr algn="l" eaLnBrk="1" hangingPunct="1"/>
            <a:r>
              <a:rPr lang="en-US" sz="1600" b="0" dirty="0" smtClean="0">
                <a:solidFill>
                  <a:schemeClr val="tx1"/>
                </a:solidFill>
                <a:latin typeface="Times New Roman" pitchFamily="18" charset="0"/>
                <a:cs typeface="Times New Roman" pitchFamily="18" charset="0"/>
              </a:rPr>
              <a:t>[5] </a:t>
            </a:r>
            <a:r>
              <a:rPr lang="en-US" sz="1600" b="0" dirty="0" err="1" smtClean="0">
                <a:solidFill>
                  <a:schemeClr val="tx1"/>
                </a:solidFill>
                <a:latin typeface="Times New Roman" pitchFamily="18" charset="0"/>
                <a:cs typeface="Times New Roman" pitchFamily="18" charset="0"/>
              </a:rPr>
              <a:t>Phisitkul</a:t>
            </a:r>
            <a:r>
              <a:rPr lang="en-US" sz="1600" b="0" dirty="0" smtClean="0">
                <a:solidFill>
                  <a:schemeClr val="tx1"/>
                </a:solidFill>
                <a:latin typeface="Times New Roman" pitchFamily="18" charset="0"/>
                <a:cs typeface="Times New Roman" pitchFamily="18" charset="0"/>
              </a:rPr>
              <a:t> P, </a:t>
            </a:r>
            <a:r>
              <a:rPr lang="en-US" sz="1600" b="0" dirty="0" err="1" smtClean="0">
                <a:solidFill>
                  <a:schemeClr val="tx1"/>
                </a:solidFill>
                <a:latin typeface="Times New Roman" pitchFamily="18" charset="0"/>
                <a:cs typeface="Times New Roman" pitchFamily="18" charset="0"/>
              </a:rPr>
              <a:t>Haugsdal</a:t>
            </a:r>
            <a:r>
              <a:rPr lang="en-US" sz="1600" b="0" dirty="0" smtClean="0">
                <a:solidFill>
                  <a:schemeClr val="tx1"/>
                </a:solidFill>
                <a:latin typeface="Times New Roman" pitchFamily="18" charset="0"/>
                <a:cs typeface="Times New Roman" pitchFamily="18" charset="0"/>
              </a:rPr>
              <a:t> J, </a:t>
            </a:r>
            <a:r>
              <a:rPr lang="en-US" sz="1600" b="0" dirty="0" err="1" smtClean="0">
                <a:solidFill>
                  <a:schemeClr val="tx1"/>
                </a:solidFill>
                <a:latin typeface="Times New Roman" pitchFamily="18" charset="0"/>
                <a:cs typeface="Times New Roman" pitchFamily="18" charset="0"/>
              </a:rPr>
              <a:t>Vaseenon</a:t>
            </a:r>
            <a:r>
              <a:rPr lang="en-US" sz="1600" b="0" dirty="0" smtClean="0">
                <a:solidFill>
                  <a:schemeClr val="tx1"/>
                </a:solidFill>
                <a:latin typeface="Times New Roman" pitchFamily="18" charset="0"/>
                <a:cs typeface="Times New Roman" pitchFamily="18" charset="0"/>
              </a:rPr>
              <a:t> T, </a:t>
            </a:r>
            <a:r>
              <a:rPr lang="en-US" sz="1600" b="0" dirty="0" err="1" smtClean="0">
                <a:solidFill>
                  <a:schemeClr val="tx1"/>
                </a:solidFill>
                <a:latin typeface="Times New Roman" pitchFamily="18" charset="0"/>
                <a:cs typeface="Times New Roman" pitchFamily="18" charset="0"/>
              </a:rPr>
              <a:t>Pizzimenti</a:t>
            </a:r>
            <a:r>
              <a:rPr lang="en-US" sz="1600" b="0" dirty="0" smtClean="0">
                <a:solidFill>
                  <a:schemeClr val="tx1"/>
                </a:solidFill>
                <a:latin typeface="Times New Roman" pitchFamily="18" charset="0"/>
                <a:cs typeface="Times New Roman" pitchFamily="18" charset="0"/>
              </a:rPr>
              <a:t> MA. Vascular disruption of the talus: comparison of two approaches for triple </a:t>
            </a:r>
            <a:r>
              <a:rPr lang="en-US" sz="1600" b="0" dirty="0" err="1" smtClean="0">
                <a:solidFill>
                  <a:schemeClr val="tx1"/>
                </a:solidFill>
                <a:latin typeface="Times New Roman" pitchFamily="18" charset="0"/>
                <a:cs typeface="Times New Roman" pitchFamily="18" charset="0"/>
              </a:rPr>
              <a:t>arthrodesis</a:t>
            </a:r>
            <a:r>
              <a:rPr lang="en-US" sz="1600" b="0" dirty="0" smtClean="0">
                <a:solidFill>
                  <a:schemeClr val="tx1"/>
                </a:solidFill>
                <a:latin typeface="Times New Roman" pitchFamily="18" charset="0"/>
                <a:cs typeface="Times New Roman" pitchFamily="18" charset="0"/>
              </a:rPr>
              <a:t>. Foot Ankle Int. 2013 Apr; 34(4): 568-74.</a:t>
            </a:r>
          </a:p>
          <a:p>
            <a:pPr algn="l" eaLnBrk="1" hangingPunct="1"/>
            <a:r>
              <a:rPr lang="en-US" sz="1600" b="0" dirty="0" smtClean="0">
                <a:solidFill>
                  <a:schemeClr val="tx1"/>
                </a:solidFill>
                <a:latin typeface="Times New Roman" pitchFamily="18" charset="0"/>
                <a:cs typeface="Times New Roman" pitchFamily="18" charset="0"/>
              </a:rPr>
              <a:t>[6] Jolly GP, </a:t>
            </a:r>
            <a:r>
              <a:rPr lang="en-US" sz="1600" b="0" dirty="0" err="1" smtClean="0">
                <a:solidFill>
                  <a:schemeClr val="tx1"/>
                </a:solidFill>
                <a:latin typeface="Times New Roman" pitchFamily="18" charset="0"/>
                <a:cs typeface="Times New Roman" pitchFamily="18" charset="0"/>
              </a:rPr>
              <a:t>Zgonis</a:t>
            </a:r>
            <a:r>
              <a:rPr lang="en-US" sz="1600" b="0" dirty="0" smtClean="0">
                <a:solidFill>
                  <a:schemeClr val="tx1"/>
                </a:solidFill>
                <a:latin typeface="Times New Roman" pitchFamily="18" charset="0"/>
                <a:cs typeface="Times New Roman" pitchFamily="18" charset="0"/>
              </a:rPr>
              <a:t> T. Soft tissue reconstruction of the foot with a reverse flow </a:t>
            </a:r>
            <a:r>
              <a:rPr lang="en-US" sz="1600" b="0" dirty="0" err="1" smtClean="0">
                <a:solidFill>
                  <a:schemeClr val="tx1"/>
                </a:solidFill>
                <a:latin typeface="Times New Roman" pitchFamily="18" charset="0"/>
                <a:cs typeface="Times New Roman" pitchFamily="18" charset="0"/>
              </a:rPr>
              <a:t>sural</a:t>
            </a:r>
            <a:r>
              <a:rPr lang="en-US" sz="1600" b="0" dirty="0" smtClean="0">
                <a:solidFill>
                  <a:schemeClr val="tx1"/>
                </a:solidFill>
                <a:latin typeface="Times New Roman" pitchFamily="18" charset="0"/>
                <a:cs typeface="Times New Roman" pitchFamily="18" charset="0"/>
              </a:rPr>
              <a:t> artery </a:t>
            </a:r>
            <a:r>
              <a:rPr lang="en-US" sz="1600" b="0" dirty="0" err="1" smtClean="0">
                <a:solidFill>
                  <a:schemeClr val="tx1"/>
                </a:solidFill>
                <a:latin typeface="Times New Roman" pitchFamily="18" charset="0"/>
                <a:cs typeface="Times New Roman" pitchFamily="18" charset="0"/>
              </a:rPr>
              <a:t>neurofasciocutaneous</a:t>
            </a:r>
            <a:r>
              <a:rPr lang="en-US" sz="1600" b="0" dirty="0" smtClean="0">
                <a:solidFill>
                  <a:schemeClr val="tx1"/>
                </a:solidFill>
                <a:latin typeface="Times New Roman" pitchFamily="18" charset="0"/>
                <a:cs typeface="Times New Roman" pitchFamily="18" charset="0"/>
              </a:rPr>
              <a:t> flap. </a:t>
            </a:r>
            <a:r>
              <a:rPr lang="en-US" sz="1600" b="0" dirty="0" err="1" smtClean="0">
                <a:solidFill>
                  <a:schemeClr val="tx1"/>
                </a:solidFill>
                <a:latin typeface="Times New Roman" pitchFamily="18" charset="0"/>
                <a:cs typeface="Times New Roman" pitchFamily="18" charset="0"/>
              </a:rPr>
              <a:t>Ostomy</a:t>
            </a:r>
            <a:r>
              <a:rPr lang="en-US" sz="1600" b="0" dirty="0" smtClean="0">
                <a:solidFill>
                  <a:schemeClr val="tx1"/>
                </a:solidFill>
                <a:latin typeface="Times New Roman" pitchFamily="18" charset="0"/>
                <a:cs typeface="Times New Roman" pitchFamily="18" charset="0"/>
              </a:rPr>
              <a:t> Wound Manage. 2004 Jun; 50(6): 44-9.  </a:t>
            </a:r>
          </a:p>
          <a:p>
            <a:pPr algn="l" eaLnBrk="1" hangingPunct="1"/>
            <a:r>
              <a:rPr lang="en-US" sz="1600" b="0" dirty="0" smtClean="0">
                <a:solidFill>
                  <a:schemeClr val="tx1"/>
                </a:solidFill>
                <a:latin typeface="Times New Roman" pitchFamily="18" charset="0"/>
                <a:cs typeface="Times New Roman" pitchFamily="18" charset="0"/>
              </a:rPr>
              <a:t>[7] </a:t>
            </a:r>
            <a:r>
              <a:rPr lang="en-US" sz="1600" b="0" dirty="0" err="1" smtClean="0">
                <a:solidFill>
                  <a:schemeClr val="tx1"/>
                </a:solidFill>
                <a:latin typeface="Times New Roman" pitchFamily="18" charset="0"/>
                <a:cs typeface="Times New Roman" pitchFamily="18" charset="0"/>
              </a:rPr>
              <a:t>Ciavarella</a:t>
            </a:r>
            <a:r>
              <a:rPr lang="en-US" sz="1600" b="0" dirty="0" smtClean="0">
                <a:solidFill>
                  <a:schemeClr val="tx1"/>
                </a:solidFill>
                <a:latin typeface="Times New Roman" pitchFamily="18" charset="0"/>
                <a:cs typeface="Times New Roman" pitchFamily="18" charset="0"/>
              </a:rPr>
              <a:t> A, </a:t>
            </a:r>
            <a:r>
              <a:rPr lang="en-US" sz="1600" b="0" dirty="0" err="1" smtClean="0">
                <a:solidFill>
                  <a:schemeClr val="tx1"/>
                </a:solidFill>
                <a:latin typeface="Times New Roman" pitchFamily="18" charset="0"/>
                <a:cs typeface="Times New Roman" pitchFamily="18" charset="0"/>
              </a:rPr>
              <a:t>Silletti</a:t>
            </a:r>
            <a:r>
              <a:rPr lang="en-US" sz="1600" b="0" dirty="0" smtClean="0">
                <a:solidFill>
                  <a:schemeClr val="tx1"/>
                </a:solidFill>
                <a:latin typeface="Times New Roman" pitchFamily="18" charset="0"/>
                <a:cs typeface="Times New Roman" pitchFamily="18" charset="0"/>
              </a:rPr>
              <a:t> A, </a:t>
            </a:r>
            <a:r>
              <a:rPr lang="en-US" sz="1600" b="0" dirty="0" err="1" smtClean="0">
                <a:solidFill>
                  <a:schemeClr val="tx1"/>
                </a:solidFill>
                <a:latin typeface="Times New Roman" pitchFamily="18" charset="0"/>
                <a:cs typeface="Times New Roman" pitchFamily="18" charset="0"/>
              </a:rPr>
              <a:t>Mustacchio</a:t>
            </a:r>
            <a:r>
              <a:rPr lang="en-US" sz="1600" b="0" dirty="0" smtClean="0">
                <a:solidFill>
                  <a:schemeClr val="tx1"/>
                </a:solidFill>
                <a:latin typeface="Times New Roman" pitchFamily="18" charset="0"/>
                <a:cs typeface="Times New Roman" pitchFamily="18" charset="0"/>
              </a:rPr>
              <a:t> A, </a:t>
            </a:r>
            <a:r>
              <a:rPr lang="en-US" sz="1600" b="0" dirty="0" err="1" smtClean="0">
                <a:solidFill>
                  <a:schemeClr val="tx1"/>
                </a:solidFill>
                <a:latin typeface="Times New Roman" pitchFamily="18" charset="0"/>
                <a:cs typeface="Times New Roman" pitchFamily="18" charset="0"/>
              </a:rPr>
              <a:t>Gargiulo</a:t>
            </a:r>
            <a:r>
              <a:rPr lang="en-US" sz="1600" b="0" dirty="0" smtClean="0">
                <a:solidFill>
                  <a:schemeClr val="tx1"/>
                </a:solidFill>
                <a:latin typeface="Times New Roman" pitchFamily="18" charset="0"/>
                <a:cs typeface="Times New Roman" pitchFamily="18" charset="0"/>
              </a:rPr>
              <a:t> M, </a:t>
            </a:r>
            <a:r>
              <a:rPr lang="en-US" sz="1600" b="0" dirty="0" err="1" smtClean="0">
                <a:solidFill>
                  <a:schemeClr val="tx1"/>
                </a:solidFill>
                <a:latin typeface="Times New Roman" pitchFamily="18" charset="0"/>
                <a:cs typeface="Times New Roman" pitchFamily="18" charset="0"/>
              </a:rPr>
              <a:t>Galaverni</a:t>
            </a:r>
            <a:r>
              <a:rPr lang="en-US" sz="1600" b="0" dirty="0" smtClean="0">
                <a:solidFill>
                  <a:schemeClr val="tx1"/>
                </a:solidFill>
                <a:latin typeface="Times New Roman" pitchFamily="18" charset="0"/>
                <a:cs typeface="Times New Roman" pitchFamily="18" charset="0"/>
              </a:rPr>
              <a:t> MC, Stella A, </a:t>
            </a:r>
            <a:r>
              <a:rPr lang="en-US" sz="1600" b="0" dirty="0" err="1" smtClean="0">
                <a:solidFill>
                  <a:schemeClr val="tx1"/>
                </a:solidFill>
                <a:latin typeface="Times New Roman" pitchFamily="18" charset="0"/>
                <a:cs typeface="Times New Roman" pitchFamily="18" charset="0"/>
              </a:rPr>
              <a:t>Vannini</a:t>
            </a:r>
            <a:r>
              <a:rPr lang="en-US" sz="1600" b="0" dirty="0" smtClean="0">
                <a:solidFill>
                  <a:schemeClr val="tx1"/>
                </a:solidFill>
                <a:latin typeface="Times New Roman" pitchFamily="18" charset="0"/>
                <a:cs typeface="Times New Roman" pitchFamily="18" charset="0"/>
              </a:rPr>
              <a:t> P. Angiographic evaluation of the anatomic pattern of arterial </a:t>
            </a:r>
            <a:r>
              <a:rPr lang="en-US" sz="1600" b="0" dirty="0" err="1" smtClean="0">
                <a:solidFill>
                  <a:schemeClr val="tx1"/>
                </a:solidFill>
                <a:latin typeface="Times New Roman" pitchFamily="18" charset="0"/>
                <a:cs typeface="Times New Roman" pitchFamily="18" charset="0"/>
              </a:rPr>
              <a:t>obstrucutions</a:t>
            </a:r>
            <a:r>
              <a:rPr lang="en-US" sz="1600" b="0" dirty="0" smtClean="0">
                <a:solidFill>
                  <a:schemeClr val="tx1"/>
                </a:solidFill>
                <a:latin typeface="Times New Roman" pitchFamily="18" charset="0"/>
                <a:cs typeface="Times New Roman" pitchFamily="18" charset="0"/>
              </a:rPr>
              <a:t> in diabetic patients with </a:t>
            </a:r>
            <a:r>
              <a:rPr lang="en-US" sz="1600" b="0" dirty="0" err="1" smtClean="0">
                <a:solidFill>
                  <a:schemeClr val="tx1"/>
                </a:solidFill>
                <a:latin typeface="Times New Roman" pitchFamily="18" charset="0"/>
                <a:cs typeface="Times New Roman" pitchFamily="18" charset="0"/>
              </a:rPr>
              <a:t>crticial</a:t>
            </a:r>
            <a:r>
              <a:rPr lang="en-US" sz="1600" b="0" dirty="0" smtClean="0">
                <a:solidFill>
                  <a:schemeClr val="tx1"/>
                </a:solidFill>
                <a:latin typeface="Times New Roman" pitchFamily="18" charset="0"/>
                <a:cs typeface="Times New Roman" pitchFamily="18" charset="0"/>
              </a:rPr>
              <a:t> limb ischemia. </a:t>
            </a:r>
            <a:r>
              <a:rPr lang="en-US" sz="1600" b="0" dirty="0" err="1" smtClean="0">
                <a:solidFill>
                  <a:schemeClr val="tx1"/>
                </a:solidFill>
                <a:latin typeface="Times New Roman" pitchFamily="18" charset="0"/>
                <a:cs typeface="Times New Roman" pitchFamily="18" charset="0"/>
              </a:rPr>
              <a:t>Diabete</a:t>
            </a:r>
            <a:r>
              <a:rPr lang="en-US" sz="1600" b="0" dirty="0" smtClean="0">
                <a:solidFill>
                  <a:schemeClr val="tx1"/>
                </a:solidFill>
                <a:latin typeface="Times New Roman" pitchFamily="18" charset="0"/>
                <a:cs typeface="Times New Roman" pitchFamily="18" charset="0"/>
              </a:rPr>
              <a:t> </a:t>
            </a:r>
            <a:r>
              <a:rPr lang="en-US" sz="1600" b="0" dirty="0" err="1" smtClean="0">
                <a:solidFill>
                  <a:schemeClr val="tx1"/>
                </a:solidFill>
                <a:latin typeface="Times New Roman" pitchFamily="18" charset="0"/>
                <a:cs typeface="Times New Roman" pitchFamily="18" charset="0"/>
              </a:rPr>
              <a:t>Metab</a:t>
            </a:r>
            <a:r>
              <a:rPr lang="en-US" sz="1600" b="0" dirty="0" smtClean="0">
                <a:solidFill>
                  <a:schemeClr val="tx1"/>
                </a:solidFill>
                <a:latin typeface="Times New Roman" pitchFamily="18" charset="0"/>
                <a:cs typeface="Times New Roman" pitchFamily="18" charset="0"/>
              </a:rPr>
              <a:t>. 1993 Nov-Dec; 19(6): 586-9.</a:t>
            </a:r>
          </a:p>
          <a:p>
            <a:pPr algn="l" eaLnBrk="1" hangingPunct="1"/>
            <a:r>
              <a:rPr lang="en-US" sz="1600" b="0" dirty="0" smtClean="0">
                <a:solidFill>
                  <a:schemeClr val="tx1"/>
                </a:solidFill>
                <a:latin typeface="Times New Roman" pitchFamily="18" charset="0"/>
                <a:cs typeface="Times New Roman" pitchFamily="18" charset="0"/>
              </a:rPr>
              <a:t>[8] </a:t>
            </a:r>
            <a:r>
              <a:rPr lang="en-US" sz="1600" b="0" dirty="0" err="1" smtClean="0">
                <a:solidFill>
                  <a:schemeClr val="tx1"/>
                </a:solidFill>
                <a:latin typeface="Times New Roman" pitchFamily="18" charset="0"/>
                <a:cs typeface="Times New Roman" pitchFamily="18" charset="0"/>
              </a:rPr>
              <a:t>Faglia</a:t>
            </a:r>
            <a:r>
              <a:rPr lang="en-US" sz="1600" b="0" dirty="0" smtClean="0">
                <a:solidFill>
                  <a:schemeClr val="tx1"/>
                </a:solidFill>
                <a:latin typeface="Times New Roman" pitchFamily="18" charset="0"/>
                <a:cs typeface="Times New Roman" pitchFamily="18" charset="0"/>
              </a:rPr>
              <a:t> E, </a:t>
            </a:r>
            <a:r>
              <a:rPr lang="en-US" sz="1600" b="0" dirty="0" err="1" smtClean="0">
                <a:solidFill>
                  <a:schemeClr val="tx1"/>
                </a:solidFill>
                <a:latin typeface="Times New Roman" pitchFamily="18" charset="0"/>
                <a:cs typeface="Times New Roman" pitchFamily="18" charset="0"/>
              </a:rPr>
              <a:t>Favales</a:t>
            </a:r>
            <a:r>
              <a:rPr lang="en-US" sz="1600" b="0" dirty="0" smtClean="0">
                <a:solidFill>
                  <a:schemeClr val="tx1"/>
                </a:solidFill>
                <a:latin typeface="Times New Roman" pitchFamily="18" charset="0"/>
                <a:cs typeface="Times New Roman" pitchFamily="18" charset="0"/>
              </a:rPr>
              <a:t> F, </a:t>
            </a:r>
            <a:r>
              <a:rPr lang="en-US" sz="1600" b="0" dirty="0" err="1" smtClean="0">
                <a:solidFill>
                  <a:schemeClr val="tx1"/>
                </a:solidFill>
                <a:latin typeface="Times New Roman" pitchFamily="18" charset="0"/>
                <a:cs typeface="Times New Roman" pitchFamily="18" charset="0"/>
              </a:rPr>
              <a:t>Quarantiello</a:t>
            </a:r>
            <a:r>
              <a:rPr lang="en-US" sz="1600" b="0" dirty="0" smtClean="0">
                <a:solidFill>
                  <a:schemeClr val="tx1"/>
                </a:solidFill>
                <a:latin typeface="Times New Roman" pitchFamily="18" charset="0"/>
                <a:cs typeface="Times New Roman" pitchFamily="18" charset="0"/>
              </a:rPr>
              <a:t> A, </a:t>
            </a:r>
            <a:r>
              <a:rPr lang="en-US" sz="1600" b="0" dirty="0" err="1" smtClean="0">
                <a:solidFill>
                  <a:schemeClr val="tx1"/>
                </a:solidFill>
                <a:latin typeface="Times New Roman" pitchFamily="18" charset="0"/>
                <a:cs typeface="Times New Roman" pitchFamily="18" charset="0"/>
              </a:rPr>
              <a:t>Calia</a:t>
            </a:r>
            <a:r>
              <a:rPr lang="en-US" sz="1600" b="0" dirty="0" smtClean="0">
                <a:solidFill>
                  <a:schemeClr val="tx1"/>
                </a:solidFill>
                <a:latin typeface="Times New Roman" pitchFamily="18" charset="0"/>
                <a:cs typeface="Times New Roman" pitchFamily="18" charset="0"/>
              </a:rPr>
              <a:t> P, </a:t>
            </a:r>
            <a:r>
              <a:rPr lang="en-US" sz="1600" b="0" dirty="0" err="1" smtClean="0">
                <a:solidFill>
                  <a:schemeClr val="tx1"/>
                </a:solidFill>
                <a:latin typeface="Times New Roman" pitchFamily="18" charset="0"/>
                <a:cs typeface="Times New Roman" pitchFamily="18" charset="0"/>
              </a:rPr>
              <a:t>Clelia</a:t>
            </a:r>
            <a:r>
              <a:rPr lang="en-US" sz="1600" b="0" dirty="0" smtClean="0">
                <a:solidFill>
                  <a:schemeClr val="tx1"/>
                </a:solidFill>
                <a:latin typeface="Times New Roman" pitchFamily="18" charset="0"/>
                <a:cs typeface="Times New Roman" pitchFamily="18" charset="0"/>
              </a:rPr>
              <a:t> P, </a:t>
            </a:r>
            <a:r>
              <a:rPr lang="en-US" sz="1600" b="0" dirty="0" err="1" smtClean="0">
                <a:solidFill>
                  <a:schemeClr val="tx1"/>
                </a:solidFill>
                <a:latin typeface="Times New Roman" pitchFamily="18" charset="0"/>
                <a:cs typeface="Times New Roman" pitchFamily="18" charset="0"/>
              </a:rPr>
              <a:t>Brambilla</a:t>
            </a:r>
            <a:r>
              <a:rPr lang="en-US" sz="1600" b="0" dirty="0" smtClean="0">
                <a:solidFill>
                  <a:schemeClr val="tx1"/>
                </a:solidFill>
                <a:latin typeface="Times New Roman" pitchFamily="18" charset="0"/>
                <a:cs typeface="Times New Roman" pitchFamily="18" charset="0"/>
              </a:rPr>
              <a:t> G, </a:t>
            </a:r>
            <a:r>
              <a:rPr lang="en-US" sz="1600" b="0" dirty="0" err="1" smtClean="0">
                <a:solidFill>
                  <a:schemeClr val="tx1"/>
                </a:solidFill>
                <a:latin typeface="Times New Roman" pitchFamily="18" charset="0"/>
                <a:cs typeface="Times New Roman" pitchFamily="18" charset="0"/>
              </a:rPr>
              <a:t>Rampoldi</a:t>
            </a:r>
            <a:r>
              <a:rPr lang="en-US" sz="1600" b="0" dirty="0" smtClean="0">
                <a:solidFill>
                  <a:schemeClr val="tx1"/>
                </a:solidFill>
                <a:latin typeface="Times New Roman" pitchFamily="18" charset="0"/>
                <a:cs typeface="Times New Roman" pitchFamily="18" charset="0"/>
              </a:rPr>
              <a:t> A, </a:t>
            </a:r>
            <a:r>
              <a:rPr lang="en-US" sz="1600" b="0" dirty="0" err="1" smtClean="0">
                <a:solidFill>
                  <a:schemeClr val="tx1"/>
                </a:solidFill>
                <a:latin typeface="Times New Roman" pitchFamily="18" charset="0"/>
                <a:cs typeface="Times New Roman" pitchFamily="18" charset="0"/>
              </a:rPr>
              <a:t>Morabito</a:t>
            </a:r>
            <a:r>
              <a:rPr lang="en-US" sz="1600" b="0" dirty="0" smtClean="0">
                <a:solidFill>
                  <a:schemeClr val="tx1"/>
                </a:solidFill>
                <a:latin typeface="Times New Roman" pitchFamily="18" charset="0"/>
                <a:cs typeface="Times New Roman" pitchFamily="18" charset="0"/>
              </a:rPr>
              <a:t> A. Angiographic evaluation of peripheral arterial occlusive disease and its role as a prognostic determinant for major amputation in diabetic subjects with foot ulcers.</a:t>
            </a:r>
            <a:r>
              <a:rPr lang="en-US" sz="1600" b="0" dirty="0">
                <a:solidFill>
                  <a:schemeClr val="tx1"/>
                </a:solidFill>
                <a:latin typeface="Times New Roman" pitchFamily="18" charset="0"/>
                <a:cs typeface="Times New Roman" pitchFamily="18" charset="0"/>
              </a:rPr>
              <a:t> </a:t>
            </a:r>
            <a:r>
              <a:rPr lang="en-US" sz="1600" b="0" dirty="0" smtClean="0">
                <a:solidFill>
                  <a:schemeClr val="tx1"/>
                </a:solidFill>
                <a:latin typeface="Times New Roman" pitchFamily="18" charset="0"/>
                <a:cs typeface="Times New Roman" pitchFamily="18" charset="0"/>
              </a:rPr>
              <a:t>Diabetes Care. 1998 Apr; 21(4): 625-30.</a:t>
            </a:r>
          </a:p>
          <a:p>
            <a:pPr algn="l" eaLnBrk="1" hangingPunct="1"/>
            <a:r>
              <a:rPr lang="en-US" sz="1600" b="0" dirty="0" smtClean="0">
                <a:solidFill>
                  <a:schemeClr val="tx1"/>
                </a:solidFill>
                <a:latin typeface="Times New Roman" pitchFamily="18" charset="0"/>
                <a:cs typeface="Times New Roman" pitchFamily="18" charset="0"/>
              </a:rPr>
              <a:t>[9] Hayashi A, Maruyama Y. Lateral </a:t>
            </a:r>
            <a:r>
              <a:rPr lang="en-US" sz="1600" b="0" dirty="0" err="1" smtClean="0">
                <a:solidFill>
                  <a:schemeClr val="tx1"/>
                </a:solidFill>
                <a:latin typeface="Times New Roman" pitchFamily="18" charset="0"/>
                <a:cs typeface="Times New Roman" pitchFamily="18" charset="0"/>
              </a:rPr>
              <a:t>calcaneal</a:t>
            </a:r>
            <a:r>
              <a:rPr lang="en-US" sz="1600" b="0" dirty="0" smtClean="0">
                <a:solidFill>
                  <a:schemeClr val="tx1"/>
                </a:solidFill>
                <a:latin typeface="Times New Roman" pitchFamily="18" charset="0"/>
                <a:cs typeface="Times New Roman" pitchFamily="18" charset="0"/>
              </a:rPr>
              <a:t> V-Y advancement flap for repair of posterior heel defects. </a:t>
            </a:r>
            <a:r>
              <a:rPr lang="en-US" sz="1600" b="0" dirty="0" err="1" smtClean="0">
                <a:solidFill>
                  <a:schemeClr val="tx1"/>
                </a:solidFill>
                <a:latin typeface="Times New Roman" pitchFamily="18" charset="0"/>
                <a:cs typeface="Times New Roman" pitchFamily="18" charset="0"/>
              </a:rPr>
              <a:t>Plast</a:t>
            </a:r>
            <a:r>
              <a:rPr lang="en-US" sz="1600" b="0" dirty="0" smtClean="0">
                <a:solidFill>
                  <a:schemeClr val="tx1"/>
                </a:solidFill>
                <a:latin typeface="Times New Roman" pitchFamily="18" charset="0"/>
                <a:cs typeface="Times New Roman" pitchFamily="18" charset="0"/>
              </a:rPr>
              <a:t> </a:t>
            </a:r>
            <a:r>
              <a:rPr lang="en-US" sz="1600" b="0" dirty="0" err="1" smtClean="0">
                <a:solidFill>
                  <a:schemeClr val="tx1"/>
                </a:solidFill>
                <a:latin typeface="Times New Roman" pitchFamily="18" charset="0"/>
                <a:cs typeface="Times New Roman" pitchFamily="18" charset="0"/>
              </a:rPr>
              <a:t>Reconstr</a:t>
            </a:r>
            <a:r>
              <a:rPr lang="en-US" sz="1600" b="0" dirty="0" smtClean="0">
                <a:solidFill>
                  <a:schemeClr val="tx1"/>
                </a:solidFill>
                <a:latin typeface="Times New Roman" pitchFamily="18" charset="0"/>
                <a:cs typeface="Times New Roman" pitchFamily="18" charset="0"/>
              </a:rPr>
              <a:t> Surg. 1999 Feb; 103(2): 577-80. </a:t>
            </a:r>
          </a:p>
        </p:txBody>
      </p:sp>
      <p:sp>
        <p:nvSpPr>
          <p:cNvPr id="2150" name="Text Box 161"/>
          <p:cNvSpPr txBox="1">
            <a:spLocks noChangeArrowheads="1"/>
          </p:cNvSpPr>
          <p:nvPr/>
        </p:nvSpPr>
        <p:spPr bwMode="auto">
          <a:xfrm>
            <a:off x="39852600" y="6850063"/>
            <a:ext cx="30480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1" name="Rectangle 163"/>
          <p:cNvSpPr>
            <a:spLocks noChangeArrowheads="1"/>
          </p:cNvSpPr>
          <p:nvPr/>
        </p:nvSpPr>
        <p:spPr bwMode="auto">
          <a:xfrm>
            <a:off x="33604200" y="13563600"/>
            <a:ext cx="9601200"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Discussion</a:t>
            </a:r>
            <a:endParaRPr lang="en-US" dirty="0">
              <a:solidFill>
                <a:schemeClr val="accent1"/>
              </a:solidFill>
              <a:latin typeface="Times New Roman" pitchFamily="18" charset="0"/>
              <a:cs typeface="Times New Roman" pitchFamily="18" charset="0"/>
            </a:endParaRPr>
          </a:p>
        </p:txBody>
      </p:sp>
      <p:sp>
        <p:nvSpPr>
          <p:cNvPr id="2152" name="Rectangle 164"/>
          <p:cNvSpPr>
            <a:spLocks noChangeArrowheads="1"/>
          </p:cNvSpPr>
          <p:nvPr/>
        </p:nvSpPr>
        <p:spPr bwMode="auto">
          <a:xfrm>
            <a:off x="33604200" y="4648200"/>
            <a:ext cx="9601200"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a:solidFill>
                  <a:schemeClr val="accent1"/>
                </a:solidFill>
                <a:latin typeface="Times New Roman" pitchFamily="18" charset="0"/>
                <a:cs typeface="Times New Roman" pitchFamily="18" charset="0"/>
              </a:rPr>
              <a:t>Results</a:t>
            </a:r>
          </a:p>
        </p:txBody>
      </p:sp>
      <p:sp>
        <p:nvSpPr>
          <p:cNvPr id="2153" name="Rectangle 165"/>
          <p:cNvSpPr>
            <a:spLocks noChangeArrowheads="1"/>
          </p:cNvSpPr>
          <p:nvPr/>
        </p:nvSpPr>
        <p:spPr bwMode="auto">
          <a:xfrm>
            <a:off x="16687799" y="17526000"/>
            <a:ext cx="16687801"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References</a:t>
            </a:r>
            <a:endParaRPr lang="en-US" dirty="0">
              <a:solidFill>
                <a:schemeClr val="accent1"/>
              </a:solidFill>
              <a:latin typeface="Times New Roman" pitchFamily="18" charset="0"/>
              <a:cs typeface="Times New Roman" pitchFamily="18" charset="0"/>
            </a:endParaRPr>
          </a:p>
        </p:txBody>
      </p:sp>
      <p:sp>
        <p:nvSpPr>
          <p:cNvPr id="2154" name="Rectangle 166"/>
          <p:cNvSpPr>
            <a:spLocks noChangeArrowheads="1"/>
          </p:cNvSpPr>
          <p:nvPr/>
        </p:nvSpPr>
        <p:spPr bwMode="auto">
          <a:xfrm>
            <a:off x="16687800" y="4648200"/>
            <a:ext cx="16535400"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Methodology</a:t>
            </a:r>
            <a:endParaRPr lang="en-US" dirty="0">
              <a:solidFill>
                <a:schemeClr val="accent1"/>
              </a:solidFill>
              <a:latin typeface="Times New Roman" pitchFamily="18" charset="0"/>
              <a:cs typeface="Times New Roman" pitchFamily="18" charset="0"/>
            </a:endParaRPr>
          </a:p>
        </p:txBody>
      </p:sp>
      <p:sp>
        <p:nvSpPr>
          <p:cNvPr id="2155" name="Rectangle 167"/>
          <p:cNvSpPr>
            <a:spLocks noChangeArrowheads="1"/>
          </p:cNvSpPr>
          <p:nvPr/>
        </p:nvSpPr>
        <p:spPr bwMode="auto">
          <a:xfrm>
            <a:off x="685799" y="4648200"/>
            <a:ext cx="15546673"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Statement of Purpose and Literature Review</a:t>
            </a:r>
            <a:endParaRPr lang="en-US" dirty="0">
              <a:solidFill>
                <a:schemeClr val="accent1"/>
              </a:solidFill>
              <a:latin typeface="Times New Roman" pitchFamily="18" charset="0"/>
              <a:cs typeface="Times New Roman" pitchFamily="18" charset="0"/>
            </a:endParaRPr>
          </a:p>
        </p:txBody>
      </p:sp>
      <p:sp>
        <p:nvSpPr>
          <p:cNvPr id="2156" name="Text Box 168"/>
          <p:cNvSpPr txBox="1">
            <a:spLocks noChangeArrowheads="1"/>
          </p:cNvSpPr>
          <p:nvPr/>
        </p:nvSpPr>
        <p:spPr bwMode="auto">
          <a:xfrm>
            <a:off x="685799" y="5693229"/>
            <a:ext cx="10515600" cy="16004381"/>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3100" b="0" dirty="0" smtClean="0">
                <a:solidFill>
                  <a:schemeClr val="tx1"/>
                </a:solidFill>
                <a:latin typeface="Times New Roman" pitchFamily="18" charset="0"/>
                <a:cs typeface="Times New Roman" pitchFamily="18" charset="0"/>
              </a:rPr>
              <a:t>     </a:t>
            </a:r>
            <a:r>
              <a:rPr lang="en-US" sz="3100" b="0" dirty="0" err="1" smtClean="0">
                <a:solidFill>
                  <a:schemeClr val="tx1"/>
                </a:solidFill>
                <a:latin typeface="Times New Roman" pitchFamily="18" charset="0"/>
                <a:cs typeface="Times New Roman" pitchFamily="18" charset="0"/>
              </a:rPr>
              <a:t>Bibbo</a:t>
            </a:r>
            <a:r>
              <a:rPr lang="en-US" sz="3100" b="0" dirty="0" smtClean="0">
                <a:solidFill>
                  <a:schemeClr val="tx1"/>
                </a:solidFill>
                <a:latin typeface="Times New Roman" pitchFamily="18" charset="0"/>
                <a:cs typeface="Times New Roman" pitchFamily="18" charset="0"/>
              </a:rPr>
              <a:t> recently demonstrated an 83% wound complication rate with the lateral extensile approach for calcaneal fracture ORIF in 6 patients without a pre-operative Doppler signal of the peroneal artery at the ankle versus a 1% wound complication rate in 84 patients with an identifiable Doppler signal of this artery (Figure 1) [1].  </a:t>
            </a:r>
          </a:p>
          <a:p>
            <a:pPr algn="l" eaLnBrk="1" hangingPunct="1"/>
            <a:r>
              <a:rPr lang="en-US" sz="3100" b="0" dirty="0">
                <a:solidFill>
                  <a:schemeClr val="tx1"/>
                </a:solidFill>
                <a:latin typeface="Times New Roman" pitchFamily="18" charset="0"/>
                <a:cs typeface="Times New Roman" pitchFamily="18" charset="0"/>
              </a:rPr>
              <a:t> </a:t>
            </a:r>
            <a:r>
              <a:rPr lang="en-US" sz="3100" b="0" dirty="0" smtClean="0">
                <a:solidFill>
                  <a:schemeClr val="tx1"/>
                </a:solidFill>
                <a:latin typeface="Times New Roman" pitchFamily="18" charset="0"/>
                <a:cs typeface="Times New Roman" pitchFamily="18" charset="0"/>
              </a:rPr>
              <a:t>     Although the foot and ankle derives its arterial supply from a combination of the anterior </a:t>
            </a:r>
            <a:r>
              <a:rPr lang="en-US" sz="3100" b="0" dirty="0" err="1" smtClean="0">
                <a:solidFill>
                  <a:schemeClr val="tx1"/>
                </a:solidFill>
                <a:latin typeface="Times New Roman" pitchFamily="18" charset="0"/>
                <a:cs typeface="Times New Roman" pitchFamily="18" charset="0"/>
              </a:rPr>
              <a:t>tibial</a:t>
            </a:r>
            <a:r>
              <a:rPr lang="en-US" sz="3100" b="0" dirty="0" smtClean="0">
                <a:solidFill>
                  <a:schemeClr val="tx1"/>
                </a:solidFill>
                <a:latin typeface="Times New Roman" pitchFamily="18" charset="0"/>
                <a:cs typeface="Times New Roman" pitchFamily="18" charset="0"/>
              </a:rPr>
              <a:t> artery (ATA), posterior </a:t>
            </a:r>
            <a:r>
              <a:rPr lang="en-US" sz="3100" b="0" dirty="0" err="1" smtClean="0">
                <a:solidFill>
                  <a:schemeClr val="tx1"/>
                </a:solidFill>
                <a:latin typeface="Times New Roman" pitchFamily="18" charset="0"/>
                <a:cs typeface="Times New Roman" pitchFamily="18" charset="0"/>
              </a:rPr>
              <a:t>tibial</a:t>
            </a:r>
            <a:r>
              <a:rPr lang="en-US" sz="3100" b="0" dirty="0" smtClean="0">
                <a:solidFill>
                  <a:schemeClr val="tx1"/>
                </a:solidFill>
                <a:latin typeface="Times New Roman" pitchFamily="18" charset="0"/>
                <a:cs typeface="Times New Roman" pitchFamily="18" charset="0"/>
              </a:rPr>
              <a:t> artery (PTA) and peroneal artery (PA), the focus of clinical examination techniques and non-invasive vascular testing is primarily on the ATA and PTA, and not on the PA.  This is despite the fact that the PA serves as the primary source artery to two </a:t>
            </a:r>
            <a:r>
              <a:rPr lang="en-US" sz="3100" b="0" dirty="0" err="1" smtClean="0">
                <a:solidFill>
                  <a:schemeClr val="tx1"/>
                </a:solidFill>
                <a:latin typeface="Times New Roman" pitchFamily="18" charset="0"/>
                <a:cs typeface="Times New Roman" pitchFamily="18" charset="0"/>
              </a:rPr>
              <a:t>angiosomes</a:t>
            </a:r>
            <a:r>
              <a:rPr lang="en-US" sz="3100" b="0" dirty="0" smtClean="0">
                <a:solidFill>
                  <a:schemeClr val="tx1"/>
                </a:solidFill>
                <a:latin typeface="Times New Roman" pitchFamily="18" charset="0"/>
                <a:cs typeface="Times New Roman" pitchFamily="18" charset="0"/>
              </a:rPr>
              <a:t> of the foot [2], and numerous foot and ankle reconstructive procedures involve a lateral </a:t>
            </a:r>
            <a:r>
              <a:rPr lang="en-US" sz="3100" b="0" dirty="0" err="1" smtClean="0">
                <a:solidFill>
                  <a:schemeClr val="tx1"/>
                </a:solidFill>
                <a:latin typeface="Times New Roman" pitchFamily="18" charset="0"/>
                <a:cs typeface="Times New Roman" pitchFamily="18" charset="0"/>
              </a:rPr>
              <a:t>rearfoot</a:t>
            </a:r>
            <a:r>
              <a:rPr lang="en-US" sz="3100" b="0" dirty="0" smtClean="0">
                <a:solidFill>
                  <a:schemeClr val="tx1"/>
                </a:solidFill>
                <a:latin typeface="Times New Roman" pitchFamily="18" charset="0"/>
                <a:cs typeface="Times New Roman" pitchFamily="18" charset="0"/>
              </a:rPr>
              <a:t> incision within these two </a:t>
            </a:r>
            <a:r>
              <a:rPr lang="en-US" sz="3100" b="0" dirty="0" err="1" smtClean="0">
                <a:solidFill>
                  <a:schemeClr val="tx1"/>
                </a:solidFill>
                <a:latin typeface="Times New Roman" pitchFamily="18" charset="0"/>
                <a:cs typeface="Times New Roman" pitchFamily="18" charset="0"/>
              </a:rPr>
              <a:t>angiosomes</a:t>
            </a:r>
            <a:r>
              <a:rPr lang="en-US" sz="3100" b="0" dirty="0" smtClean="0">
                <a:solidFill>
                  <a:schemeClr val="tx1"/>
                </a:solidFill>
                <a:latin typeface="Times New Roman" pitchFamily="18" charset="0"/>
                <a:cs typeface="Times New Roman" pitchFamily="18" charset="0"/>
              </a:rPr>
              <a:t> including calcaneal fractures, ankle and subtalar </a:t>
            </a:r>
            <a:r>
              <a:rPr lang="en-US" sz="3100" b="0" dirty="0" err="1" smtClean="0">
                <a:solidFill>
                  <a:schemeClr val="tx1"/>
                </a:solidFill>
                <a:latin typeface="Times New Roman" pitchFamily="18" charset="0"/>
                <a:cs typeface="Times New Roman" pitchFamily="18" charset="0"/>
              </a:rPr>
              <a:t>arthrodeses</a:t>
            </a:r>
            <a:r>
              <a:rPr lang="en-US" sz="3100" b="0" dirty="0" smtClean="0">
                <a:solidFill>
                  <a:schemeClr val="tx1"/>
                </a:solidFill>
                <a:latin typeface="Times New Roman" pitchFamily="18" charset="0"/>
                <a:cs typeface="Times New Roman" pitchFamily="18" charset="0"/>
              </a:rPr>
              <a:t>, posterior calcaneal translational osteotomies, lateral column </a:t>
            </a:r>
            <a:r>
              <a:rPr lang="en-US" sz="3100" b="0" dirty="0" err="1" smtClean="0">
                <a:solidFill>
                  <a:schemeClr val="tx1"/>
                </a:solidFill>
                <a:latin typeface="Times New Roman" pitchFamily="18" charset="0"/>
                <a:cs typeface="Times New Roman" pitchFamily="18" charset="0"/>
              </a:rPr>
              <a:t>lengthenings</a:t>
            </a:r>
            <a:r>
              <a:rPr lang="en-US" sz="3100" b="0" dirty="0" smtClean="0">
                <a:solidFill>
                  <a:schemeClr val="tx1"/>
                </a:solidFill>
                <a:latin typeface="Times New Roman" pitchFamily="18" charset="0"/>
                <a:cs typeface="Times New Roman" pitchFamily="18" charset="0"/>
              </a:rPr>
              <a:t>, reverse sural flaps, lateral ankle stabilizations, etc [3-6].  </a:t>
            </a:r>
          </a:p>
          <a:p>
            <a:pPr algn="l" eaLnBrk="1" hangingPunct="1"/>
            <a:r>
              <a:rPr lang="en-US" sz="3100" b="0" dirty="0">
                <a:solidFill>
                  <a:schemeClr val="tx1"/>
                </a:solidFill>
                <a:latin typeface="Times New Roman" pitchFamily="18" charset="0"/>
                <a:cs typeface="Times New Roman" pitchFamily="18" charset="0"/>
              </a:rPr>
              <a:t> </a:t>
            </a:r>
            <a:r>
              <a:rPr lang="en-US" sz="3100" b="0" dirty="0" smtClean="0">
                <a:solidFill>
                  <a:schemeClr val="tx1"/>
                </a:solidFill>
                <a:latin typeface="Times New Roman" pitchFamily="18" charset="0"/>
                <a:cs typeface="Times New Roman" pitchFamily="18" charset="0"/>
              </a:rPr>
              <a:t>    Additionally, when considering diabetic limb salvage, the PA is the </a:t>
            </a:r>
            <a:r>
              <a:rPr lang="en-US" sz="3100" b="0" dirty="0" err="1" smtClean="0">
                <a:solidFill>
                  <a:schemeClr val="tx1"/>
                </a:solidFill>
                <a:latin typeface="Times New Roman" pitchFamily="18" charset="0"/>
                <a:cs typeface="Times New Roman" pitchFamily="18" charset="0"/>
              </a:rPr>
              <a:t>infrapopliteal</a:t>
            </a:r>
            <a:r>
              <a:rPr lang="en-US" sz="3100" b="0" dirty="0" smtClean="0">
                <a:solidFill>
                  <a:schemeClr val="tx1"/>
                </a:solidFill>
                <a:latin typeface="Times New Roman" pitchFamily="18" charset="0"/>
                <a:cs typeface="Times New Roman" pitchFamily="18" charset="0"/>
              </a:rPr>
              <a:t> vessel most likely to be spared of chronic obstructive atherosclerotic disease and may represent the primary arterial supply to the foot in many patients suffering from the consequences of diabetic foot disease [7,8].  Further still, decubitus ulcerations of the heel generally occur on the posterior-lateral portion within the </a:t>
            </a:r>
            <a:r>
              <a:rPr lang="en-US" sz="3100" b="0" dirty="0" err="1" smtClean="0">
                <a:solidFill>
                  <a:schemeClr val="tx1"/>
                </a:solidFill>
                <a:latin typeface="Times New Roman" pitchFamily="18" charset="0"/>
                <a:cs typeface="Times New Roman" pitchFamily="18" charset="0"/>
              </a:rPr>
              <a:t>peroneal</a:t>
            </a:r>
            <a:r>
              <a:rPr lang="en-US" sz="3100" b="0" dirty="0" smtClean="0">
                <a:solidFill>
                  <a:schemeClr val="tx1"/>
                </a:solidFill>
                <a:latin typeface="Times New Roman" pitchFamily="18" charset="0"/>
                <a:cs typeface="Times New Roman" pitchFamily="18" charset="0"/>
              </a:rPr>
              <a:t> </a:t>
            </a:r>
            <a:r>
              <a:rPr lang="en-US" sz="3100" b="0" dirty="0" err="1" smtClean="0">
                <a:solidFill>
                  <a:schemeClr val="tx1"/>
                </a:solidFill>
                <a:latin typeface="Times New Roman" pitchFamily="18" charset="0"/>
                <a:cs typeface="Times New Roman" pitchFamily="18" charset="0"/>
              </a:rPr>
              <a:t>angiosome</a:t>
            </a:r>
            <a:r>
              <a:rPr lang="en-US" sz="3100" b="0" dirty="0" smtClean="0">
                <a:solidFill>
                  <a:schemeClr val="tx1"/>
                </a:solidFill>
                <a:latin typeface="Times New Roman" pitchFamily="18" charset="0"/>
                <a:cs typeface="Times New Roman" pitchFamily="18" charset="0"/>
              </a:rPr>
              <a:t> [9].</a:t>
            </a:r>
          </a:p>
          <a:p>
            <a:pPr algn="l" eaLnBrk="1" hangingPunct="1"/>
            <a:r>
              <a:rPr lang="en-US" sz="3200" b="0" dirty="0">
                <a:solidFill>
                  <a:schemeClr val="tx1"/>
                </a:solidFill>
                <a:latin typeface="Times New Roman" pitchFamily="18" charset="0"/>
                <a:cs typeface="Times New Roman" pitchFamily="18" charset="0"/>
              </a:rPr>
              <a:t> </a:t>
            </a:r>
            <a:r>
              <a:rPr lang="en-US" sz="3200" b="0" dirty="0" smtClean="0">
                <a:solidFill>
                  <a:schemeClr val="tx1"/>
                </a:solidFill>
                <a:latin typeface="Times New Roman" pitchFamily="18" charset="0"/>
                <a:cs typeface="Times New Roman" pitchFamily="18" charset="0"/>
              </a:rPr>
              <a:t>    All of this has lead us to believe that quantitative assessment of the peroneal artery could have clinical utility and influence medical decision making for foot and ankle surgeons.  </a:t>
            </a:r>
            <a:r>
              <a:rPr lang="en-US" sz="3200" dirty="0" smtClean="0">
                <a:solidFill>
                  <a:schemeClr val="tx1"/>
                </a:solidFill>
                <a:latin typeface="Times New Roman" pitchFamily="18" charset="0"/>
                <a:cs typeface="Times New Roman" pitchFamily="18" charset="0"/>
              </a:rPr>
              <a:t>The objectives of the present investigation were to 1) evaluate the feasibility of incorporating assessment of the peroneal artery into a standard non-invasive vascular testing protocol, and 2) collect normative data of systolic pressure measurement of the peroneal artery at the ankle. </a:t>
            </a:r>
            <a:endParaRPr lang="en-US" sz="3200" dirty="0">
              <a:solidFill>
                <a:schemeClr val="tx1"/>
              </a:solidFill>
              <a:latin typeface="Times New Roman" pitchFamily="18" charset="0"/>
              <a:cs typeface="Times New Roman" pitchFamily="18" charset="0"/>
            </a:endParaRPr>
          </a:p>
        </p:txBody>
      </p:sp>
      <p:sp>
        <p:nvSpPr>
          <p:cNvPr id="2157" name="Text Box 170"/>
          <p:cNvSpPr txBox="1">
            <a:spLocks noChangeArrowheads="1"/>
          </p:cNvSpPr>
          <p:nvPr/>
        </p:nvSpPr>
        <p:spPr bwMode="auto">
          <a:xfrm>
            <a:off x="16687800" y="5627086"/>
            <a:ext cx="16535400" cy="5047536"/>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2900" b="0" dirty="0" smtClean="0">
                <a:solidFill>
                  <a:schemeClr val="tx1"/>
                </a:solidFill>
                <a:latin typeface="Times New Roman" pitchFamily="18" charset="0"/>
                <a:cs typeface="Times New Roman" pitchFamily="18" charset="0"/>
              </a:rPr>
              <a:t>     Following approval by our institutional review board (Protocol #23164), we attempted to locate a Doppler signal of the PA posterior to the lateral malleolus in consecutive patients undergoing our institution’s standard protocol for lower extremity non-invasive vascular testing with the ankle-brachial index (ABI) and </a:t>
            </a:r>
            <a:r>
              <a:rPr lang="en-US" sz="2900" b="0" dirty="0" err="1" smtClean="0">
                <a:solidFill>
                  <a:schemeClr val="tx1"/>
                </a:solidFill>
                <a:latin typeface="Times New Roman" pitchFamily="18" charset="0"/>
                <a:cs typeface="Times New Roman" pitchFamily="18" charset="0"/>
              </a:rPr>
              <a:t>photoplethysmography</a:t>
            </a:r>
            <a:r>
              <a:rPr lang="en-US" sz="2900" b="0" dirty="0" smtClean="0">
                <a:solidFill>
                  <a:schemeClr val="tx1"/>
                </a:solidFill>
                <a:latin typeface="Times New Roman" pitchFamily="18" charset="0"/>
                <a:cs typeface="Times New Roman" pitchFamily="18" charset="0"/>
              </a:rPr>
              <a:t>. If located, a systolic pressure measurement was performed and recorded of the PA in addition to the ATA and PTA.  These were patients with already diagnosed or suspected peripheral arterial disease with the non-invasive testing ordered by a vascular surgeon.</a:t>
            </a:r>
          </a:p>
          <a:p>
            <a:pPr algn="l" eaLnBrk="1" hangingPunct="1"/>
            <a:r>
              <a:rPr lang="en-US" sz="2900" b="0" dirty="0" smtClean="0">
                <a:solidFill>
                  <a:schemeClr val="tx1"/>
                </a:solidFill>
                <a:latin typeface="Times New Roman" pitchFamily="18" charset="0"/>
                <a:cs typeface="Times New Roman" pitchFamily="18" charset="0"/>
              </a:rPr>
              <a:t>     We further performed this non-invasive testing protocol on a cohort of healthy volunteers without peripheral arterial disease or any lower extremity complaint in an attempt to establish basic normative data.</a:t>
            </a:r>
          </a:p>
          <a:p>
            <a:pPr algn="l" eaLnBrk="1" hangingPunct="1"/>
            <a:r>
              <a:rPr lang="en-US" sz="2900" b="0" dirty="0" smtClean="0">
                <a:solidFill>
                  <a:schemeClr val="tx1"/>
                </a:solidFill>
                <a:latin typeface="Times New Roman" pitchFamily="18" charset="0"/>
                <a:cs typeface="Times New Roman" pitchFamily="18" charset="0"/>
              </a:rPr>
              <a:t>     A frequency count was performed of limbs in both cohorts in which a systolic pressure measurement from the PA with available calculation of an ABI based on the PA was possible, in addition to descriptive statistics (mean, standard deviation, range) of pressure measurements. </a:t>
            </a:r>
          </a:p>
        </p:txBody>
      </p:sp>
      <p:sp>
        <p:nvSpPr>
          <p:cNvPr id="2158" name="Text Box 171"/>
          <p:cNvSpPr txBox="1">
            <a:spLocks noChangeArrowheads="1"/>
          </p:cNvSpPr>
          <p:nvPr/>
        </p:nvSpPr>
        <p:spPr bwMode="auto">
          <a:xfrm>
            <a:off x="33642300" y="14478000"/>
            <a:ext cx="9563100" cy="7340471"/>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3500" b="0" dirty="0" smtClean="0">
                <a:solidFill>
                  <a:schemeClr val="tx1"/>
                </a:solidFill>
                <a:latin typeface="Times New Roman" pitchFamily="18" charset="0"/>
                <a:cs typeface="Times New Roman" pitchFamily="18" charset="0"/>
              </a:rPr>
              <a:t>The results of this investigation provide unique information on </a:t>
            </a:r>
            <a:r>
              <a:rPr lang="en-US" sz="3500" b="0" smtClean="0">
                <a:solidFill>
                  <a:schemeClr val="tx1"/>
                </a:solidFill>
                <a:latin typeface="Times New Roman" pitchFamily="18" charset="0"/>
                <a:cs typeface="Times New Roman" pitchFamily="18" charset="0"/>
              </a:rPr>
              <a:t>a previously </a:t>
            </a:r>
            <a:r>
              <a:rPr lang="en-US" sz="3500" b="0" dirty="0" smtClean="0">
                <a:solidFill>
                  <a:schemeClr val="tx1"/>
                </a:solidFill>
                <a:latin typeface="Times New Roman" pitchFamily="18" charset="0"/>
                <a:cs typeface="Times New Roman" pitchFamily="18" charset="0"/>
              </a:rPr>
              <a:t>underappreciated aspect of lower extremity vascular anatomy with the potential to affect </a:t>
            </a:r>
            <a:r>
              <a:rPr lang="en-US" sz="3500" b="0" dirty="0" err="1" smtClean="0">
                <a:solidFill>
                  <a:schemeClr val="tx1"/>
                </a:solidFill>
                <a:latin typeface="Times New Roman" pitchFamily="18" charset="0"/>
                <a:cs typeface="Times New Roman" pitchFamily="18" charset="0"/>
              </a:rPr>
              <a:t>rearfoot</a:t>
            </a:r>
            <a:r>
              <a:rPr lang="en-US" sz="3500" b="0" dirty="0" smtClean="0">
                <a:solidFill>
                  <a:schemeClr val="tx1"/>
                </a:solidFill>
                <a:latin typeface="Times New Roman" pitchFamily="18" charset="0"/>
                <a:cs typeface="Times New Roman" pitchFamily="18" charset="0"/>
              </a:rPr>
              <a:t> surgical decision making and planning.  We believe that all foot and ankle surgeons should be knowledgeable about the vascular anatomy and arterial inflow to a planned incision site, and that these results provide surgeons with an objective means to do so.  We also believe that these results have the potential to affect not just reconstructive foot and ankle surgeons, but also vascular surgeons and anyone working within the realm of the diabetic foot.</a:t>
            </a:r>
            <a:endParaRPr lang="en-US" sz="3500" b="0" dirty="0">
              <a:solidFill>
                <a:schemeClr val="tx1"/>
              </a:solidFill>
              <a:latin typeface="Times New Roman" pitchFamily="18" charset="0"/>
              <a:cs typeface="Times New Roman" pitchFamily="18" charset="0"/>
            </a:endParaRPr>
          </a:p>
        </p:txBody>
      </p:sp>
      <p:pic>
        <p:nvPicPr>
          <p:cNvPr id="16" name="Picture 433" descr="http://www.philebrity.com/wp-content/uploads/2010/03/012006temple_university_logo2.jpg"/>
          <p:cNvPicPr>
            <a:picLocks noChangeAspect="1" noChangeArrowheads="1"/>
          </p:cNvPicPr>
          <p:nvPr/>
        </p:nvPicPr>
        <p:blipFill>
          <a:blip r:embed="rId2" cstate="print"/>
          <a:srcRect/>
          <a:stretch>
            <a:fillRect/>
          </a:stretch>
        </p:blipFill>
        <p:spPr bwMode="auto">
          <a:xfrm>
            <a:off x="838200" y="2560955"/>
            <a:ext cx="1600200" cy="1784032"/>
          </a:xfrm>
          <a:prstGeom prst="rect">
            <a:avLst/>
          </a:prstGeom>
          <a:noFill/>
          <a:ln w="9525">
            <a:noFill/>
            <a:miter lim="800000"/>
            <a:headEnd/>
            <a:tailEnd/>
          </a:ln>
        </p:spPr>
      </p:pic>
      <p:pic>
        <p:nvPicPr>
          <p:cNvPr id="17" name="Picture 433" descr="http://www.philebrity.com/wp-content/uploads/2010/03/012006temple_university_logo2.jpg"/>
          <p:cNvPicPr>
            <a:picLocks noChangeAspect="1" noChangeArrowheads="1"/>
          </p:cNvPicPr>
          <p:nvPr/>
        </p:nvPicPr>
        <p:blipFill>
          <a:blip r:embed="rId2" cstate="print"/>
          <a:srcRect/>
          <a:stretch>
            <a:fillRect/>
          </a:stretch>
        </p:blipFill>
        <p:spPr bwMode="auto">
          <a:xfrm>
            <a:off x="41529000" y="2590800"/>
            <a:ext cx="1600200" cy="1784032"/>
          </a:xfrm>
          <a:prstGeom prst="rect">
            <a:avLst/>
          </a:prstGeom>
          <a:noFill/>
          <a:ln w="9525">
            <a:noFill/>
            <a:miter lim="800000"/>
            <a:headEnd/>
            <a:tailEnd/>
          </a:ln>
        </p:spPr>
      </p:pic>
      <p:sp>
        <p:nvSpPr>
          <p:cNvPr id="15" name="Text Box 171"/>
          <p:cNvSpPr txBox="1">
            <a:spLocks noChangeArrowheads="1"/>
          </p:cNvSpPr>
          <p:nvPr/>
        </p:nvSpPr>
        <p:spPr bwMode="auto">
          <a:xfrm>
            <a:off x="33604200" y="5562600"/>
            <a:ext cx="9601200" cy="7815986"/>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2800" b="0" dirty="0" smtClean="0">
                <a:solidFill>
                  <a:schemeClr val="tx1"/>
                </a:solidFill>
                <a:latin typeface="Times New Roman" pitchFamily="18" charset="0"/>
                <a:cs typeface="Times New Roman" pitchFamily="18" charset="0"/>
              </a:rPr>
              <a:t>   </a:t>
            </a:r>
            <a:r>
              <a:rPr lang="en-US" sz="2770" dirty="0" smtClean="0">
                <a:solidFill>
                  <a:schemeClr val="tx1"/>
                </a:solidFill>
                <a:latin typeface="Times New Roman" pitchFamily="18" charset="0"/>
                <a:cs typeface="Times New Roman" pitchFamily="18" charset="0"/>
              </a:rPr>
              <a:t>First, we found that incorporating the peroneal artery into a non-invasive arterial testing protocol was feasible</a:t>
            </a:r>
            <a:r>
              <a:rPr lang="en-US" sz="2770" b="0" dirty="0" smtClean="0">
                <a:solidFill>
                  <a:schemeClr val="tx1"/>
                </a:solidFill>
                <a:latin typeface="Times New Roman" pitchFamily="18" charset="0"/>
                <a:cs typeface="Times New Roman" pitchFamily="18" charset="0"/>
              </a:rPr>
              <a:t>.  The artery was identified with the Doppler device posterior to the lateral malleolus with a systolic pressure recording available in a large majority of both cohorts (94.0% of 100 total limbs).  We found that this added less than 5minutes to the performance of the non-invasive testing protocol.</a:t>
            </a:r>
          </a:p>
          <a:p>
            <a:pPr algn="l" eaLnBrk="1" hangingPunct="1"/>
            <a:r>
              <a:rPr lang="en-US" sz="2770" b="0" dirty="0" smtClean="0">
                <a:solidFill>
                  <a:schemeClr val="tx1"/>
                </a:solidFill>
                <a:latin typeface="Times New Roman" pitchFamily="18" charset="0"/>
                <a:cs typeface="Times New Roman" pitchFamily="18" charset="0"/>
              </a:rPr>
              <a:t>     </a:t>
            </a:r>
            <a:r>
              <a:rPr lang="en-US" sz="2770" dirty="0" smtClean="0">
                <a:solidFill>
                  <a:schemeClr val="tx1"/>
                </a:solidFill>
                <a:latin typeface="Times New Roman" pitchFamily="18" charset="0"/>
                <a:cs typeface="Times New Roman" pitchFamily="18" charset="0"/>
              </a:rPr>
              <a:t>Second, we found PA pressure measurements generally equivalent to that of the ATA and PTA</a:t>
            </a:r>
            <a:r>
              <a:rPr lang="en-US" sz="2770" b="0" dirty="0" smtClean="0">
                <a:solidFill>
                  <a:schemeClr val="tx1"/>
                </a:solidFill>
                <a:latin typeface="Times New Roman" pitchFamily="18" charset="0"/>
                <a:cs typeface="Times New Roman" pitchFamily="18" charset="0"/>
              </a:rPr>
              <a:t>.  In our cohort with PAD, the mean brachial pressure was 142.0mmHg, the mean PTA pressure was 138.7mmHg (corresponding ABI 0.98), the mean ATA pressure was 139.7mmHg (corresponding ABI 0.98), and the mean PA pressure was 130.3mmHg (corresponding ABI 0.92).  </a:t>
            </a:r>
          </a:p>
          <a:p>
            <a:pPr algn="l" eaLnBrk="1" hangingPunct="1"/>
            <a:r>
              <a:rPr lang="en-US" sz="2770" b="0" dirty="0" smtClean="0">
                <a:solidFill>
                  <a:schemeClr val="tx1"/>
                </a:solidFill>
                <a:latin typeface="Times New Roman" pitchFamily="18" charset="0"/>
                <a:cs typeface="Times New Roman" pitchFamily="18" charset="0"/>
              </a:rPr>
              <a:t>     In our cohort without PAD, the mean brachial pressure was 114.2mmHg, the mean PTA pressure was 128.4mmHg (corresponding ABI 1.12), the mean ATA pressure was 120.6mmHg (corresponding ABI 1.06), and the mean PA pressure was 117.6mmHg (corresponding ABI 1.03).</a:t>
            </a:r>
            <a:endParaRPr lang="en-US" sz="2770" b="0" dirty="0">
              <a:solidFill>
                <a:schemeClr val="tx1"/>
              </a:solidFill>
              <a:latin typeface="Times New Roman" pitchFamily="18" charset="0"/>
              <a:cs typeface="Times New Roman" pitchFamily="18" charset="0"/>
            </a:endParaRPr>
          </a:p>
        </p:txBody>
      </p:sp>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4773" r="7955" b="22783"/>
          <a:stretch/>
        </p:blipFill>
        <p:spPr>
          <a:xfrm>
            <a:off x="11887200" y="5715000"/>
            <a:ext cx="4191000" cy="3113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082" t="11127" r="25104" b="10773"/>
          <a:stretch/>
        </p:blipFill>
        <p:spPr>
          <a:xfrm rot="5400000">
            <a:off x="12410892" y="8372293"/>
            <a:ext cx="3143615" cy="4191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9" name="Table 18"/>
          <p:cNvGraphicFramePr>
            <a:graphicFrameLocks noGrp="1"/>
          </p:cNvGraphicFramePr>
          <p:nvPr>
            <p:extLst>
              <p:ext uri="{D42A27DB-BD31-4B8C-83A1-F6EECF244321}">
                <p14:modId xmlns:p14="http://schemas.microsoft.com/office/powerpoint/2010/main" val="4128906480"/>
              </p:ext>
            </p:extLst>
          </p:nvPr>
        </p:nvGraphicFramePr>
        <p:xfrm>
          <a:off x="25527000" y="11125200"/>
          <a:ext cx="7620000" cy="6115276"/>
        </p:xfrm>
        <a:graphic>
          <a:graphicData uri="http://schemas.openxmlformats.org/drawingml/2006/table">
            <a:tbl>
              <a:tblPr firstRow="1" bandRow="1">
                <a:tableStyleId>{073A0DAA-6AF3-43AB-8588-CEC1D06C72B9}</a:tableStyleId>
              </a:tblPr>
              <a:tblGrid>
                <a:gridCol w="2540000"/>
                <a:gridCol w="2540000"/>
                <a:gridCol w="2540000"/>
              </a:tblGrid>
              <a:tr h="914400">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bg1"/>
                          </a:solidFill>
                          <a:latin typeface="Times New Roman" pitchFamily="18" charset="0"/>
                          <a:cs typeface="Times New Roman" pitchFamily="18" charset="0"/>
                        </a:rPr>
                        <a:t>Patients</a:t>
                      </a:r>
                      <a:r>
                        <a:rPr lang="en-US" baseline="0" dirty="0" smtClean="0">
                          <a:solidFill>
                            <a:schemeClr val="bg1"/>
                          </a:solidFill>
                          <a:latin typeface="Times New Roman" pitchFamily="18" charset="0"/>
                          <a:cs typeface="Times New Roman" pitchFamily="18" charset="0"/>
                        </a:rPr>
                        <a:t> with non-invasive testing ordered by a vascular surgeon </a:t>
                      </a:r>
                      <a:r>
                        <a:rPr lang="en-US" sz="1400" baseline="0" dirty="0" smtClean="0">
                          <a:solidFill>
                            <a:schemeClr val="bg1"/>
                          </a:solidFill>
                          <a:latin typeface="Times New Roman" pitchFamily="18" charset="0"/>
                          <a:cs typeface="Times New Roman" pitchFamily="18" charset="0"/>
                        </a:rPr>
                        <a:t>(n=25 participants; 50 limbs)</a:t>
                      </a:r>
                      <a:endParaRPr lang="en-US" sz="140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bg1"/>
                          </a:solidFill>
                          <a:latin typeface="Times New Roman" pitchFamily="18" charset="0"/>
                          <a:cs typeface="Times New Roman" pitchFamily="18" charset="0"/>
                        </a:rPr>
                        <a:t>Healthy volunteers without</a:t>
                      </a:r>
                      <a:r>
                        <a:rPr lang="en-US" baseline="0" dirty="0" smtClean="0">
                          <a:solidFill>
                            <a:schemeClr val="bg1"/>
                          </a:solidFill>
                          <a:latin typeface="Times New Roman" pitchFamily="18" charset="0"/>
                          <a:cs typeface="Times New Roman" pitchFamily="18" charset="0"/>
                        </a:rPr>
                        <a:t> peripheral arterial disease                      </a:t>
                      </a:r>
                      <a:r>
                        <a:rPr lang="en-US" sz="1400" baseline="0" dirty="0" smtClean="0">
                          <a:solidFill>
                            <a:schemeClr val="bg1"/>
                          </a:solidFill>
                          <a:latin typeface="Times New Roman" pitchFamily="18" charset="0"/>
                          <a:cs typeface="Times New Roman" pitchFamily="18" charset="0"/>
                        </a:rPr>
                        <a:t>(n=25 participants; 50 limbs)</a:t>
                      </a:r>
                      <a:endParaRPr lang="en-US" sz="140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156">
                <a:tc>
                  <a:txBody>
                    <a:bodyPr/>
                    <a:lstStyle/>
                    <a:p>
                      <a:r>
                        <a:rPr lang="en-US" sz="1600" dirty="0" smtClean="0">
                          <a:latin typeface="Times New Roman" pitchFamily="18" charset="0"/>
                          <a:cs typeface="Times New Roman" pitchFamily="18" charset="0"/>
                        </a:rPr>
                        <a:t>Frequency count (%) of limbs with a </a:t>
                      </a:r>
                      <a:r>
                        <a:rPr lang="en-US" sz="1600" dirty="0" err="1" smtClean="0">
                          <a:latin typeface="Times New Roman" pitchFamily="18" charset="0"/>
                          <a:cs typeface="Times New Roman" pitchFamily="18" charset="0"/>
                        </a:rPr>
                        <a:t>dopplerable</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peroneal</a:t>
                      </a:r>
                      <a:r>
                        <a:rPr lang="en-US" sz="1600" baseline="0" dirty="0" smtClean="0">
                          <a:latin typeface="Times New Roman" pitchFamily="18" charset="0"/>
                          <a:cs typeface="Times New Roman" pitchFamily="18" charset="0"/>
                        </a:rPr>
                        <a:t> artery</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46 (92.0%)          of 50 limbs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aseline="0" dirty="0" smtClean="0">
                          <a:latin typeface="Times New Roman" pitchFamily="18" charset="0"/>
                          <a:cs typeface="Times New Roman" pitchFamily="18" charset="0"/>
                        </a:rPr>
                        <a:t>48 (96.0%)          of 50 limbs</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1366">
                <a:tc>
                  <a:txBody>
                    <a:bodyPr/>
                    <a:lstStyle/>
                    <a:p>
                      <a:r>
                        <a:rPr lang="en-US" sz="1600" dirty="0" smtClean="0">
                          <a:latin typeface="Times New Roman" pitchFamily="18" charset="0"/>
                          <a:cs typeface="Times New Roman" pitchFamily="18" charset="0"/>
                        </a:rPr>
                        <a:t>Mean ±</a:t>
                      </a:r>
                      <a:r>
                        <a:rPr lang="en-US" sz="1600" baseline="0" dirty="0" smtClean="0">
                          <a:latin typeface="Times New Roman" pitchFamily="18" charset="0"/>
                          <a:cs typeface="Times New Roman" pitchFamily="18" charset="0"/>
                        </a:rPr>
                        <a:t> SD (range)               </a:t>
                      </a:r>
                      <a:r>
                        <a:rPr lang="en-US" sz="1600" b="1" baseline="0" dirty="0" smtClean="0">
                          <a:latin typeface="Times New Roman" pitchFamily="18" charset="0"/>
                          <a:cs typeface="Times New Roman" pitchFamily="18" charset="0"/>
                        </a:rPr>
                        <a:t>anterior tibial artery </a:t>
                      </a:r>
                      <a:r>
                        <a:rPr lang="en-US" sz="1600" baseline="0" dirty="0" smtClean="0">
                          <a:latin typeface="Times New Roman" pitchFamily="18" charset="0"/>
                          <a:cs typeface="Times New Roman" pitchFamily="18" charset="0"/>
                        </a:rPr>
                        <a:t>pressure (in mmHg)/                ABI calculated with the anterior tibial artery</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800" dirty="0" smtClean="0">
                        <a:latin typeface="Times New Roman" pitchFamily="18" charset="0"/>
                        <a:cs typeface="Times New Roman" pitchFamily="18" charset="0"/>
                      </a:endParaRPr>
                    </a:p>
                    <a:p>
                      <a:pPr algn="ctr"/>
                      <a:r>
                        <a:rPr lang="en-US" sz="1800" dirty="0" smtClean="0">
                          <a:latin typeface="Times New Roman" pitchFamily="18" charset="0"/>
                          <a:cs typeface="Times New Roman" pitchFamily="18" charset="0"/>
                        </a:rPr>
                        <a:t>138.7 ±</a:t>
                      </a:r>
                      <a:r>
                        <a:rPr lang="en-US" sz="1800" baseline="0" dirty="0" smtClean="0">
                          <a:latin typeface="Times New Roman" pitchFamily="18" charset="0"/>
                          <a:cs typeface="Times New Roman" pitchFamily="18" charset="0"/>
                        </a:rPr>
                        <a:t> 48.7 (54-255)/</a:t>
                      </a:r>
                    </a:p>
                    <a:p>
                      <a:pPr algn="ctr"/>
                      <a:r>
                        <a:rPr lang="en-US" sz="2800" baseline="0" dirty="0" smtClean="0">
                          <a:latin typeface="Times New Roman" pitchFamily="18" charset="0"/>
                          <a:cs typeface="Times New Roman" pitchFamily="18" charset="0"/>
                        </a:rPr>
                        <a:t>0.98</a:t>
                      </a:r>
                      <a:endParaRPr lang="en-US" sz="28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smtClean="0">
                        <a:latin typeface="Times New Roman" pitchFamily="18" charset="0"/>
                        <a:cs typeface="Times New Roman" pitchFamily="18" charset="0"/>
                      </a:endParaRPr>
                    </a:p>
                    <a:p>
                      <a:pPr algn="ctr"/>
                      <a:r>
                        <a:rPr lang="en-US" sz="1800" dirty="0" smtClean="0">
                          <a:latin typeface="Times New Roman" pitchFamily="18" charset="0"/>
                          <a:cs typeface="Times New Roman" pitchFamily="18" charset="0"/>
                        </a:rPr>
                        <a:t>120.6 ±</a:t>
                      </a:r>
                      <a:r>
                        <a:rPr lang="en-US" sz="1800" baseline="0" dirty="0" smtClean="0">
                          <a:latin typeface="Times New Roman" pitchFamily="18" charset="0"/>
                          <a:cs typeface="Times New Roman" pitchFamily="18" charset="0"/>
                        </a:rPr>
                        <a:t> 18.23 (90-170)/</a:t>
                      </a:r>
                    </a:p>
                    <a:p>
                      <a:pPr algn="ctr"/>
                      <a:r>
                        <a:rPr lang="en-US" sz="2800" baseline="0" dirty="0" smtClean="0">
                          <a:latin typeface="Times New Roman" pitchFamily="18" charset="0"/>
                          <a:cs typeface="Times New Roman" pitchFamily="18" charset="0"/>
                        </a:rPr>
                        <a:t>1.06</a:t>
                      </a: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Mean ±</a:t>
                      </a:r>
                      <a:r>
                        <a:rPr lang="en-US" sz="1600" baseline="0" dirty="0" smtClean="0">
                          <a:latin typeface="Times New Roman" pitchFamily="18" charset="0"/>
                          <a:cs typeface="Times New Roman" pitchFamily="18" charset="0"/>
                        </a:rPr>
                        <a:t> SD (range)   </a:t>
                      </a:r>
                      <a:r>
                        <a:rPr lang="en-US" sz="1600" b="1" baseline="0" dirty="0" smtClean="0">
                          <a:latin typeface="Times New Roman" pitchFamily="18" charset="0"/>
                          <a:cs typeface="Times New Roman" pitchFamily="18" charset="0"/>
                        </a:rPr>
                        <a:t>posterior tibial artery </a:t>
                      </a:r>
                      <a:r>
                        <a:rPr lang="en-US" sz="1600" baseline="0" dirty="0" smtClean="0">
                          <a:latin typeface="Times New Roman" pitchFamily="18" charset="0"/>
                          <a:cs typeface="Times New Roman" pitchFamily="18" charset="0"/>
                        </a:rPr>
                        <a:t>pressure (in mmHg)/                ABI calculated with the posterior tibial artery</a:t>
                      </a:r>
                      <a:endParaRPr lang="en-US"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US" dirty="0" smtClean="0">
                        <a:latin typeface="Times New Roman" pitchFamily="18" charset="0"/>
                        <a:cs typeface="Times New Roman" pitchFamily="18" charset="0"/>
                      </a:endParaRPr>
                    </a:p>
                    <a:p>
                      <a:pPr algn="ctr"/>
                      <a:r>
                        <a:rPr lang="en-US" sz="1800" dirty="0" smtClean="0">
                          <a:latin typeface="Times New Roman" pitchFamily="18" charset="0"/>
                          <a:cs typeface="Times New Roman" pitchFamily="18" charset="0"/>
                        </a:rPr>
                        <a:t>139.7 ±</a:t>
                      </a:r>
                      <a:r>
                        <a:rPr lang="en-US" sz="1800" baseline="0" dirty="0" smtClean="0">
                          <a:latin typeface="Times New Roman" pitchFamily="18" charset="0"/>
                          <a:cs typeface="Times New Roman" pitchFamily="18" charset="0"/>
                        </a:rPr>
                        <a:t> 47.9 (58-255)/</a:t>
                      </a:r>
                    </a:p>
                    <a:p>
                      <a:pPr algn="ctr"/>
                      <a:r>
                        <a:rPr lang="en-US" sz="2800" baseline="0" dirty="0" smtClean="0">
                          <a:latin typeface="Times New Roman" pitchFamily="18" charset="0"/>
                          <a:cs typeface="Times New Roman" pitchFamily="18" charset="0"/>
                        </a:rPr>
                        <a:t>0.98</a:t>
                      </a:r>
                      <a:endParaRPr lang="en-US" sz="28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smtClean="0">
                        <a:latin typeface="Times New Roman" pitchFamily="18" charset="0"/>
                        <a:cs typeface="Times New Roman" pitchFamily="18" charset="0"/>
                      </a:endParaRPr>
                    </a:p>
                    <a:p>
                      <a:pPr algn="ctr"/>
                      <a:r>
                        <a:rPr lang="en-US" sz="1800" dirty="0" smtClean="0">
                          <a:latin typeface="Times New Roman" pitchFamily="18" charset="0"/>
                          <a:cs typeface="Times New Roman" pitchFamily="18" charset="0"/>
                        </a:rPr>
                        <a:t>128.4 ±</a:t>
                      </a:r>
                      <a:r>
                        <a:rPr lang="en-US" sz="1800" baseline="0" dirty="0" smtClean="0">
                          <a:latin typeface="Times New Roman" pitchFamily="18" charset="0"/>
                          <a:cs typeface="Times New Roman" pitchFamily="18" charset="0"/>
                        </a:rPr>
                        <a:t> 20.04 (90-180)/</a:t>
                      </a:r>
                    </a:p>
                    <a:p>
                      <a:pPr algn="ctr"/>
                      <a:r>
                        <a:rPr lang="en-US" sz="2800" baseline="0" dirty="0" smtClean="0">
                          <a:latin typeface="Times New Roman" pitchFamily="18" charset="0"/>
                          <a:cs typeface="Times New Roman" pitchFamily="18" charset="0"/>
                        </a:rPr>
                        <a:t>1.12</a:t>
                      </a:r>
                      <a:endParaRPr lang="en-US" sz="28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13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Mean ±</a:t>
                      </a:r>
                      <a:r>
                        <a:rPr lang="en-US" sz="1600" baseline="0" dirty="0" smtClean="0">
                          <a:latin typeface="Times New Roman" pitchFamily="18" charset="0"/>
                          <a:cs typeface="Times New Roman" pitchFamily="18" charset="0"/>
                        </a:rPr>
                        <a:t> SD (range)  </a:t>
                      </a:r>
                      <a:r>
                        <a:rPr lang="en-US" sz="1600" b="1" baseline="0" dirty="0" smtClean="0">
                          <a:latin typeface="Times New Roman" pitchFamily="18" charset="0"/>
                          <a:cs typeface="Times New Roman" pitchFamily="18" charset="0"/>
                        </a:rPr>
                        <a:t>peroneal artery </a:t>
                      </a:r>
                      <a:r>
                        <a:rPr lang="en-US" sz="1600" baseline="0" dirty="0" smtClean="0">
                          <a:latin typeface="Times New Roman" pitchFamily="18" charset="0"/>
                          <a:cs typeface="Times New Roman" pitchFamily="18" charset="0"/>
                        </a:rPr>
                        <a:t>pressure (in mmHg)/</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Times New Roman" pitchFamily="18" charset="0"/>
                          <a:cs typeface="Times New Roman" pitchFamily="18" charset="0"/>
                        </a:rPr>
                        <a:t>ABI calculated with the peroneal artery</a:t>
                      </a:r>
                      <a:endParaRPr lang="en-US"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US" dirty="0" smtClean="0">
                        <a:latin typeface="Times New Roman" pitchFamily="18" charset="0"/>
                        <a:cs typeface="Times New Roman" pitchFamily="18" charset="0"/>
                      </a:endParaRPr>
                    </a:p>
                    <a:p>
                      <a:pPr algn="ctr"/>
                      <a:r>
                        <a:rPr lang="en-US" sz="1800" dirty="0" smtClean="0">
                          <a:latin typeface="Times New Roman" pitchFamily="18" charset="0"/>
                          <a:cs typeface="Times New Roman" pitchFamily="18" charset="0"/>
                        </a:rPr>
                        <a:t>130.3 ±</a:t>
                      </a:r>
                      <a:r>
                        <a:rPr lang="en-US" sz="1800" baseline="0" dirty="0" smtClean="0">
                          <a:latin typeface="Times New Roman" pitchFamily="18" charset="0"/>
                          <a:cs typeface="Times New Roman" pitchFamily="18" charset="0"/>
                        </a:rPr>
                        <a:t> 44.7 (54-255)/</a:t>
                      </a:r>
                    </a:p>
                    <a:p>
                      <a:pPr algn="ctr"/>
                      <a:r>
                        <a:rPr lang="en-US" sz="2800" baseline="0" dirty="0" smtClean="0">
                          <a:latin typeface="Times New Roman" pitchFamily="18" charset="0"/>
                          <a:cs typeface="Times New Roman" pitchFamily="18" charset="0"/>
                        </a:rPr>
                        <a:t>0.92</a:t>
                      </a:r>
                      <a:endParaRPr lang="en-US" sz="28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smtClean="0">
                        <a:latin typeface="Times New Roman" pitchFamily="18" charset="0"/>
                        <a:cs typeface="Times New Roman" pitchFamily="18" charset="0"/>
                      </a:endParaRPr>
                    </a:p>
                    <a:p>
                      <a:pPr algn="ctr"/>
                      <a:r>
                        <a:rPr lang="en-US" sz="1800" dirty="0" smtClean="0">
                          <a:latin typeface="Times New Roman" pitchFamily="18" charset="0"/>
                          <a:cs typeface="Times New Roman" pitchFamily="18" charset="0"/>
                        </a:rPr>
                        <a:t>117.6 ±</a:t>
                      </a:r>
                      <a:r>
                        <a:rPr lang="en-US" sz="1800" baseline="0" dirty="0" smtClean="0">
                          <a:latin typeface="Times New Roman" pitchFamily="18" charset="0"/>
                          <a:cs typeface="Times New Roman" pitchFamily="18" charset="0"/>
                        </a:rPr>
                        <a:t> 17.18 (90-160)/</a:t>
                      </a:r>
                    </a:p>
                    <a:p>
                      <a:pPr algn="ctr"/>
                      <a:r>
                        <a:rPr lang="en-US" sz="2800" baseline="0" dirty="0" smtClean="0">
                          <a:latin typeface="Times New Roman" pitchFamily="18" charset="0"/>
                          <a:cs typeface="Times New Roman" pitchFamily="18" charset="0"/>
                        </a:rPr>
                        <a:t>1.03</a:t>
                      </a:r>
                      <a:endParaRPr lang="en-US" sz="28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1" name="Text Box 170"/>
          <p:cNvSpPr txBox="1">
            <a:spLocks noChangeArrowheads="1"/>
          </p:cNvSpPr>
          <p:nvPr/>
        </p:nvSpPr>
        <p:spPr bwMode="auto">
          <a:xfrm>
            <a:off x="11811000" y="12039600"/>
            <a:ext cx="4343400" cy="3431709"/>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1600" b="0" u="sng" dirty="0" smtClean="0">
                <a:solidFill>
                  <a:schemeClr val="tx1"/>
                </a:solidFill>
                <a:latin typeface="Times New Roman" pitchFamily="18" charset="0"/>
                <a:cs typeface="Times New Roman" pitchFamily="18" charset="0"/>
              </a:rPr>
              <a:t>Figures 1</a:t>
            </a:r>
            <a:r>
              <a:rPr lang="en-US" sz="1600" b="0" dirty="0" smtClean="0">
                <a:solidFill>
                  <a:schemeClr val="tx1"/>
                </a:solidFill>
                <a:latin typeface="Times New Roman" pitchFamily="18" charset="0"/>
                <a:cs typeface="Times New Roman" pitchFamily="18" charset="0"/>
              </a:rPr>
              <a:t>:  Clinical situations involving the </a:t>
            </a:r>
            <a:r>
              <a:rPr lang="en-US" sz="1600" b="0" dirty="0" err="1" smtClean="0">
                <a:solidFill>
                  <a:schemeClr val="tx1"/>
                </a:solidFill>
                <a:latin typeface="Times New Roman" pitchFamily="18" charset="0"/>
                <a:cs typeface="Times New Roman" pitchFamily="18" charset="0"/>
              </a:rPr>
              <a:t>peroneal</a:t>
            </a:r>
            <a:r>
              <a:rPr lang="en-US" sz="1600" b="0" dirty="0" smtClean="0">
                <a:solidFill>
                  <a:schemeClr val="tx1"/>
                </a:solidFill>
                <a:latin typeface="Times New Roman" pitchFamily="18" charset="0"/>
                <a:cs typeface="Times New Roman" pitchFamily="18" charset="0"/>
              </a:rPr>
              <a:t> artery and </a:t>
            </a:r>
            <a:r>
              <a:rPr lang="en-US" sz="1600" b="0" dirty="0" err="1" smtClean="0">
                <a:solidFill>
                  <a:schemeClr val="tx1"/>
                </a:solidFill>
                <a:latin typeface="Times New Roman" pitchFamily="18" charset="0"/>
                <a:cs typeface="Times New Roman" pitchFamily="18" charset="0"/>
              </a:rPr>
              <a:t>peroneal</a:t>
            </a:r>
            <a:r>
              <a:rPr lang="en-US" sz="1600" b="0" dirty="0" smtClean="0">
                <a:solidFill>
                  <a:schemeClr val="tx1"/>
                </a:solidFill>
                <a:latin typeface="Times New Roman" pitchFamily="18" charset="0"/>
                <a:cs typeface="Times New Roman" pitchFamily="18" charset="0"/>
              </a:rPr>
              <a:t> </a:t>
            </a:r>
            <a:r>
              <a:rPr lang="en-US" sz="1600" b="0" dirty="0" err="1" smtClean="0">
                <a:solidFill>
                  <a:schemeClr val="tx1"/>
                </a:solidFill>
                <a:latin typeface="Times New Roman" pitchFamily="18" charset="0"/>
                <a:cs typeface="Times New Roman" pitchFamily="18" charset="0"/>
              </a:rPr>
              <a:t>angiosome</a:t>
            </a:r>
            <a:r>
              <a:rPr lang="en-US" sz="1600" b="0" dirty="0" smtClean="0">
                <a:solidFill>
                  <a:schemeClr val="tx1"/>
                </a:solidFill>
                <a:latin typeface="Times New Roman" pitchFamily="18" charset="0"/>
                <a:cs typeface="Times New Roman" pitchFamily="18" charset="0"/>
              </a:rPr>
              <a:t>.</a:t>
            </a:r>
          </a:p>
          <a:p>
            <a:pPr algn="l" eaLnBrk="1" hangingPunct="1"/>
            <a:r>
              <a:rPr lang="en-US" sz="1400" b="0" dirty="0" smtClean="0">
                <a:solidFill>
                  <a:schemeClr val="tx1"/>
                </a:solidFill>
                <a:latin typeface="Times New Roman" pitchFamily="18" charset="0"/>
                <a:cs typeface="Times New Roman" pitchFamily="18" charset="0"/>
              </a:rPr>
              <a:t>     There are many situations in which foot and ankle surgeons deal with an incision or pathology within the </a:t>
            </a:r>
            <a:r>
              <a:rPr lang="en-US" sz="1400" b="0" dirty="0" err="1" smtClean="0">
                <a:solidFill>
                  <a:schemeClr val="tx1"/>
                </a:solidFill>
                <a:latin typeface="Times New Roman" pitchFamily="18" charset="0"/>
                <a:cs typeface="Times New Roman" pitchFamily="18" charset="0"/>
              </a:rPr>
              <a:t>peroneal</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angiosome</a:t>
            </a:r>
            <a:r>
              <a:rPr lang="en-US" sz="1400" b="0" dirty="0" smtClean="0">
                <a:solidFill>
                  <a:schemeClr val="tx1"/>
                </a:solidFill>
                <a:latin typeface="Times New Roman" pitchFamily="18" charset="0"/>
                <a:cs typeface="Times New Roman" pitchFamily="18" charset="0"/>
              </a:rPr>
              <a:t> on the lateral </a:t>
            </a:r>
            <a:r>
              <a:rPr lang="en-US" sz="1400" b="0" dirty="0" err="1" smtClean="0">
                <a:solidFill>
                  <a:schemeClr val="tx1"/>
                </a:solidFill>
                <a:latin typeface="Times New Roman" pitchFamily="18" charset="0"/>
                <a:cs typeface="Times New Roman" pitchFamily="18" charset="0"/>
              </a:rPr>
              <a:t>rearfoot</a:t>
            </a:r>
            <a:r>
              <a:rPr lang="en-US" sz="1400" b="0" dirty="0" smtClean="0">
                <a:solidFill>
                  <a:schemeClr val="tx1"/>
                </a:solidFill>
                <a:latin typeface="Times New Roman" pitchFamily="18" charset="0"/>
                <a:cs typeface="Times New Roman" pitchFamily="18" charset="0"/>
              </a:rPr>
              <a:t>.  The top figure demonstrates a necrotic, dehisced lateral extensile incision for a </a:t>
            </a:r>
            <a:r>
              <a:rPr lang="en-US" sz="1400" b="0" dirty="0" err="1" smtClean="0">
                <a:solidFill>
                  <a:schemeClr val="tx1"/>
                </a:solidFill>
                <a:latin typeface="Times New Roman" pitchFamily="18" charset="0"/>
                <a:cs typeface="Times New Roman" pitchFamily="18" charset="0"/>
              </a:rPr>
              <a:t>calcaneal</a:t>
            </a:r>
            <a:r>
              <a:rPr lang="en-US" sz="1400" b="0" dirty="0" smtClean="0">
                <a:solidFill>
                  <a:schemeClr val="tx1"/>
                </a:solidFill>
                <a:latin typeface="Times New Roman" pitchFamily="18" charset="0"/>
                <a:cs typeface="Times New Roman" pitchFamily="18" charset="0"/>
              </a:rPr>
              <a:t> fracture while the central figure depicts a </a:t>
            </a:r>
            <a:r>
              <a:rPr lang="en-US" sz="1400" b="0" dirty="0" err="1" smtClean="0">
                <a:solidFill>
                  <a:schemeClr val="tx1"/>
                </a:solidFill>
                <a:latin typeface="Times New Roman" pitchFamily="18" charset="0"/>
                <a:cs typeface="Times New Roman" pitchFamily="18" charset="0"/>
              </a:rPr>
              <a:t>decubitus</a:t>
            </a:r>
            <a:r>
              <a:rPr lang="en-US" sz="1400" b="0" dirty="0" smtClean="0">
                <a:solidFill>
                  <a:schemeClr val="tx1"/>
                </a:solidFill>
                <a:latin typeface="Times New Roman" pitchFamily="18" charset="0"/>
                <a:cs typeface="Times New Roman" pitchFamily="18" charset="0"/>
              </a:rPr>
              <a:t> ulceration with </a:t>
            </a:r>
            <a:r>
              <a:rPr lang="en-US" sz="1400" b="0" dirty="0" err="1" smtClean="0">
                <a:solidFill>
                  <a:schemeClr val="tx1"/>
                </a:solidFill>
                <a:latin typeface="Times New Roman" pitchFamily="18" charset="0"/>
                <a:cs typeface="Times New Roman" pitchFamily="18" charset="0"/>
              </a:rPr>
              <a:t>eschar</a:t>
            </a:r>
            <a:r>
              <a:rPr lang="en-US" sz="1400" b="0" dirty="0" smtClean="0">
                <a:solidFill>
                  <a:schemeClr val="tx1"/>
                </a:solidFill>
                <a:latin typeface="Times New Roman" pitchFamily="18" charset="0"/>
                <a:cs typeface="Times New Roman" pitchFamily="18" charset="0"/>
              </a:rPr>
              <a:t>.  Both areas are primarily supplied by braches of the peroneal artery.  The bottom figure is an angiogram of a diabetic patient with PAD in which the peroneal artery serves as the primary run-off to the foot without a distinguishable posterior </a:t>
            </a:r>
            <a:r>
              <a:rPr lang="en-US" sz="1400" b="0" dirty="0" err="1" smtClean="0">
                <a:solidFill>
                  <a:schemeClr val="tx1"/>
                </a:solidFill>
                <a:latin typeface="Times New Roman" pitchFamily="18" charset="0"/>
                <a:cs typeface="Times New Roman" pitchFamily="18" charset="0"/>
              </a:rPr>
              <a:t>tibial</a:t>
            </a:r>
            <a:r>
              <a:rPr lang="en-US" sz="1400" b="0" dirty="0" smtClean="0">
                <a:solidFill>
                  <a:schemeClr val="tx1"/>
                </a:solidFill>
                <a:latin typeface="Times New Roman" pitchFamily="18" charset="0"/>
                <a:cs typeface="Times New Roman" pitchFamily="18" charset="0"/>
              </a:rPr>
              <a:t> artery or anterior artery visualized.  Note the pathognomonic peroneal “delta” or terminal bifurcation of the artery at the ankle.</a:t>
            </a:r>
          </a:p>
        </p:txBody>
      </p:sp>
      <p:sp>
        <p:nvSpPr>
          <p:cNvPr id="22" name="TextBox 21"/>
          <p:cNvSpPr txBox="1"/>
          <p:nvPr/>
        </p:nvSpPr>
        <p:spPr>
          <a:xfrm>
            <a:off x="25527000" y="10820400"/>
            <a:ext cx="7620000" cy="338554"/>
          </a:xfrm>
          <a:prstGeom prst="rect">
            <a:avLst/>
          </a:prstGeom>
          <a:noFill/>
        </p:spPr>
        <p:txBody>
          <a:bodyPr wrap="square" rtlCol="0">
            <a:spAutoFit/>
          </a:bodyPr>
          <a:lstStyle/>
          <a:p>
            <a:pPr algn="l"/>
            <a:r>
              <a:rPr lang="en-US" sz="1600" u="sng" dirty="0" smtClean="0">
                <a:solidFill>
                  <a:schemeClr val="tx1"/>
                </a:solidFill>
                <a:latin typeface="Times New Roman" pitchFamily="18" charset="0"/>
                <a:cs typeface="Times New Roman" pitchFamily="18" charset="0"/>
              </a:rPr>
              <a:t>Table 1</a:t>
            </a:r>
            <a:r>
              <a:rPr lang="en-US" sz="1600" dirty="0" smtClean="0">
                <a:solidFill>
                  <a:schemeClr val="tx1"/>
                </a:solidFill>
                <a:latin typeface="Times New Roman" pitchFamily="18" charset="0"/>
                <a:cs typeface="Times New Roman" pitchFamily="18" charset="0"/>
              </a:rPr>
              <a:t>: Investigation results of the primary outcome measure  </a:t>
            </a:r>
            <a:endParaRPr lang="en-US" sz="16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0188090" y="12002064"/>
            <a:ext cx="6084203" cy="4397984"/>
          </a:xfrm>
          <a:prstGeom prst="rect">
            <a:avLst/>
          </a:prstGeom>
          <a:ln>
            <a:solidFill>
              <a:schemeClr val="tx1"/>
            </a:solidFill>
          </a:ln>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5817397" y="12029356"/>
            <a:ext cx="6084202" cy="4343399"/>
          </a:xfrm>
          <a:prstGeom prst="rect">
            <a:avLst/>
          </a:prstGeom>
          <a:ln>
            <a:solidFill>
              <a:schemeClr val="tx1"/>
            </a:solidFill>
          </a:ln>
        </p:spPr>
      </p:pic>
      <p:sp>
        <p:nvSpPr>
          <p:cNvPr id="24" name="TextBox 23"/>
          <p:cNvSpPr txBox="1"/>
          <p:nvPr/>
        </p:nvSpPr>
        <p:spPr>
          <a:xfrm>
            <a:off x="16687797" y="10835788"/>
            <a:ext cx="8741387" cy="307777"/>
          </a:xfrm>
          <a:prstGeom prst="rect">
            <a:avLst/>
          </a:prstGeom>
          <a:noFill/>
        </p:spPr>
        <p:txBody>
          <a:bodyPr wrap="square" rtlCol="0">
            <a:spAutoFit/>
          </a:bodyPr>
          <a:lstStyle/>
          <a:p>
            <a:pPr algn="l"/>
            <a:r>
              <a:rPr lang="en-US" sz="1400" u="sng" dirty="0" smtClean="0">
                <a:solidFill>
                  <a:schemeClr val="tx1"/>
                </a:solidFill>
                <a:latin typeface="Times New Roman" pitchFamily="18" charset="0"/>
                <a:cs typeface="Times New Roman" pitchFamily="18" charset="0"/>
              </a:rPr>
              <a:t>Figures 2</a:t>
            </a:r>
            <a:r>
              <a:rPr lang="en-US" sz="1400" dirty="0" smtClean="0">
                <a:solidFill>
                  <a:schemeClr val="tx1"/>
                </a:solidFill>
                <a:latin typeface="Times New Roman" pitchFamily="18" charset="0"/>
                <a:cs typeface="Times New Roman" pitchFamily="18" charset="0"/>
              </a:rPr>
              <a:t>: Identification and measurement of the peroneal artery with non-invasive vascular testing.</a:t>
            </a:r>
            <a:endParaRPr lang="en-US" sz="1400" dirty="0">
              <a:solidFill>
                <a:schemeClr val="tx1"/>
              </a:solidFill>
              <a:latin typeface="Times New Roman" pitchFamily="18" charset="0"/>
              <a:cs typeface="Times New Roman" pitchFamily="18" charset="0"/>
            </a:endParaRPr>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379" t="8199" r="72348" b="15109"/>
          <a:stretch/>
        </p:blipFill>
        <p:spPr>
          <a:xfrm>
            <a:off x="11887199" y="15400421"/>
            <a:ext cx="4191001" cy="6209333"/>
          </a:xfrm>
          <a:prstGeom prst="rect">
            <a:avLst/>
          </a:prstGeom>
          <a:ln>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4725</TotalTime>
  <Words>1499</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Quantitative Assessment of Peroneal Artery Perfusion at the Ankle with Non-Invasive Vascular Testing       Whitney Ellis McConnell, DPMa, Amanda Taylor, BS RDCS RVTb, Patrick Kelly, BS RVT MBAb, and Andrew J. Meyr, DPM  FACFASc     aResident, Temple University Hospital Podiatric Surgical Residency Program, Philadelphia, Pennsylvania bTemple University Hospital Vascular Laboratory, Philadelphia, Pennsylvania cAssociate Professor and Residency Program Director, Department of Podiatric Surgery, Temple University School of Podiatric Medicine and Temple University Hospital, Philadelphia, Pennsylvania (AJMeyr@gmail.com)*  *Please don’t hesitate to contact AJM with any questions/concerns.  He’s happy to provide you with a .pdf of this poster if you email him. </vt:lpstr>
    </vt:vector>
  </TitlesOfParts>
  <Company>Graphicsland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designing a research poster</dc:title>
  <dc:subject>Free Poster Presentation Example</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Andrew Meyr</cp:lastModifiedBy>
  <cp:revision>184</cp:revision>
  <cp:lastPrinted>2015-08-21T18:00:42Z</cp:lastPrinted>
  <dcterms:created xsi:type="dcterms:W3CDTF">2004-07-26T21:45:23Z</dcterms:created>
  <dcterms:modified xsi:type="dcterms:W3CDTF">2015-11-23T21:45:06Z</dcterms:modified>
  <cp:category>science research poster</cp:category>
</cp:coreProperties>
</file>