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6953250" cy="923925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varScale="1">
        <p:scale>
          <a:sx n="37" d="100"/>
          <a:sy n="37" d="100"/>
        </p:scale>
        <p:origin x="330" y="90"/>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55600"/>
            <a:ext cx="42519600" cy="40640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6600" b="1" dirty="0" smtClean="0">
                <a:solidFill>
                  <a:srgbClr val="FFC000"/>
                </a:solidFill>
                <a:latin typeface="Times New Roman" pitchFamily="18" charset="0"/>
                <a:cs typeface="Times New Roman" pitchFamily="18" charset="0"/>
              </a:rPr>
              <a:t>Accuracy of the Ankle-Brachial Index in the Assessment of Arterial Perfusion of Heel Decubitus Ulcerations</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r>
              <a:rPr lang="en-US" sz="4800" dirty="0" smtClean="0">
                <a:solidFill>
                  <a:srgbClr val="FFC000"/>
                </a:solidFill>
                <a:latin typeface="Times New Roman" pitchFamily="18" charset="0"/>
                <a:cs typeface="Times New Roman" pitchFamily="18" charset="0"/>
              </a:rPr>
              <a:t>Amanda </a:t>
            </a:r>
            <a:r>
              <a:rPr lang="en-US" sz="4800" dirty="0" err="1" smtClean="0">
                <a:solidFill>
                  <a:srgbClr val="FFC000"/>
                </a:solidFill>
                <a:latin typeface="Times New Roman" pitchFamily="18" charset="0"/>
                <a:cs typeface="Times New Roman" pitchFamily="18" charset="0"/>
              </a:rPr>
              <a:t>Wiest</a:t>
            </a:r>
            <a:r>
              <a:rPr lang="en-US" sz="4800" dirty="0" smtClean="0">
                <a:solidFill>
                  <a:srgbClr val="FFC000"/>
                </a:solidFill>
                <a:latin typeface="Times New Roman" pitchFamily="18" charset="0"/>
                <a:cs typeface="Times New Roman" pitchFamily="18" charset="0"/>
              </a:rPr>
              <a:t>, </a:t>
            </a:r>
            <a:r>
              <a:rPr lang="en-US" sz="4800" dirty="0" err="1" smtClean="0">
                <a:solidFill>
                  <a:srgbClr val="FFC000"/>
                </a:solidFill>
                <a:latin typeface="Times New Roman" pitchFamily="18" charset="0"/>
                <a:cs typeface="Times New Roman" pitchFamily="18" charset="0"/>
              </a:rPr>
              <a:t>DPM</a:t>
            </a:r>
            <a:r>
              <a:rPr lang="en-US" sz="4800" baseline="30000" dirty="0" err="1" smtClean="0">
                <a:solidFill>
                  <a:srgbClr val="FFC000"/>
                </a:solidFill>
                <a:latin typeface="Times New Roman" pitchFamily="18" charset="0"/>
                <a:cs typeface="Times New Roman" pitchFamily="18" charset="0"/>
              </a:rPr>
              <a:t>a</a:t>
            </a:r>
            <a:r>
              <a:rPr lang="en-US" sz="4800" dirty="0" smtClean="0">
                <a:solidFill>
                  <a:srgbClr val="FFC000"/>
                </a:solidFill>
                <a:latin typeface="Times New Roman" pitchFamily="18" charset="0"/>
                <a:cs typeface="Times New Roman" pitchFamily="18" charset="0"/>
              </a:rPr>
              <a:t> and Andrew J. Meyr, DPM  </a:t>
            </a:r>
            <a:r>
              <a:rPr lang="en-US" sz="4800" dirty="0" err="1" smtClean="0">
                <a:solidFill>
                  <a:srgbClr val="FFC000"/>
                </a:solidFill>
                <a:latin typeface="Times New Roman" pitchFamily="18" charset="0"/>
                <a:cs typeface="Times New Roman" pitchFamily="18" charset="0"/>
              </a:rPr>
              <a:t>FACFAS</a:t>
            </a:r>
            <a:r>
              <a:rPr lang="en-US" sz="4800" baseline="30000" dirty="0" err="1" smtClean="0">
                <a:solidFill>
                  <a:srgbClr val="FFC000"/>
                </a:solidFill>
                <a:latin typeface="Times New Roman" pitchFamily="18" charset="0"/>
                <a:cs typeface="Times New Roman" pitchFamily="18" charset="0"/>
              </a:rPr>
              <a:t>b</a:t>
            </a:r>
            <a:r>
              <a:rPr lang="en-US" sz="4800" baseline="30000" dirty="0" smtClean="0">
                <a:solidFill>
                  <a:srgbClr val="FFC000"/>
                </a:solidFill>
                <a:latin typeface="Times New Roman" pitchFamily="18" charset="0"/>
                <a:cs typeface="Times New Roman" pitchFamily="18" charset="0"/>
              </a:rPr>
              <a:t> </a:t>
            </a:r>
            <a:r>
              <a:rPr lang="en-US" sz="4800" dirty="0" smtClean="0">
                <a:solidFill>
                  <a:srgbClr val="FFC000"/>
                </a:solidFill>
                <a:latin typeface="Times New Roman" pitchFamily="18" charset="0"/>
                <a:cs typeface="Times New Roman" pitchFamily="18" charset="0"/>
              </a:rPr>
              <a:t> </a:t>
            </a:r>
            <a:r>
              <a:rPr lang="en-US" sz="4000" dirty="0" smtClean="0">
                <a:solidFill>
                  <a:schemeClr val="bg1"/>
                </a:solidFill>
                <a:latin typeface="Times New Roman" pitchFamily="18" charset="0"/>
                <a:cs typeface="Times New Roman" pitchFamily="18" charset="0"/>
              </a:rPr>
              <a:t/>
            </a:r>
            <a:br>
              <a:rPr lang="en-US" sz="40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a</a:t>
            </a:r>
            <a:r>
              <a:rPr lang="en-US" sz="3200" dirty="0" err="1" smtClean="0">
                <a:solidFill>
                  <a:schemeClr val="bg1"/>
                </a:solidFill>
                <a:latin typeface="Times New Roman" pitchFamily="18" charset="0"/>
                <a:cs typeface="Times New Roman" pitchFamily="18" charset="0"/>
              </a:rPr>
              <a:t>Resident</a:t>
            </a:r>
            <a:r>
              <a:rPr lang="en-US" sz="3200" dirty="0" smtClean="0">
                <a:solidFill>
                  <a:schemeClr val="bg1"/>
                </a:solidFill>
                <a:latin typeface="Times New Roman" pitchFamily="18" charset="0"/>
                <a:cs typeface="Times New Roman" pitchFamily="18" charset="0"/>
              </a:rPr>
              <a:t>, Temple University Hospital Podiatric Surgical Residency Program, Philadelphia, Pennsylvania</a:t>
            </a:r>
            <a:br>
              <a:rPr lang="en-US" sz="3200" dirty="0" smtClean="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b</a:t>
            </a:r>
            <a:r>
              <a:rPr lang="en-US" sz="3200" dirty="0" err="1" smtClean="0">
                <a:solidFill>
                  <a:schemeClr val="bg1"/>
                </a:solidFill>
                <a:latin typeface="Times New Roman" pitchFamily="18" charset="0"/>
                <a:cs typeface="Times New Roman" pitchFamily="18" charset="0"/>
              </a:rPr>
              <a:t>Associate</a:t>
            </a:r>
            <a:r>
              <a:rPr lang="en-US" sz="3200" dirty="0" smtClean="0">
                <a:solidFill>
                  <a:schemeClr val="bg1"/>
                </a:solidFill>
                <a:latin typeface="Times New Roman" pitchFamily="18" charset="0"/>
                <a:cs typeface="Times New Roman" pitchFamily="18" charset="0"/>
              </a:rPr>
              <a:t> Professor and Residency Program Director, Department of Podiatric Surgery, Temple University School of Podiatric Medicine and Temple University Hospital, Philadelphia, Pennsylvania </a:t>
            </a:r>
            <a:r>
              <a:rPr lang="en-US" sz="3200" dirty="0" smtClean="0">
                <a:solidFill>
                  <a:srgbClr val="FFFF00"/>
                </a:solidFill>
                <a:latin typeface="Times New Roman" pitchFamily="18" charset="0"/>
                <a:cs typeface="Times New Roman" pitchFamily="18" charset="0"/>
              </a:rPr>
              <a:t>(AJMeyr@gmail.com)*</a:t>
            </a:r>
            <a:br>
              <a:rPr lang="en-US" sz="3200" dirty="0" smtClean="0">
                <a:solidFill>
                  <a:srgbClr val="FFFF00"/>
                </a:solidFill>
                <a:latin typeface="Times New Roman" pitchFamily="18" charset="0"/>
                <a:cs typeface="Times New Roman" pitchFamily="18" charset="0"/>
              </a:rPr>
            </a:br>
            <a:r>
              <a:rPr lang="en-US" sz="2000" dirty="0" smtClean="0">
                <a:solidFill>
                  <a:srgbClr val="FFFF00"/>
                </a:solidFill>
                <a:latin typeface="Times New Roman" pitchFamily="18" charset="0"/>
                <a:cs typeface="Times New Roman" pitchFamily="18" charset="0"/>
              </a:rPr>
              <a:t> *Please don’t hesitate to contact AJM with any questions/concerns.  He’s happy to provide you with a .</a:t>
            </a:r>
            <a:r>
              <a:rPr lang="en-US" sz="2000" dirty="0" err="1" smtClean="0">
                <a:solidFill>
                  <a:srgbClr val="FFFF00"/>
                </a:solidFill>
                <a:latin typeface="Times New Roman" pitchFamily="18" charset="0"/>
                <a:cs typeface="Times New Roman" pitchFamily="18" charset="0"/>
              </a:rPr>
              <a:t>pdf</a:t>
            </a:r>
            <a:r>
              <a:rPr lang="en-US" sz="2000" dirty="0" smtClean="0">
                <a:solidFill>
                  <a:srgbClr val="FFFF00"/>
                </a:solidFill>
                <a:latin typeface="Times New Roman" pitchFamily="18" charset="0"/>
                <a:cs typeface="Times New Roman" pitchFamily="18" charset="0"/>
              </a:rPr>
              <a:t> of this poster if you email him. </a:t>
            </a:r>
            <a:endParaRPr lang="en-US" sz="3600" i="1" dirty="0">
              <a:solidFill>
                <a:schemeClr val="bg1"/>
              </a:solidFill>
            </a:endParaRPr>
          </a:p>
        </p:txBody>
      </p:sp>
      <p:sp>
        <p:nvSpPr>
          <p:cNvPr id="2149" name="Text Box 154"/>
          <p:cNvSpPr txBox="1">
            <a:spLocks noChangeArrowheads="1"/>
          </p:cNvSpPr>
          <p:nvPr/>
        </p:nvSpPr>
        <p:spPr bwMode="auto">
          <a:xfrm>
            <a:off x="685800" y="19976298"/>
            <a:ext cx="11125200" cy="1754326"/>
          </a:xfrm>
          <a:prstGeom prst="rect">
            <a:avLst/>
          </a:prstGeom>
          <a:noFill/>
          <a:ln w="127000" cmpd="dbl">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050" b="0" dirty="0" smtClean="0">
                <a:solidFill>
                  <a:schemeClr val="tx1"/>
                </a:solidFill>
                <a:latin typeface="Times New Roman" panose="02020603050405020304" pitchFamily="18" charset="0"/>
                <a:cs typeface="Times New Roman" pitchFamily="18" charset="0"/>
              </a:rPr>
              <a:t>[1] </a:t>
            </a:r>
            <a:r>
              <a:rPr lang="en-US" sz="1050" b="0" dirty="0" err="1">
                <a:solidFill>
                  <a:schemeClr val="tx1"/>
                </a:solidFill>
                <a:latin typeface="Times New Roman" pitchFamily="18" charset="0"/>
                <a:cs typeface="Times New Roman" pitchFamily="18" charset="0"/>
              </a:rPr>
              <a:t>Attinger</a:t>
            </a:r>
            <a:r>
              <a:rPr lang="en-US" sz="1050" b="0" dirty="0">
                <a:solidFill>
                  <a:schemeClr val="tx1"/>
                </a:solidFill>
                <a:latin typeface="Times New Roman" pitchFamily="18" charset="0"/>
                <a:cs typeface="Times New Roman" pitchFamily="18" charset="0"/>
              </a:rPr>
              <a:t> CE, Evans KK, </a:t>
            </a:r>
            <a:r>
              <a:rPr lang="en-US" sz="1050" b="0" dirty="0" err="1">
                <a:solidFill>
                  <a:schemeClr val="tx1"/>
                </a:solidFill>
                <a:latin typeface="Times New Roman" pitchFamily="18" charset="0"/>
                <a:cs typeface="Times New Roman" pitchFamily="18" charset="0"/>
              </a:rPr>
              <a:t>Bulan</a:t>
            </a:r>
            <a:r>
              <a:rPr lang="en-US" sz="1050" b="0" dirty="0">
                <a:solidFill>
                  <a:schemeClr val="tx1"/>
                </a:solidFill>
                <a:latin typeface="Times New Roman" pitchFamily="18" charset="0"/>
                <a:cs typeface="Times New Roman" pitchFamily="18" charset="0"/>
              </a:rPr>
              <a:t> E, Blume P, Cooper P. </a:t>
            </a:r>
            <a:r>
              <a:rPr lang="en-US" sz="1050" b="0" dirty="0" err="1">
                <a:solidFill>
                  <a:schemeClr val="tx1"/>
                </a:solidFill>
                <a:latin typeface="Times New Roman" pitchFamily="18" charset="0"/>
                <a:cs typeface="Times New Roman" pitchFamily="18" charset="0"/>
              </a:rPr>
              <a:t>Angiosomes</a:t>
            </a:r>
            <a:r>
              <a:rPr lang="en-US" sz="1050" b="0" dirty="0">
                <a:solidFill>
                  <a:schemeClr val="tx1"/>
                </a:solidFill>
                <a:latin typeface="Times New Roman" pitchFamily="18" charset="0"/>
                <a:cs typeface="Times New Roman" pitchFamily="18" charset="0"/>
              </a:rPr>
              <a:t> of the foot and ankle and clinical implications for limb salvage: reconstruction, incisions, and revascularization</a:t>
            </a:r>
            <a:r>
              <a:rPr lang="en-US" sz="1050" b="0" dirty="0" smtClean="0">
                <a:solidFill>
                  <a:schemeClr val="tx1"/>
                </a:solidFill>
                <a:latin typeface="Times New Roman" pitchFamily="18" charset="0"/>
                <a:cs typeface="Times New Roman" pitchFamily="18" charset="0"/>
              </a:rPr>
              <a:t>. </a:t>
            </a:r>
            <a:r>
              <a:rPr lang="en-US" sz="1050" b="0" dirty="0" err="1" smtClean="0">
                <a:solidFill>
                  <a:schemeClr val="tx1"/>
                </a:solidFill>
                <a:latin typeface="Times New Roman" pitchFamily="18" charset="0"/>
                <a:cs typeface="Times New Roman" pitchFamily="18" charset="0"/>
              </a:rPr>
              <a:t>Plast</a:t>
            </a:r>
            <a:r>
              <a:rPr lang="en-US" sz="1050" b="0" dirty="0" smtClean="0">
                <a:solidFill>
                  <a:schemeClr val="tx1"/>
                </a:solidFill>
                <a:latin typeface="Times New Roman" pitchFamily="18" charset="0"/>
                <a:cs typeface="Times New Roman" pitchFamily="18" charset="0"/>
              </a:rPr>
              <a:t> </a:t>
            </a:r>
            <a:r>
              <a:rPr lang="en-US" sz="1050" b="0" dirty="0" err="1" smtClean="0">
                <a:solidFill>
                  <a:schemeClr val="tx1"/>
                </a:solidFill>
                <a:latin typeface="Times New Roman" pitchFamily="18" charset="0"/>
                <a:cs typeface="Times New Roman" pitchFamily="18" charset="0"/>
              </a:rPr>
              <a:t>Reconstr</a:t>
            </a:r>
            <a:r>
              <a:rPr lang="en-US" sz="1050" b="0" dirty="0" smtClean="0">
                <a:solidFill>
                  <a:schemeClr val="tx1"/>
                </a:solidFill>
                <a:latin typeface="Times New Roman" pitchFamily="18" charset="0"/>
                <a:cs typeface="Times New Roman" pitchFamily="18" charset="0"/>
              </a:rPr>
              <a:t> Surg. 2006 Jun; 117(7 </a:t>
            </a:r>
            <a:r>
              <a:rPr lang="en-US" sz="1050" b="0" dirty="0" err="1" smtClean="0">
                <a:solidFill>
                  <a:schemeClr val="tx1"/>
                </a:solidFill>
                <a:latin typeface="Times New Roman" pitchFamily="18" charset="0"/>
                <a:cs typeface="Times New Roman" pitchFamily="18" charset="0"/>
              </a:rPr>
              <a:t>Suppl</a:t>
            </a:r>
            <a:r>
              <a:rPr lang="en-US" sz="1050" b="0" dirty="0" smtClean="0">
                <a:solidFill>
                  <a:schemeClr val="tx1"/>
                </a:solidFill>
                <a:latin typeface="Times New Roman" pitchFamily="18" charset="0"/>
                <a:cs typeface="Times New Roman" pitchFamily="18" charset="0"/>
              </a:rPr>
              <a:t>): 261S-293S.</a:t>
            </a:r>
            <a:endParaRPr lang="en-US" sz="1050" b="0" dirty="0">
              <a:solidFill>
                <a:schemeClr val="tx1"/>
              </a:solidFill>
              <a:latin typeface="Times New Roman" pitchFamily="18" charset="0"/>
              <a:cs typeface="Times New Roman" pitchFamily="18" charset="0"/>
            </a:endParaRPr>
          </a:p>
          <a:p>
            <a:pPr algn="l" eaLnBrk="1" hangingPunct="1"/>
            <a:r>
              <a:rPr lang="en-US" sz="1050" b="0" dirty="0" smtClean="0">
                <a:solidFill>
                  <a:schemeClr val="tx1"/>
                </a:solidFill>
                <a:latin typeface="Times New Roman" pitchFamily="18" charset="0"/>
                <a:cs typeface="Times New Roman" pitchFamily="18" charset="0"/>
              </a:rPr>
              <a:t>[2] Ellis W, Taylor A, Kelly P, Meyr AJ.  Quantitative assessment of peroneal artery perfusion at the ankle with non-invasive vascular testing.  Poster presentation</a:t>
            </a:r>
          </a:p>
          <a:p>
            <a:pPr algn="l"/>
            <a:r>
              <a:rPr lang="en-US" sz="1050" b="0" dirty="0" smtClean="0">
                <a:solidFill>
                  <a:schemeClr val="tx1"/>
                </a:solidFill>
                <a:latin typeface="Times New Roman" pitchFamily="18" charset="0"/>
                <a:cs typeface="Times New Roman" pitchFamily="18" charset="0"/>
              </a:rPr>
              <a:t>[3] </a:t>
            </a:r>
            <a:r>
              <a:rPr lang="en-US" sz="1050" b="0" dirty="0">
                <a:solidFill>
                  <a:schemeClr val="tx1"/>
                </a:solidFill>
                <a:latin typeface="Times New Roman" panose="02020603050405020304" pitchFamily="18" charset="0"/>
                <a:cs typeface="Times New Roman" panose="02020603050405020304" pitchFamily="18" charset="0"/>
              </a:rPr>
              <a:t>[3] Sacks D, </a:t>
            </a:r>
            <a:r>
              <a:rPr lang="en-US" sz="1050" b="0" dirty="0" err="1">
                <a:solidFill>
                  <a:schemeClr val="tx1"/>
                </a:solidFill>
                <a:latin typeface="Times New Roman" panose="02020603050405020304" pitchFamily="18" charset="0"/>
                <a:cs typeface="Times New Roman" panose="02020603050405020304" pitchFamily="18" charset="0"/>
              </a:rPr>
              <a:t>Bakal</a:t>
            </a:r>
            <a:r>
              <a:rPr lang="en-US" sz="1050" b="0" dirty="0">
                <a:solidFill>
                  <a:schemeClr val="tx1"/>
                </a:solidFill>
                <a:latin typeface="Times New Roman" panose="02020603050405020304" pitchFamily="18" charset="0"/>
                <a:cs typeface="Times New Roman" panose="02020603050405020304" pitchFamily="18" charset="0"/>
              </a:rPr>
              <a:t> CW, Beatty PT, Becker GJ, </a:t>
            </a:r>
            <a:r>
              <a:rPr lang="en-US" sz="1050" b="0" dirty="0" err="1">
                <a:solidFill>
                  <a:schemeClr val="tx1"/>
                </a:solidFill>
                <a:latin typeface="Times New Roman" panose="02020603050405020304" pitchFamily="18" charset="0"/>
                <a:cs typeface="Times New Roman" panose="02020603050405020304" pitchFamily="18" charset="0"/>
              </a:rPr>
              <a:t>Cardella</a:t>
            </a:r>
            <a:r>
              <a:rPr lang="en-US" sz="1050" b="0" dirty="0">
                <a:solidFill>
                  <a:schemeClr val="tx1"/>
                </a:solidFill>
                <a:latin typeface="Times New Roman" panose="02020603050405020304" pitchFamily="18" charset="0"/>
                <a:cs typeface="Times New Roman" panose="02020603050405020304" pitchFamily="18" charset="0"/>
              </a:rPr>
              <a:t> JF, </a:t>
            </a:r>
            <a:r>
              <a:rPr lang="en-US" sz="1050" b="0" dirty="0" err="1">
                <a:solidFill>
                  <a:schemeClr val="tx1"/>
                </a:solidFill>
                <a:latin typeface="Times New Roman" panose="02020603050405020304" pitchFamily="18" charset="0"/>
                <a:cs typeface="Times New Roman" panose="02020603050405020304" pitchFamily="18" charset="0"/>
              </a:rPr>
              <a:t>Raabe</a:t>
            </a:r>
            <a:r>
              <a:rPr lang="en-US" sz="1050" b="0" dirty="0">
                <a:solidFill>
                  <a:schemeClr val="tx1"/>
                </a:solidFill>
                <a:latin typeface="Times New Roman" panose="02020603050405020304" pitchFamily="18" charset="0"/>
                <a:cs typeface="Times New Roman" panose="02020603050405020304" pitchFamily="18" charset="0"/>
              </a:rPr>
              <a:t> RD, Wiener HM, Lewis CA; Standards Division of the Society of Interventional Radiology. J </a:t>
            </a:r>
            <a:r>
              <a:rPr lang="en-US" sz="1050" b="0" dirty="0" err="1">
                <a:solidFill>
                  <a:schemeClr val="tx1"/>
                </a:solidFill>
                <a:latin typeface="Times New Roman" panose="02020603050405020304" pitchFamily="18" charset="0"/>
                <a:cs typeface="Times New Roman" panose="02020603050405020304" pitchFamily="18" charset="0"/>
              </a:rPr>
              <a:t>Vasc</a:t>
            </a:r>
            <a:r>
              <a:rPr lang="en-US" sz="1050" b="0" dirty="0">
                <a:solidFill>
                  <a:schemeClr val="tx1"/>
                </a:solidFill>
                <a:latin typeface="Times New Roman" panose="02020603050405020304" pitchFamily="18" charset="0"/>
                <a:cs typeface="Times New Roman" panose="02020603050405020304" pitchFamily="18" charset="0"/>
              </a:rPr>
              <a:t> </a:t>
            </a:r>
            <a:r>
              <a:rPr lang="en-US" sz="1050" b="0" dirty="0" err="1">
                <a:solidFill>
                  <a:schemeClr val="tx1"/>
                </a:solidFill>
                <a:latin typeface="Times New Roman" panose="02020603050405020304" pitchFamily="18" charset="0"/>
                <a:cs typeface="Times New Roman" panose="02020603050405020304" pitchFamily="18" charset="0"/>
              </a:rPr>
              <a:t>Interv</a:t>
            </a:r>
            <a:r>
              <a:rPr lang="en-US" sz="1050" b="0" dirty="0">
                <a:solidFill>
                  <a:schemeClr val="tx1"/>
                </a:solidFill>
                <a:latin typeface="Times New Roman" panose="02020603050405020304" pitchFamily="18" charset="0"/>
                <a:cs typeface="Times New Roman" panose="02020603050405020304" pitchFamily="18" charset="0"/>
              </a:rPr>
              <a:t> </a:t>
            </a:r>
            <a:r>
              <a:rPr lang="en-US" sz="1050" b="0" dirty="0" err="1">
                <a:solidFill>
                  <a:schemeClr val="tx1"/>
                </a:solidFill>
                <a:latin typeface="Times New Roman" panose="02020603050405020304" pitchFamily="18" charset="0"/>
                <a:cs typeface="Times New Roman" panose="02020603050405020304" pitchFamily="18" charset="0"/>
              </a:rPr>
              <a:t>Radiol</a:t>
            </a:r>
            <a:r>
              <a:rPr lang="en-US" sz="1050" b="0" dirty="0">
                <a:solidFill>
                  <a:schemeClr val="tx1"/>
                </a:solidFill>
                <a:latin typeface="Times New Roman" panose="02020603050405020304" pitchFamily="18" charset="0"/>
                <a:cs typeface="Times New Roman" panose="02020603050405020304" pitchFamily="18" charset="0"/>
              </a:rPr>
              <a:t>. 2003 Sep; 14(9 Pt 2): S389.</a:t>
            </a:r>
          </a:p>
          <a:p>
            <a:pPr algn="l"/>
            <a:r>
              <a:rPr lang="en-US" sz="1050" b="0" dirty="0">
                <a:solidFill>
                  <a:schemeClr val="tx1"/>
                </a:solidFill>
                <a:latin typeface="Times New Roman" panose="02020603050405020304" pitchFamily="18" charset="0"/>
                <a:cs typeface="Times New Roman" panose="02020603050405020304" pitchFamily="18" charset="0"/>
              </a:rPr>
              <a:t>[4] Xu D, Zou L, Xing Y, </a:t>
            </a:r>
            <a:r>
              <a:rPr lang="en-US" sz="1050" b="0" dirty="0" err="1">
                <a:solidFill>
                  <a:schemeClr val="tx1"/>
                </a:solidFill>
                <a:latin typeface="Times New Roman" panose="02020603050405020304" pitchFamily="18" charset="0"/>
                <a:cs typeface="Times New Roman" panose="02020603050405020304" pitchFamily="18" charset="0"/>
              </a:rPr>
              <a:t>Hou</a:t>
            </a:r>
            <a:r>
              <a:rPr lang="en-US" sz="1050" b="0" dirty="0">
                <a:solidFill>
                  <a:schemeClr val="tx1"/>
                </a:solidFill>
                <a:latin typeface="Times New Roman" panose="02020603050405020304" pitchFamily="18" charset="0"/>
                <a:cs typeface="Times New Roman" panose="02020603050405020304" pitchFamily="18" charset="0"/>
              </a:rPr>
              <a:t> L, Wei Y, Zhang J, </a:t>
            </a:r>
            <a:r>
              <a:rPr lang="en-US" sz="1050" b="0" dirty="0" err="1">
                <a:solidFill>
                  <a:schemeClr val="tx1"/>
                </a:solidFill>
                <a:latin typeface="Times New Roman" panose="02020603050405020304" pitchFamily="18" charset="0"/>
                <a:cs typeface="Times New Roman" panose="02020603050405020304" pitchFamily="18" charset="0"/>
              </a:rPr>
              <a:t>Qiao</a:t>
            </a:r>
            <a:r>
              <a:rPr lang="en-US" sz="1050" b="0" dirty="0">
                <a:solidFill>
                  <a:schemeClr val="tx1"/>
                </a:solidFill>
                <a:latin typeface="Times New Roman" panose="02020603050405020304" pitchFamily="18" charset="0"/>
                <a:cs typeface="Times New Roman" panose="02020603050405020304" pitchFamily="18" charset="0"/>
              </a:rPr>
              <a:t> Y, Hu D, Xu Y, Li J, Ma Y. Diagnostic value of ankle-brachial index in peripheral arterial disease: a meta-analysis. Can J </a:t>
            </a:r>
            <a:r>
              <a:rPr lang="en-US" sz="1050" b="0" dirty="0" err="1">
                <a:solidFill>
                  <a:schemeClr val="tx1"/>
                </a:solidFill>
                <a:latin typeface="Times New Roman" panose="02020603050405020304" pitchFamily="18" charset="0"/>
                <a:cs typeface="Times New Roman" panose="02020603050405020304" pitchFamily="18" charset="0"/>
              </a:rPr>
              <a:t>Cardiol</a:t>
            </a:r>
            <a:r>
              <a:rPr lang="en-US" sz="1050" b="0" dirty="0">
                <a:solidFill>
                  <a:schemeClr val="tx1"/>
                </a:solidFill>
                <a:latin typeface="Times New Roman" panose="02020603050405020304" pitchFamily="18" charset="0"/>
                <a:cs typeface="Times New Roman" panose="02020603050405020304" pitchFamily="18" charset="0"/>
              </a:rPr>
              <a:t>. 2013 Apr; 29(4): 492-8.</a:t>
            </a:r>
          </a:p>
          <a:p>
            <a:pPr algn="l"/>
            <a:r>
              <a:rPr lang="en-US" sz="1050" b="0" dirty="0">
                <a:solidFill>
                  <a:schemeClr val="tx1"/>
                </a:solidFill>
                <a:latin typeface="Times New Roman" panose="02020603050405020304" pitchFamily="18" charset="0"/>
                <a:cs typeface="Times New Roman" panose="02020603050405020304" pitchFamily="18" charset="0"/>
              </a:rPr>
              <a:t>[5] </a:t>
            </a:r>
            <a:r>
              <a:rPr lang="en-US" sz="1050" b="0" dirty="0" err="1">
                <a:solidFill>
                  <a:schemeClr val="tx1"/>
                </a:solidFill>
                <a:latin typeface="Times New Roman" panose="02020603050405020304" pitchFamily="18" charset="0"/>
                <a:cs typeface="Times New Roman" panose="02020603050405020304" pitchFamily="18" charset="0"/>
              </a:rPr>
              <a:t>Ko</a:t>
            </a:r>
            <a:r>
              <a:rPr lang="en-US" sz="1050" b="0" dirty="0">
                <a:solidFill>
                  <a:schemeClr val="tx1"/>
                </a:solidFill>
                <a:latin typeface="Times New Roman" panose="02020603050405020304" pitchFamily="18" charset="0"/>
                <a:cs typeface="Times New Roman" panose="02020603050405020304" pitchFamily="18" charset="0"/>
              </a:rPr>
              <a:t> SH, </a:t>
            </a:r>
            <a:r>
              <a:rPr lang="en-US" sz="1050" b="0" dirty="0" err="1">
                <a:solidFill>
                  <a:schemeClr val="tx1"/>
                </a:solidFill>
                <a:latin typeface="Times New Roman" panose="02020603050405020304" pitchFamily="18" charset="0"/>
                <a:cs typeface="Times New Roman" panose="02020603050405020304" pitchFamily="18" charset="0"/>
              </a:rPr>
              <a:t>Bandyk</a:t>
            </a:r>
            <a:r>
              <a:rPr lang="en-US" sz="1050" b="0" dirty="0">
                <a:solidFill>
                  <a:schemeClr val="tx1"/>
                </a:solidFill>
                <a:latin typeface="Times New Roman" panose="02020603050405020304" pitchFamily="18" charset="0"/>
                <a:cs typeface="Times New Roman" panose="02020603050405020304" pitchFamily="18" charset="0"/>
              </a:rPr>
              <a:t> DF. Interpretation and significance of ankle-brachial systolic pressure index.  </a:t>
            </a:r>
            <a:r>
              <a:rPr lang="en-US" sz="1050" b="0" dirty="0" err="1">
                <a:solidFill>
                  <a:schemeClr val="tx1"/>
                </a:solidFill>
                <a:latin typeface="Times New Roman" panose="02020603050405020304" pitchFamily="18" charset="0"/>
                <a:cs typeface="Times New Roman" panose="02020603050405020304" pitchFamily="18" charset="0"/>
              </a:rPr>
              <a:t>Semin</a:t>
            </a:r>
            <a:r>
              <a:rPr lang="en-US" sz="1050" b="0" dirty="0">
                <a:solidFill>
                  <a:schemeClr val="tx1"/>
                </a:solidFill>
                <a:latin typeface="Times New Roman" panose="02020603050405020304" pitchFamily="18" charset="0"/>
                <a:cs typeface="Times New Roman" panose="02020603050405020304" pitchFamily="18" charset="0"/>
              </a:rPr>
              <a:t> </a:t>
            </a:r>
            <a:r>
              <a:rPr lang="en-US" sz="1050" b="0" dirty="0" err="1">
                <a:solidFill>
                  <a:schemeClr val="tx1"/>
                </a:solidFill>
                <a:latin typeface="Times New Roman" panose="02020603050405020304" pitchFamily="18" charset="0"/>
                <a:cs typeface="Times New Roman" panose="02020603050405020304" pitchFamily="18" charset="0"/>
              </a:rPr>
              <a:t>Vasc</a:t>
            </a:r>
            <a:r>
              <a:rPr lang="en-US" sz="1050" b="0" dirty="0">
                <a:solidFill>
                  <a:schemeClr val="tx1"/>
                </a:solidFill>
                <a:latin typeface="Times New Roman" panose="02020603050405020304" pitchFamily="18" charset="0"/>
                <a:cs typeface="Times New Roman" panose="02020603050405020304" pitchFamily="18" charset="0"/>
              </a:rPr>
              <a:t> Surg. 2013 Jun-Sep; 26(2-3): 86-94.</a:t>
            </a:r>
          </a:p>
          <a:p>
            <a:pPr algn="l"/>
            <a:r>
              <a:rPr lang="en-US" sz="1050" b="0" dirty="0">
                <a:solidFill>
                  <a:schemeClr val="tx1"/>
                </a:solidFill>
                <a:latin typeface="Times New Roman" panose="02020603050405020304" pitchFamily="18" charset="0"/>
                <a:cs typeface="Times New Roman" panose="02020603050405020304" pitchFamily="18" charset="0"/>
              </a:rPr>
              <a:t>[6] </a:t>
            </a:r>
            <a:r>
              <a:rPr lang="en-US" sz="1050" b="0" dirty="0" err="1">
                <a:solidFill>
                  <a:schemeClr val="tx1"/>
                </a:solidFill>
                <a:latin typeface="Times New Roman" panose="02020603050405020304" pitchFamily="18" charset="0"/>
                <a:cs typeface="Times New Roman" panose="02020603050405020304" pitchFamily="18" charset="0"/>
              </a:rPr>
              <a:t>Ferket</a:t>
            </a:r>
            <a:r>
              <a:rPr lang="en-US" sz="1050" b="0" dirty="0">
                <a:solidFill>
                  <a:schemeClr val="tx1"/>
                </a:solidFill>
                <a:latin typeface="Times New Roman" panose="02020603050405020304" pitchFamily="18" charset="0"/>
                <a:cs typeface="Times New Roman" panose="02020603050405020304" pitchFamily="18" charset="0"/>
              </a:rPr>
              <a:t> BS, </a:t>
            </a:r>
            <a:r>
              <a:rPr lang="en-US" sz="1050" b="0" dirty="0" err="1">
                <a:solidFill>
                  <a:schemeClr val="tx1"/>
                </a:solidFill>
                <a:latin typeface="Times New Roman" panose="02020603050405020304" pitchFamily="18" charset="0"/>
                <a:cs typeface="Times New Roman" panose="02020603050405020304" pitchFamily="18" charset="0"/>
              </a:rPr>
              <a:t>Spronk</a:t>
            </a:r>
            <a:r>
              <a:rPr lang="en-US" sz="1050" b="0" dirty="0">
                <a:solidFill>
                  <a:schemeClr val="tx1"/>
                </a:solidFill>
                <a:latin typeface="Times New Roman" panose="02020603050405020304" pitchFamily="18" charset="0"/>
                <a:cs typeface="Times New Roman" panose="02020603050405020304" pitchFamily="18" charset="0"/>
              </a:rPr>
              <a:t> S, </a:t>
            </a:r>
            <a:r>
              <a:rPr lang="en-US" sz="1050" b="0" dirty="0" err="1">
                <a:solidFill>
                  <a:schemeClr val="tx1"/>
                </a:solidFill>
                <a:latin typeface="Times New Roman" panose="02020603050405020304" pitchFamily="18" charset="0"/>
                <a:cs typeface="Times New Roman" panose="02020603050405020304" pitchFamily="18" charset="0"/>
              </a:rPr>
              <a:t>Colkesen</a:t>
            </a:r>
            <a:r>
              <a:rPr lang="en-US" sz="1050" b="0" dirty="0">
                <a:solidFill>
                  <a:schemeClr val="tx1"/>
                </a:solidFill>
                <a:latin typeface="Times New Roman" panose="02020603050405020304" pitchFamily="18" charset="0"/>
                <a:cs typeface="Times New Roman" panose="02020603050405020304" pitchFamily="18" charset="0"/>
              </a:rPr>
              <a:t> EB, </a:t>
            </a:r>
            <a:r>
              <a:rPr lang="en-US" sz="1050" b="0" dirty="0" err="1">
                <a:solidFill>
                  <a:schemeClr val="tx1"/>
                </a:solidFill>
                <a:latin typeface="Times New Roman" panose="02020603050405020304" pitchFamily="18" charset="0"/>
                <a:cs typeface="Times New Roman" panose="02020603050405020304" pitchFamily="18" charset="0"/>
              </a:rPr>
              <a:t>Hunink</a:t>
            </a:r>
            <a:r>
              <a:rPr lang="en-US" sz="1050" b="0" dirty="0">
                <a:solidFill>
                  <a:schemeClr val="tx1"/>
                </a:solidFill>
                <a:latin typeface="Times New Roman" panose="02020603050405020304" pitchFamily="18" charset="0"/>
                <a:cs typeface="Times New Roman" panose="02020603050405020304" pitchFamily="18" charset="0"/>
              </a:rPr>
              <a:t> MG. Systematic review of guidelines on peripheral artery disease screening. Am J Med. 2012 Feb; 125(2): 198-208.</a:t>
            </a:r>
          </a:p>
          <a:p>
            <a:pPr algn="l"/>
            <a:r>
              <a:rPr lang="en-US" sz="1050" b="0" dirty="0">
                <a:solidFill>
                  <a:schemeClr val="tx1"/>
                </a:solidFill>
                <a:latin typeface="Times New Roman" panose="02020603050405020304" pitchFamily="18" charset="0"/>
                <a:cs typeface="Times New Roman" panose="02020603050405020304" pitchFamily="18" charset="0"/>
              </a:rPr>
              <a:t>[7] Bird CE, </a:t>
            </a:r>
            <a:r>
              <a:rPr lang="en-US" sz="1050" b="0" dirty="0" err="1">
                <a:solidFill>
                  <a:schemeClr val="tx1"/>
                </a:solidFill>
                <a:latin typeface="Times New Roman" panose="02020603050405020304" pitchFamily="18" charset="0"/>
                <a:cs typeface="Times New Roman" panose="02020603050405020304" pitchFamily="18" charset="0"/>
              </a:rPr>
              <a:t>Crigui</a:t>
            </a:r>
            <a:r>
              <a:rPr lang="en-US" sz="1050" b="0" dirty="0">
                <a:solidFill>
                  <a:schemeClr val="tx1"/>
                </a:solidFill>
                <a:latin typeface="Times New Roman" panose="02020603050405020304" pitchFamily="18" charset="0"/>
                <a:cs typeface="Times New Roman" panose="02020603050405020304" pitchFamily="18" charset="0"/>
              </a:rPr>
              <a:t> MH, </a:t>
            </a:r>
            <a:r>
              <a:rPr lang="en-US" sz="1050" b="0" dirty="0" err="1">
                <a:solidFill>
                  <a:schemeClr val="tx1"/>
                </a:solidFill>
                <a:latin typeface="Times New Roman" panose="02020603050405020304" pitchFamily="18" charset="0"/>
                <a:cs typeface="Times New Roman" panose="02020603050405020304" pitchFamily="18" charset="0"/>
              </a:rPr>
              <a:t>Fronek</a:t>
            </a:r>
            <a:r>
              <a:rPr lang="en-US" sz="1050" b="0" dirty="0">
                <a:solidFill>
                  <a:schemeClr val="tx1"/>
                </a:solidFill>
                <a:latin typeface="Times New Roman" panose="02020603050405020304" pitchFamily="18" charset="0"/>
                <a:cs typeface="Times New Roman" panose="02020603050405020304" pitchFamily="18" charset="0"/>
              </a:rPr>
              <a:t> A, </a:t>
            </a:r>
            <a:r>
              <a:rPr lang="en-US" sz="1050" b="0" dirty="0" err="1">
                <a:solidFill>
                  <a:schemeClr val="tx1"/>
                </a:solidFill>
                <a:latin typeface="Times New Roman" panose="02020603050405020304" pitchFamily="18" charset="0"/>
                <a:cs typeface="Times New Roman" panose="02020603050405020304" pitchFamily="18" charset="0"/>
              </a:rPr>
              <a:t>Denenberg</a:t>
            </a:r>
            <a:r>
              <a:rPr lang="en-US" sz="1050" b="0" dirty="0">
                <a:solidFill>
                  <a:schemeClr val="tx1"/>
                </a:solidFill>
                <a:latin typeface="Times New Roman" panose="02020603050405020304" pitchFamily="18" charset="0"/>
                <a:cs typeface="Times New Roman" panose="02020603050405020304" pitchFamily="18" charset="0"/>
              </a:rPr>
              <a:t> JO, </a:t>
            </a:r>
            <a:r>
              <a:rPr lang="en-US" sz="1050" b="0" dirty="0" err="1">
                <a:solidFill>
                  <a:schemeClr val="tx1"/>
                </a:solidFill>
                <a:latin typeface="Times New Roman" panose="02020603050405020304" pitchFamily="18" charset="0"/>
                <a:cs typeface="Times New Roman" panose="02020603050405020304" pitchFamily="18" charset="0"/>
              </a:rPr>
              <a:t>Klauber</a:t>
            </a:r>
            <a:r>
              <a:rPr lang="en-US" sz="1050" b="0" dirty="0">
                <a:solidFill>
                  <a:schemeClr val="tx1"/>
                </a:solidFill>
                <a:latin typeface="Times New Roman" panose="02020603050405020304" pitchFamily="18" charset="0"/>
                <a:cs typeface="Times New Roman" panose="02020603050405020304" pitchFamily="18" charset="0"/>
              </a:rPr>
              <a:t> MR, Langer RD. Quantitative and qualitative progression of peripheral arterial disease by non-invasive testing. </a:t>
            </a:r>
            <a:r>
              <a:rPr lang="en-US" sz="1050" b="0" dirty="0" err="1">
                <a:solidFill>
                  <a:schemeClr val="tx1"/>
                </a:solidFill>
                <a:latin typeface="Times New Roman" panose="02020603050405020304" pitchFamily="18" charset="0"/>
                <a:cs typeface="Times New Roman" panose="02020603050405020304" pitchFamily="18" charset="0"/>
              </a:rPr>
              <a:t>Vasc</a:t>
            </a:r>
            <a:r>
              <a:rPr lang="en-US" sz="1050" b="0" dirty="0">
                <a:solidFill>
                  <a:schemeClr val="tx1"/>
                </a:solidFill>
                <a:latin typeface="Times New Roman" panose="02020603050405020304" pitchFamily="18" charset="0"/>
                <a:cs typeface="Times New Roman" panose="02020603050405020304" pitchFamily="18" charset="0"/>
              </a:rPr>
              <a:t> Med. 1999; 4(1): 15-21</a:t>
            </a:r>
            <a:r>
              <a:rPr lang="en-US" sz="1050" b="0" dirty="0" smtClean="0">
                <a:solidFill>
                  <a:schemeClr val="tx1"/>
                </a:solidFill>
                <a:latin typeface="Times New Roman" panose="02020603050405020304" pitchFamily="18" charset="0"/>
                <a:cs typeface="Times New Roman" panose="02020603050405020304" pitchFamily="18" charset="0"/>
              </a:rPr>
              <a:t>.</a:t>
            </a:r>
            <a:endParaRPr lang="en-US" sz="1050" b="0" dirty="0">
              <a:solidFill>
                <a:schemeClr val="tx1"/>
              </a:solidFill>
              <a:latin typeface="Times New Roman" panose="02020603050405020304" pitchFamily="18" charset="0"/>
              <a:cs typeface="Times New Roman" panose="02020603050405020304" pitchFamily="18" charset="0"/>
            </a:endParaRP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2174845" y="14887267"/>
            <a:ext cx="148590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Discussion</a:t>
            </a:r>
            <a:endParaRPr lang="en-US" dirty="0">
              <a:solidFill>
                <a:schemeClr val="accent1"/>
              </a:solidFill>
              <a:latin typeface="Times New Roman" pitchFamily="18" charset="0"/>
              <a:cs typeface="Times New Roman" pitchFamily="18" charset="0"/>
            </a:endParaRPr>
          </a:p>
        </p:txBody>
      </p:sp>
      <p:sp>
        <p:nvSpPr>
          <p:cNvPr id="2152" name="Rectangle 164"/>
          <p:cNvSpPr>
            <a:spLocks noChangeArrowheads="1"/>
          </p:cNvSpPr>
          <p:nvPr/>
        </p:nvSpPr>
        <p:spPr bwMode="auto">
          <a:xfrm>
            <a:off x="12174845" y="4648200"/>
            <a:ext cx="148590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685800" y="18985699"/>
            <a:ext cx="11125200" cy="990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References</a:t>
            </a:r>
            <a:endParaRPr lang="en-US" dirty="0">
              <a:solidFill>
                <a:schemeClr val="accent1"/>
              </a:solidFill>
              <a:latin typeface="Times New Roman" pitchFamily="18" charset="0"/>
              <a:cs typeface="Times New Roman" pitchFamily="18" charset="0"/>
            </a:endParaRPr>
          </a:p>
        </p:txBody>
      </p:sp>
      <p:sp>
        <p:nvSpPr>
          <p:cNvPr id="2154" name="Rectangle 166"/>
          <p:cNvSpPr>
            <a:spLocks noChangeArrowheads="1"/>
          </p:cNvSpPr>
          <p:nvPr/>
        </p:nvSpPr>
        <p:spPr bwMode="auto">
          <a:xfrm>
            <a:off x="685800" y="14897098"/>
            <a:ext cx="11125200" cy="904569"/>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Methodology</a:t>
            </a:r>
            <a:endParaRPr lang="en-US" dirty="0">
              <a:solidFill>
                <a:schemeClr val="accent1"/>
              </a:solidFill>
              <a:latin typeface="Times New Roman" pitchFamily="18" charset="0"/>
              <a:cs typeface="Times New Roman" pitchFamily="18" charset="0"/>
            </a:endParaRPr>
          </a:p>
        </p:txBody>
      </p:sp>
      <p:sp>
        <p:nvSpPr>
          <p:cNvPr id="2155" name="Rectangle 167"/>
          <p:cNvSpPr>
            <a:spLocks noChangeArrowheads="1"/>
          </p:cNvSpPr>
          <p:nvPr/>
        </p:nvSpPr>
        <p:spPr bwMode="auto">
          <a:xfrm>
            <a:off x="685800" y="46482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Statement of Purpose and Literature Review</a:t>
            </a:r>
            <a:endParaRPr lang="en-US" dirty="0">
              <a:solidFill>
                <a:schemeClr val="accent1"/>
              </a:solidFill>
              <a:latin typeface="Times New Roman" pitchFamily="18" charset="0"/>
              <a:cs typeface="Times New Roman" pitchFamily="18" charset="0"/>
            </a:endParaRPr>
          </a:p>
        </p:txBody>
      </p:sp>
      <p:sp>
        <p:nvSpPr>
          <p:cNvPr id="2156" name="Text Box 168"/>
          <p:cNvSpPr txBox="1">
            <a:spLocks noChangeArrowheads="1"/>
          </p:cNvSpPr>
          <p:nvPr/>
        </p:nvSpPr>
        <p:spPr bwMode="auto">
          <a:xfrm>
            <a:off x="685800" y="5562600"/>
            <a:ext cx="11125200" cy="974112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200" b="0" dirty="0" smtClean="0">
                <a:solidFill>
                  <a:schemeClr val="tx1"/>
                </a:solidFill>
                <a:latin typeface="Times New Roman" pitchFamily="18" charset="0"/>
                <a:cs typeface="Times New Roman" pitchFamily="18" charset="0"/>
              </a:rPr>
              <a:t>     The development and treatment of </a:t>
            </a:r>
            <a:r>
              <a:rPr lang="en-US" sz="3200" b="0" dirty="0" err="1" smtClean="0">
                <a:solidFill>
                  <a:schemeClr val="tx1"/>
                </a:solidFill>
                <a:latin typeface="Times New Roman" pitchFamily="18" charset="0"/>
                <a:cs typeface="Times New Roman" pitchFamily="18" charset="0"/>
              </a:rPr>
              <a:t>decubitus</a:t>
            </a:r>
            <a:r>
              <a:rPr lang="en-US" sz="3200" b="0" dirty="0" smtClean="0">
                <a:solidFill>
                  <a:schemeClr val="tx1"/>
                </a:solidFill>
                <a:latin typeface="Times New Roman" pitchFamily="18" charset="0"/>
                <a:cs typeface="Times New Roman" pitchFamily="18" charset="0"/>
              </a:rPr>
              <a:t> ulcerations are a significant and expensive </a:t>
            </a:r>
            <a:r>
              <a:rPr lang="en-US" sz="3200" b="0" dirty="0" err="1" smtClean="0">
                <a:solidFill>
                  <a:schemeClr val="tx1"/>
                </a:solidFill>
                <a:latin typeface="Times New Roman" pitchFamily="18" charset="0"/>
                <a:cs typeface="Times New Roman" pitchFamily="18" charset="0"/>
              </a:rPr>
              <a:t>sequela</a:t>
            </a:r>
            <a:r>
              <a:rPr lang="en-US" sz="3200" b="0" dirty="0" smtClean="0">
                <a:solidFill>
                  <a:schemeClr val="tx1"/>
                </a:solidFill>
                <a:latin typeface="Times New Roman" pitchFamily="18" charset="0"/>
                <a:cs typeface="Times New Roman" pitchFamily="18" charset="0"/>
              </a:rPr>
              <a:t> of the aging population.  Specific to the lower extremity, this is particularly true in those that are non-ambulatory, those that are bedridden for any period of time, and in the presence of certain co-morbidities including peripheral arterial disease and diabetes mellitus.  Part of the initial clinical work-up of any patient with lower extremity tissue loss involves an assessment of the arterial blood flow by means of non-invasive vascular testing (ankle-brachial index [ABI] and pulse volume recording).  Unfortunately however, this may be misleading in patients with heel decubitus ulcerations if the ABI provides information primarily about arterial flow to the dorsum of the foot instead of the posterior heel, or in the presence of vessel calcification leading to falsely elevated results. </a:t>
            </a:r>
          </a:p>
          <a:p>
            <a:pPr algn="l" eaLnBrk="1" hangingPunct="1"/>
            <a:r>
              <a:rPr lang="en-US" sz="3600" dirty="0" smtClean="0">
                <a:solidFill>
                  <a:schemeClr val="tx1"/>
                </a:solidFill>
                <a:latin typeface="Times New Roman" pitchFamily="18" charset="0"/>
                <a:cs typeface="Times New Roman" pitchFamily="18" charset="0"/>
              </a:rPr>
              <a:t>     The objective of this retrospective, observational investigation was to determine if non-invasive vascular testing provides accurate and reliable results in patients with heel decubitus ulcerations.  </a:t>
            </a:r>
            <a:endParaRPr lang="en-US" sz="3600" i="1" dirty="0" smtClean="0">
              <a:solidFill>
                <a:schemeClr val="tx1"/>
              </a:solidFill>
              <a:latin typeface="Times New Roman" pitchFamily="18" charset="0"/>
              <a:cs typeface="Times New Roman" pitchFamily="18" charset="0"/>
            </a:endParaRPr>
          </a:p>
          <a:p>
            <a:pPr algn="l" eaLnBrk="1" hangingPunct="1"/>
            <a:endParaRPr lang="en-US" sz="3200" dirty="0">
              <a:solidFill>
                <a:schemeClr val="tx1"/>
              </a:solidFill>
              <a:latin typeface="Times New Roman" pitchFamily="18" charset="0"/>
              <a:cs typeface="Times New Roman" pitchFamily="18" charset="0"/>
            </a:endParaRPr>
          </a:p>
        </p:txBody>
      </p:sp>
      <p:sp>
        <p:nvSpPr>
          <p:cNvPr id="2157" name="Text Box 170"/>
          <p:cNvSpPr txBox="1">
            <a:spLocks noChangeArrowheads="1"/>
          </p:cNvSpPr>
          <p:nvPr/>
        </p:nvSpPr>
        <p:spPr bwMode="auto">
          <a:xfrm>
            <a:off x="12174845" y="15801667"/>
            <a:ext cx="14859000" cy="6170920"/>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altLang="en-US" sz="1500" b="0" dirty="0">
                <a:solidFill>
                  <a:schemeClr val="tx1"/>
                </a:solidFill>
                <a:latin typeface="Times New Roman" panose="02020603050405020304" pitchFamily="18" charset="0"/>
                <a:cs typeface="Times New Roman" panose="02020603050405020304" pitchFamily="18" charset="0"/>
              </a:rPr>
              <a:t>As with any scientific investigation, critical readers are encouraged to review the study design and results and reach their own conclusions, while the following represents our conclusions based on the specific results.  As scientists, we also never consider data to be definitive, but do think that these results are worthy of attention and future investigation.  </a:t>
            </a:r>
          </a:p>
          <a:p>
            <a:pPr algn="l" eaLnBrk="1" hangingPunct="1"/>
            <a:endParaRPr lang="en-US" sz="1000" dirty="0" smtClean="0">
              <a:solidFill>
                <a:schemeClr val="tx1"/>
              </a:solidFill>
              <a:latin typeface="Times New Roman" pitchFamily="18" charset="0"/>
              <a:cs typeface="Times New Roman" pitchFamily="18" charset="0"/>
            </a:endParaRPr>
          </a:p>
          <a:p>
            <a:pPr algn="l" eaLnBrk="1" hangingPunct="1"/>
            <a:r>
              <a:rPr lang="en-US" sz="3100" b="0" dirty="0" smtClean="0">
                <a:solidFill>
                  <a:schemeClr val="tx1"/>
                </a:solidFill>
                <a:latin typeface="Times New Roman" pitchFamily="18" charset="0"/>
                <a:cs typeface="Times New Roman" pitchFamily="18" charset="0"/>
              </a:rPr>
              <a:t>     We believe that the results of this investigation provide health care professionals working with heel decubitus ulcerations clinically relevant information which has the potential to affect medical decision making.  Based on the specific results of this study, </a:t>
            </a:r>
            <a:r>
              <a:rPr lang="en-US" sz="3100" dirty="0" smtClean="0">
                <a:solidFill>
                  <a:schemeClr val="tx1"/>
                </a:solidFill>
                <a:latin typeface="Times New Roman" pitchFamily="18" charset="0"/>
                <a:cs typeface="Times New Roman" pitchFamily="18" charset="0"/>
              </a:rPr>
              <a:t>we primarily conclude that non-invasive vascular testing may be inaccurate and unreliable in many patients with heel decubitus ulcerations.</a:t>
            </a:r>
            <a:r>
              <a:rPr lang="en-US" sz="3100" b="0" dirty="0" smtClean="0">
                <a:solidFill>
                  <a:schemeClr val="tx1"/>
                </a:solidFill>
                <a:latin typeface="Times New Roman" pitchFamily="18" charset="0"/>
                <a:cs typeface="Times New Roman" pitchFamily="18" charset="0"/>
              </a:rPr>
              <a:t>  We found evidence of non-compressible vessels leading to no quantitative information or potentially falsely elevated results in </a:t>
            </a:r>
            <a:r>
              <a:rPr lang="en-US" sz="3100" dirty="0" smtClean="0">
                <a:solidFill>
                  <a:schemeClr val="tx1"/>
                </a:solidFill>
                <a:latin typeface="Times New Roman" pitchFamily="18" charset="0"/>
                <a:cs typeface="Times New Roman" pitchFamily="18" charset="0"/>
              </a:rPr>
              <a:t>46.67%</a:t>
            </a:r>
            <a:r>
              <a:rPr lang="en-US" sz="3100" b="0" dirty="0" smtClean="0">
                <a:solidFill>
                  <a:schemeClr val="tx1"/>
                </a:solidFill>
                <a:latin typeface="Times New Roman" pitchFamily="18" charset="0"/>
                <a:cs typeface="Times New Roman" pitchFamily="18" charset="0"/>
              </a:rPr>
              <a:t> of feet.  Further, in those patients with compressible vessels, we found that the ABI was calculated based on the anterior </a:t>
            </a:r>
            <a:r>
              <a:rPr lang="en-US" sz="3100" b="0" dirty="0" err="1" smtClean="0">
                <a:solidFill>
                  <a:schemeClr val="tx1"/>
                </a:solidFill>
                <a:latin typeface="Times New Roman" pitchFamily="18" charset="0"/>
                <a:cs typeface="Times New Roman" pitchFamily="18" charset="0"/>
              </a:rPr>
              <a:t>tibial</a:t>
            </a:r>
            <a:r>
              <a:rPr lang="en-US" sz="3100" b="0" dirty="0" smtClean="0">
                <a:solidFill>
                  <a:schemeClr val="tx1"/>
                </a:solidFill>
                <a:latin typeface="Times New Roman" pitchFamily="18" charset="0"/>
                <a:cs typeface="Times New Roman" pitchFamily="18" charset="0"/>
              </a:rPr>
              <a:t> artery (and thus not a direct measure of heel perfusion) in </a:t>
            </a:r>
            <a:r>
              <a:rPr lang="en-US" sz="3100" dirty="0" smtClean="0">
                <a:solidFill>
                  <a:schemeClr val="tx1"/>
                </a:solidFill>
                <a:latin typeface="Times New Roman" pitchFamily="18" charset="0"/>
                <a:cs typeface="Times New Roman" pitchFamily="18" charset="0"/>
              </a:rPr>
              <a:t>53.06%</a:t>
            </a:r>
            <a:r>
              <a:rPr lang="en-US" sz="3100" b="0" dirty="0" smtClean="0">
                <a:solidFill>
                  <a:schemeClr val="tx1"/>
                </a:solidFill>
                <a:latin typeface="Times New Roman" pitchFamily="18" charset="0"/>
                <a:cs typeface="Times New Roman" pitchFamily="18" charset="0"/>
              </a:rPr>
              <a:t> of feet.</a:t>
            </a:r>
          </a:p>
          <a:p>
            <a:pPr algn="l" eaLnBrk="1" hangingPunct="1"/>
            <a:r>
              <a:rPr lang="en-US" sz="3100" b="0" dirty="0">
                <a:solidFill>
                  <a:schemeClr val="tx1"/>
                </a:solidFill>
                <a:latin typeface="Times New Roman" pitchFamily="18" charset="0"/>
                <a:cs typeface="Times New Roman" pitchFamily="18" charset="0"/>
              </a:rPr>
              <a:t> </a:t>
            </a:r>
            <a:r>
              <a:rPr lang="en-US" sz="3100" b="0" dirty="0" smtClean="0">
                <a:solidFill>
                  <a:schemeClr val="tx1"/>
                </a:solidFill>
                <a:latin typeface="Times New Roman" pitchFamily="18" charset="0"/>
                <a:cs typeface="Times New Roman" pitchFamily="18" charset="0"/>
              </a:rPr>
              <a:t>    Physicians are encouraged to consider the </a:t>
            </a:r>
            <a:r>
              <a:rPr lang="en-US" sz="3100" b="0" dirty="0" err="1" smtClean="0">
                <a:solidFill>
                  <a:schemeClr val="tx1"/>
                </a:solidFill>
                <a:latin typeface="Times New Roman" pitchFamily="18" charset="0"/>
                <a:cs typeface="Times New Roman" pitchFamily="18" charset="0"/>
              </a:rPr>
              <a:t>angiosome</a:t>
            </a:r>
            <a:r>
              <a:rPr lang="en-US" sz="3100" b="0" dirty="0" smtClean="0">
                <a:solidFill>
                  <a:schemeClr val="tx1"/>
                </a:solidFill>
                <a:latin typeface="Times New Roman" pitchFamily="18" charset="0"/>
                <a:cs typeface="Times New Roman" pitchFamily="18" charset="0"/>
              </a:rPr>
              <a:t> and direct arterial supply to an area of tissue loss, as opposed to a more general measure of foot perfusion.</a:t>
            </a:r>
            <a:endParaRPr lang="en-US" sz="3100" b="0" dirty="0">
              <a:solidFill>
                <a:schemeClr val="tx1"/>
              </a:solidFill>
              <a:latin typeface="Times New Roman" pitchFamily="18" charset="0"/>
              <a:cs typeface="Times New Roman" pitchFamily="18" charset="0"/>
            </a:endParaRPr>
          </a:p>
        </p:txBody>
      </p:sp>
      <p:sp>
        <p:nvSpPr>
          <p:cNvPr id="2158" name="Text Box 171"/>
          <p:cNvSpPr txBox="1">
            <a:spLocks noChangeArrowheads="1"/>
          </p:cNvSpPr>
          <p:nvPr/>
        </p:nvSpPr>
        <p:spPr bwMode="auto">
          <a:xfrm>
            <a:off x="685800" y="15902657"/>
            <a:ext cx="11125200" cy="2885405"/>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550" b="0" dirty="0" smtClean="0">
                <a:solidFill>
                  <a:schemeClr val="tx1"/>
                </a:solidFill>
                <a:latin typeface="Times New Roman" pitchFamily="18" charset="0"/>
                <a:cs typeface="Times New Roman" pitchFamily="18" charset="0"/>
              </a:rPr>
              <a:t>     Following approval by our institution’s IRB, we performed a retrospective chart review of consecutive inpatients with heel tissue loss consistent with decubitus ulceration and with consultation by the Foot and Ankle Surgery service.  Demographic patient information was collected in addition to the side and location of the ulceration.  If available, non-invasive vascular testing results were evaluated for the presence of any non-compressible readings and differences in calculation of the ABI based on the anterior </a:t>
            </a:r>
            <a:r>
              <a:rPr lang="en-US" sz="2550" b="0" dirty="0" err="1" smtClean="0">
                <a:solidFill>
                  <a:schemeClr val="tx1"/>
                </a:solidFill>
                <a:latin typeface="Times New Roman" pitchFamily="18" charset="0"/>
                <a:cs typeface="Times New Roman" pitchFamily="18" charset="0"/>
              </a:rPr>
              <a:t>tibial</a:t>
            </a:r>
            <a:r>
              <a:rPr lang="en-US" sz="2550" b="0" dirty="0" smtClean="0">
                <a:solidFill>
                  <a:schemeClr val="tx1"/>
                </a:solidFill>
                <a:latin typeface="Times New Roman" pitchFamily="18" charset="0"/>
                <a:cs typeface="Times New Roman" pitchFamily="18" charset="0"/>
              </a:rPr>
              <a:t> artery vs. the posterior </a:t>
            </a:r>
            <a:r>
              <a:rPr lang="en-US" sz="2550" b="0" dirty="0" err="1" smtClean="0">
                <a:solidFill>
                  <a:schemeClr val="tx1"/>
                </a:solidFill>
                <a:latin typeface="Times New Roman" pitchFamily="18" charset="0"/>
                <a:cs typeface="Times New Roman" pitchFamily="18" charset="0"/>
              </a:rPr>
              <a:t>tibial</a:t>
            </a:r>
            <a:r>
              <a:rPr lang="en-US" sz="2550" b="0" dirty="0" smtClean="0">
                <a:solidFill>
                  <a:schemeClr val="tx1"/>
                </a:solidFill>
                <a:latin typeface="Times New Roman" pitchFamily="18" charset="0"/>
                <a:cs typeface="Times New Roman" pitchFamily="18" charset="0"/>
              </a:rPr>
              <a:t> artery.</a:t>
            </a:r>
            <a:endParaRPr lang="en-US" sz="2550" b="0" dirty="0">
              <a:solidFill>
                <a:schemeClr val="tx1"/>
              </a:solidFill>
              <a:latin typeface="Times New Roman" pitchFamily="18" charset="0"/>
              <a:cs typeface="Times New Roman" pitchFamily="18" charset="0"/>
            </a:endParaRP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838200" y="2560955"/>
            <a:ext cx="1600200" cy="1784032"/>
          </a:xfrm>
          <a:prstGeom prst="rect">
            <a:avLst/>
          </a:prstGeom>
          <a:noFill/>
          <a:ln w="9525">
            <a:no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29000" y="2590800"/>
            <a:ext cx="1600200" cy="1784032"/>
          </a:xfrm>
          <a:prstGeom prst="rect">
            <a:avLst/>
          </a:prstGeom>
          <a:noFill/>
          <a:ln w="9525">
            <a:noFill/>
            <a:miter lim="800000"/>
            <a:headEnd/>
            <a:tailEnd/>
          </a:ln>
        </p:spPr>
      </p:pic>
      <p:sp>
        <p:nvSpPr>
          <p:cNvPr id="15" name="Text Box 171"/>
          <p:cNvSpPr txBox="1">
            <a:spLocks noChangeArrowheads="1"/>
          </p:cNvSpPr>
          <p:nvPr/>
        </p:nvSpPr>
        <p:spPr bwMode="auto">
          <a:xfrm>
            <a:off x="12174845" y="5562600"/>
            <a:ext cx="14859000" cy="955646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920" b="0" dirty="0" smtClean="0">
                <a:solidFill>
                  <a:schemeClr val="tx1"/>
                </a:solidFill>
                <a:latin typeface="Times New Roman" pitchFamily="18" charset="0"/>
                <a:cs typeface="Times New Roman" pitchFamily="18" charset="0"/>
              </a:rPr>
              <a:t>     Ninety-two decubitus ulcerations in 83 patients meeting inclusion criteria were identified over the 12-month data collection period.  Thirty-six (43.37%) of the 92 were right-sided ulcerations, 38 (45.78%) of the 92 were left-sided ulcerations, while 9 (10.84%) patients had bilateral lesions.  The mean ± SD (range) age was 60.47 ± 15.18 years (28-90 years).  Forty three (51.81%) of the 83 patients were male.  Seventy-nine (95.28%) of 83 patients were diabetic and 20 (24.10%) of 83 were on hemodialysis.  The location of the ulceration described as “plantar” in 29 (31.52%) of 92 feet, “posterior” in 20 (21.74) of 92 feet, “posterior-lateral” in 17 (18.48%) of 92 feet, “posterior-medial” in 5 (5.43%) of 92 feet, and was undocumented in 21 (22.83%) of 92 feet.  </a:t>
            </a:r>
          </a:p>
          <a:p>
            <a:pPr algn="l" eaLnBrk="1" hangingPunct="1"/>
            <a:r>
              <a:rPr lang="en-US" sz="2920" b="0" dirty="0">
                <a:solidFill>
                  <a:schemeClr val="tx1"/>
                </a:solidFill>
                <a:latin typeface="Times New Roman" pitchFamily="18" charset="0"/>
                <a:cs typeface="Times New Roman" pitchFamily="18" charset="0"/>
              </a:rPr>
              <a:t> </a:t>
            </a:r>
            <a:r>
              <a:rPr lang="en-US" sz="2920" b="0" dirty="0" smtClean="0">
                <a:solidFill>
                  <a:schemeClr val="tx1"/>
                </a:solidFill>
                <a:latin typeface="Times New Roman" pitchFamily="18" charset="0"/>
                <a:cs typeface="Times New Roman" pitchFamily="18" charset="0"/>
              </a:rPr>
              <a:t>    An ABI was performed on 67 (80.72%) of the 83 patients including 75 (81.52%) of the 92 feet.  A vascular surgery consultation was obtained on 37 (44.58%) of the 83 patients with performance of an angiogram in 12 (14.4%) of 83 patients.  Thirty-two (36.78%) of 83 patients had any type of vascular or podiatric procedure during their admission, and 8 (9.64%) of 83 underwent major limb amputation.</a:t>
            </a:r>
          </a:p>
          <a:p>
            <a:pPr algn="l" eaLnBrk="1" hangingPunct="1"/>
            <a:r>
              <a:rPr lang="en-US" sz="2920" b="0" dirty="0">
                <a:solidFill>
                  <a:schemeClr val="tx1"/>
                </a:solidFill>
                <a:latin typeface="Times New Roman" pitchFamily="18" charset="0"/>
                <a:cs typeface="Times New Roman" pitchFamily="18" charset="0"/>
              </a:rPr>
              <a:t> </a:t>
            </a:r>
            <a:r>
              <a:rPr lang="en-US" sz="2920" b="0" dirty="0" smtClean="0">
                <a:solidFill>
                  <a:schemeClr val="tx1"/>
                </a:solidFill>
                <a:latin typeface="Times New Roman" pitchFamily="18" charset="0"/>
                <a:cs typeface="Times New Roman" pitchFamily="18" charset="0"/>
              </a:rPr>
              <a:t>    In terms of the specific ABI findings, non-compressible vessels were observed in 35 (46.67%) of the 75 feet.  Both the ATA and PTA were non-compressible in 26 (34.67%) of 75 feet, just the PTA in 6 (8.0%) of 75 feet, and just the ATA in 3 (4.0%) of 75 feet.  No digital pressure reading was observed in 36 (48.0%) of 75 feet.  </a:t>
            </a:r>
          </a:p>
          <a:p>
            <a:pPr algn="l" eaLnBrk="1" hangingPunct="1"/>
            <a:r>
              <a:rPr lang="en-US" sz="2920" b="0" dirty="0">
                <a:solidFill>
                  <a:schemeClr val="tx1"/>
                </a:solidFill>
                <a:latin typeface="Times New Roman" pitchFamily="18" charset="0"/>
                <a:cs typeface="Times New Roman" pitchFamily="18" charset="0"/>
              </a:rPr>
              <a:t> </a:t>
            </a:r>
            <a:r>
              <a:rPr lang="en-US" sz="2920" b="0" dirty="0" smtClean="0">
                <a:solidFill>
                  <a:schemeClr val="tx1"/>
                </a:solidFill>
                <a:latin typeface="Times New Roman" pitchFamily="18" charset="0"/>
                <a:cs typeface="Times New Roman" pitchFamily="18" charset="0"/>
              </a:rPr>
              <a:t>    When at least one compressible vessel was observed allowing for calculation of the ABI (n=49 feet), it was done based on the PTA in 23 (46.94%) of 49 feet and based on the ATA in 26 (53.06%) of 49 feet.</a:t>
            </a:r>
          </a:p>
          <a:p>
            <a:pPr algn="l" eaLnBrk="1" hangingPunct="1"/>
            <a:r>
              <a:rPr lang="en-US" sz="2800" b="0" dirty="0">
                <a:solidFill>
                  <a:schemeClr val="tx1"/>
                </a:solidFill>
                <a:latin typeface="Times New Roman" pitchFamily="18" charset="0"/>
                <a:cs typeface="Times New Roman" pitchFamily="18" charset="0"/>
              </a:rPr>
              <a:t> </a:t>
            </a:r>
            <a:r>
              <a:rPr lang="en-US" sz="2800" b="0" dirty="0" smtClean="0">
                <a:solidFill>
                  <a:schemeClr val="tx1"/>
                </a:solidFill>
                <a:latin typeface="Times New Roman" pitchFamily="18" charset="0"/>
                <a:cs typeface="Times New Roman" pitchFamily="18" charset="0"/>
              </a:rPr>
              <a:t>    </a:t>
            </a:r>
            <a:endParaRPr lang="en-US" sz="2800" b="0" dirty="0">
              <a:solidFill>
                <a:schemeClr val="tx1"/>
              </a:solidFill>
              <a:latin typeface="Times New Roman" pitchFamily="18" charset="0"/>
              <a:cs typeface="Times New Roman" pitchFamily="18"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853" t="2234" r="21551" b="2839"/>
          <a:stretch/>
        </p:blipFill>
        <p:spPr>
          <a:xfrm>
            <a:off x="27397690" y="11148744"/>
            <a:ext cx="4626029" cy="7024158"/>
          </a:xfrm>
          <a:prstGeom prst="rect">
            <a:avLst/>
          </a:prstGeom>
          <a:ln>
            <a:solidFill>
              <a:schemeClr val="tx1"/>
            </a:solidFill>
          </a:ln>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rcRect l="3433" t="1113" r="2146" b="3199"/>
          <a:stretch>
            <a:fillRect/>
          </a:stretch>
        </p:blipFill>
        <p:spPr>
          <a:xfrm>
            <a:off x="38800359" y="11140958"/>
            <a:ext cx="4328841" cy="7024157"/>
          </a:xfrm>
          <a:prstGeom prst="rect">
            <a:avLst/>
          </a:prstGeom>
          <a:ln>
            <a:solidFill>
              <a:schemeClr val="tx1"/>
            </a:solidFill>
          </a:ln>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42409" y="11148744"/>
            <a:ext cx="4738028" cy="7004339"/>
          </a:xfrm>
          <a:prstGeom prst="rect">
            <a:avLst/>
          </a:prstGeom>
          <a:ln>
            <a:solidFill>
              <a:schemeClr val="tx1"/>
            </a:solidFill>
          </a:ln>
        </p:spPr>
      </p:pic>
      <p:pic>
        <p:nvPicPr>
          <p:cNvPr id="5" name="Picture 4"/>
          <p:cNvPicPr>
            <a:picLocks noChangeAspect="1"/>
          </p:cNvPicPr>
          <p:nvPr/>
        </p:nvPicPr>
        <p:blipFill rotWithShape="1">
          <a:blip r:embed="rId6" cstate="print">
            <a:extLst>
              <a:ext uri="{28A0092B-C50C-407E-A947-70E740481C1C}">
                <a14:useLocalDpi xmlns:a14="http://schemas.microsoft.com/office/drawing/2010/main" val="0"/>
              </a:ext>
            </a:extLst>
          </a:blip>
          <a:srcRect t="5362" r="21453"/>
          <a:stretch/>
        </p:blipFill>
        <p:spPr>
          <a:xfrm rot="5400000">
            <a:off x="36957823" y="4457443"/>
            <a:ext cx="4257369" cy="6773615"/>
          </a:xfrm>
          <a:prstGeom prst="rect">
            <a:avLst/>
          </a:prstGeom>
          <a:ln>
            <a:solidFill>
              <a:schemeClr val="tx1"/>
            </a:solidFill>
          </a:ln>
        </p:spPr>
      </p:pic>
      <p:pic>
        <p:nvPicPr>
          <p:cNvPr id="6" name="Picture 5"/>
          <p:cNvPicPr>
            <a:picLocks noChangeAspect="1"/>
          </p:cNvPicPr>
          <p:nvPr/>
        </p:nvPicPr>
        <p:blipFill rotWithShape="1">
          <a:blip r:embed="rId7" cstate="print">
            <a:extLst>
              <a:ext uri="{28A0092B-C50C-407E-A947-70E740481C1C}">
                <a14:useLocalDpi xmlns:a14="http://schemas.microsoft.com/office/drawing/2010/main" val="0"/>
              </a:ext>
            </a:extLst>
          </a:blip>
          <a:srcRect l="16829" t="17861" b="12442"/>
          <a:stretch/>
        </p:blipFill>
        <p:spPr>
          <a:xfrm rot="10800000">
            <a:off x="28498801" y="5719640"/>
            <a:ext cx="6773614" cy="4257219"/>
          </a:xfrm>
          <a:prstGeom prst="rect">
            <a:avLst/>
          </a:prstGeom>
          <a:ln>
            <a:solidFill>
              <a:schemeClr val="tx1"/>
            </a:solidFill>
          </a:ln>
        </p:spPr>
      </p:pic>
      <p:sp>
        <p:nvSpPr>
          <p:cNvPr id="21" name="Rectangle 163"/>
          <p:cNvSpPr>
            <a:spLocks noChangeArrowheads="1"/>
          </p:cNvSpPr>
          <p:nvPr/>
        </p:nvSpPr>
        <p:spPr bwMode="auto">
          <a:xfrm>
            <a:off x="27397690" y="4644980"/>
            <a:ext cx="15807709" cy="91587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Figures</a:t>
            </a:r>
            <a:endParaRPr lang="en-US" dirty="0">
              <a:solidFill>
                <a:schemeClr val="accent1"/>
              </a:solidFill>
              <a:latin typeface="Times New Roman" pitchFamily="18" charset="0"/>
              <a:cs typeface="Times New Roman" pitchFamily="18" charset="0"/>
            </a:endParaRPr>
          </a:p>
        </p:txBody>
      </p:sp>
      <p:sp>
        <p:nvSpPr>
          <p:cNvPr id="22" name="Text Box 171"/>
          <p:cNvSpPr txBox="1">
            <a:spLocks noChangeArrowheads="1"/>
          </p:cNvSpPr>
          <p:nvPr/>
        </p:nvSpPr>
        <p:spPr bwMode="auto">
          <a:xfrm>
            <a:off x="27397691" y="9902249"/>
            <a:ext cx="15807708" cy="1246495"/>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800" b="0" dirty="0" smtClean="0">
                <a:solidFill>
                  <a:schemeClr val="tx1"/>
                </a:solidFill>
                <a:latin typeface="Times New Roman" pitchFamily="18" charset="0"/>
                <a:cs typeface="Times New Roman" pitchFamily="18" charset="0"/>
              </a:rPr>
              <a:t>Heel decubitus ulcerations most often occur in patients with multiple co-morbidities and in those with multi-segment arterial occlusive disease.  The specific location of the tissue loss with respect to the </a:t>
            </a:r>
            <a:r>
              <a:rPr lang="en-US" sz="1800" b="0" dirty="0" err="1" smtClean="0">
                <a:solidFill>
                  <a:schemeClr val="tx1"/>
                </a:solidFill>
                <a:latin typeface="Times New Roman" pitchFamily="18" charset="0"/>
                <a:cs typeface="Times New Roman" pitchFamily="18" charset="0"/>
              </a:rPr>
              <a:t>angiosome</a:t>
            </a:r>
            <a:r>
              <a:rPr lang="en-US" sz="1800" b="0" dirty="0" smtClean="0">
                <a:solidFill>
                  <a:schemeClr val="tx1"/>
                </a:solidFill>
                <a:latin typeface="Times New Roman" pitchFamily="18" charset="0"/>
                <a:cs typeface="Times New Roman" pitchFamily="18" charset="0"/>
              </a:rPr>
              <a:t> principle and arterial inflow likely has implications with respect to healing potential.  The ulcerations generally occur within the peroneal (via the peroneal artery) and medial calcaneal (via the posterior </a:t>
            </a:r>
            <a:r>
              <a:rPr lang="en-US" sz="1800" b="0" dirty="0" err="1" smtClean="0">
                <a:solidFill>
                  <a:schemeClr val="tx1"/>
                </a:solidFill>
                <a:latin typeface="Times New Roman" pitchFamily="18" charset="0"/>
                <a:cs typeface="Times New Roman" pitchFamily="18" charset="0"/>
              </a:rPr>
              <a:t>tibial</a:t>
            </a:r>
            <a:r>
              <a:rPr lang="en-US" sz="1800" b="0" dirty="0" smtClean="0">
                <a:solidFill>
                  <a:schemeClr val="tx1"/>
                </a:solidFill>
                <a:latin typeface="Times New Roman" pitchFamily="18" charset="0"/>
                <a:cs typeface="Times New Roman" pitchFamily="18" charset="0"/>
              </a:rPr>
              <a:t> artery) </a:t>
            </a:r>
            <a:r>
              <a:rPr lang="en-US" sz="1800" b="0" dirty="0" err="1" smtClean="0">
                <a:solidFill>
                  <a:schemeClr val="tx1"/>
                </a:solidFill>
                <a:latin typeface="Times New Roman" pitchFamily="18" charset="0"/>
                <a:cs typeface="Times New Roman" pitchFamily="18" charset="0"/>
              </a:rPr>
              <a:t>angiosomes</a:t>
            </a:r>
            <a:r>
              <a:rPr lang="en-US" sz="1800" b="0" dirty="0" smtClean="0">
                <a:solidFill>
                  <a:schemeClr val="tx1"/>
                </a:solidFill>
                <a:latin typeface="Times New Roman" pitchFamily="18" charset="0"/>
                <a:cs typeface="Times New Roman" pitchFamily="18" charset="0"/>
              </a:rPr>
              <a:t>.  In our series of 92 heel decubitus ulcerations, we observed the locations described as “plantar” 32% of the time, “posterior” 22% of the time, “posterior-lateral” 18% of the time, and “posterior-medial” 5% of the time.  </a:t>
            </a:r>
            <a:endParaRPr lang="en-US" sz="1800" b="0" dirty="0">
              <a:solidFill>
                <a:schemeClr val="tx1"/>
              </a:solidFill>
              <a:latin typeface="Times New Roman" pitchFamily="18" charset="0"/>
              <a:cs typeface="Times New Roman" pitchFamily="18" charset="0"/>
            </a:endParaRPr>
          </a:p>
        </p:txBody>
      </p:sp>
      <p:sp>
        <p:nvSpPr>
          <p:cNvPr id="23" name="Text Box 171"/>
          <p:cNvSpPr txBox="1">
            <a:spLocks noChangeArrowheads="1"/>
          </p:cNvSpPr>
          <p:nvPr/>
        </p:nvSpPr>
        <p:spPr bwMode="auto">
          <a:xfrm>
            <a:off x="27302442" y="18152723"/>
            <a:ext cx="15807708" cy="364715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900" b="0" dirty="0" smtClean="0">
                <a:solidFill>
                  <a:schemeClr val="tx1"/>
                </a:solidFill>
                <a:latin typeface="Times New Roman" pitchFamily="18" charset="0"/>
                <a:cs typeface="Times New Roman" pitchFamily="18" charset="0"/>
              </a:rPr>
              <a:t>Non-invasive vascular testing is often performed in these patients in order to assess arterial inflow and healing potential.  For example, this test was performed on 81% of the patients in our retrospective series.  However, these results may be inaccurate or unreliable in the presence of arterial calcification leading to non-compressible vessels or falsely elevated results.  </a:t>
            </a:r>
            <a:r>
              <a:rPr lang="en-US" sz="1900" dirty="0" smtClean="0">
                <a:solidFill>
                  <a:schemeClr val="tx1"/>
                </a:solidFill>
                <a:latin typeface="Times New Roman" pitchFamily="18" charset="0"/>
                <a:cs typeface="Times New Roman" pitchFamily="18" charset="0"/>
              </a:rPr>
              <a:t>Evidence of non-compressibility was observed in 47% of the non-invasive vascular tests in our series speaking to a large percentage of potentially unreliable results.  </a:t>
            </a:r>
          </a:p>
          <a:p>
            <a:pPr algn="l" eaLnBrk="1" hangingPunct="1"/>
            <a:endParaRPr lang="en-US" sz="1000" b="0" dirty="0">
              <a:solidFill>
                <a:schemeClr val="tx1"/>
              </a:solidFill>
              <a:latin typeface="Times New Roman" pitchFamily="18" charset="0"/>
              <a:cs typeface="Times New Roman" pitchFamily="18" charset="0"/>
            </a:endParaRPr>
          </a:p>
          <a:p>
            <a:pPr algn="l" eaLnBrk="1" hangingPunct="1"/>
            <a:r>
              <a:rPr lang="en-US" sz="1900" b="0" dirty="0" smtClean="0">
                <a:solidFill>
                  <a:schemeClr val="tx1"/>
                </a:solidFill>
                <a:latin typeface="Times New Roman" pitchFamily="18" charset="0"/>
                <a:cs typeface="Times New Roman" pitchFamily="18" charset="0"/>
              </a:rPr>
              <a:t>Further, by convention the ABI is reported as the higher value of the anterior </a:t>
            </a:r>
            <a:r>
              <a:rPr lang="en-US" sz="1900" b="0" dirty="0" err="1" smtClean="0">
                <a:solidFill>
                  <a:schemeClr val="tx1"/>
                </a:solidFill>
                <a:latin typeface="Times New Roman" pitchFamily="18" charset="0"/>
                <a:cs typeface="Times New Roman" pitchFamily="18" charset="0"/>
              </a:rPr>
              <a:t>tibial</a:t>
            </a:r>
            <a:r>
              <a:rPr lang="en-US" sz="1900" b="0" dirty="0" smtClean="0">
                <a:solidFill>
                  <a:schemeClr val="tx1"/>
                </a:solidFill>
                <a:latin typeface="Times New Roman" pitchFamily="18" charset="0"/>
                <a:cs typeface="Times New Roman" pitchFamily="18" charset="0"/>
              </a:rPr>
              <a:t> artery (ATA) or posterior </a:t>
            </a:r>
            <a:r>
              <a:rPr lang="en-US" sz="1900" b="0" dirty="0" err="1" smtClean="0">
                <a:solidFill>
                  <a:schemeClr val="tx1"/>
                </a:solidFill>
                <a:latin typeface="Times New Roman" pitchFamily="18" charset="0"/>
                <a:cs typeface="Times New Roman" pitchFamily="18" charset="0"/>
              </a:rPr>
              <a:t>tibial</a:t>
            </a:r>
            <a:r>
              <a:rPr lang="en-US" sz="1900" b="0" dirty="0" smtClean="0">
                <a:solidFill>
                  <a:schemeClr val="tx1"/>
                </a:solidFill>
                <a:latin typeface="Times New Roman" pitchFamily="18" charset="0"/>
                <a:cs typeface="Times New Roman" pitchFamily="18" charset="0"/>
              </a:rPr>
              <a:t> artery (PTA) at the ankle.  Because of this, the ABI may not provide any direct information about the perfusion of the heel.  Figure A above demonstrates an angiogram with a single vessel ATA run-off without appreciable PTA or peroneal artery (PA).  The reported ABI in this case would almost certainly be calculated based on the ATA which does not speak to the perfusion of the heel.  Figure B presents another potential problem with the ABI.  Here there is single vessel run-off through the PA which may supply the heel, but is not measured or recorded in standard non-invasive testing.  Figure C demonstrates a case with ATA and PA run-off.  The heel is likely supplied through the PA, but the ABI would most likely be reported based on the ATA.  </a:t>
            </a:r>
            <a:r>
              <a:rPr lang="en-US" sz="1900" dirty="0" smtClean="0">
                <a:solidFill>
                  <a:schemeClr val="tx1"/>
                </a:solidFill>
                <a:latin typeface="Times New Roman" pitchFamily="18" charset="0"/>
                <a:cs typeface="Times New Roman" pitchFamily="18" charset="0"/>
              </a:rPr>
              <a:t>In our series of 92 feet with tissue loss involving the posterior </a:t>
            </a:r>
            <a:r>
              <a:rPr lang="en-US" sz="1900" dirty="0" err="1" smtClean="0">
                <a:solidFill>
                  <a:schemeClr val="tx1"/>
                </a:solidFill>
                <a:latin typeface="Times New Roman" pitchFamily="18" charset="0"/>
                <a:cs typeface="Times New Roman" pitchFamily="18" charset="0"/>
              </a:rPr>
              <a:t>tibial</a:t>
            </a:r>
            <a:r>
              <a:rPr lang="en-US" sz="1900" dirty="0" smtClean="0">
                <a:solidFill>
                  <a:schemeClr val="tx1"/>
                </a:solidFill>
                <a:latin typeface="Times New Roman" pitchFamily="18" charset="0"/>
                <a:cs typeface="Times New Roman" pitchFamily="18" charset="0"/>
              </a:rPr>
              <a:t> and/or peroneal </a:t>
            </a:r>
            <a:r>
              <a:rPr lang="en-US" sz="1900" dirty="0" err="1" smtClean="0">
                <a:solidFill>
                  <a:schemeClr val="tx1"/>
                </a:solidFill>
                <a:latin typeface="Times New Roman" pitchFamily="18" charset="0"/>
                <a:cs typeface="Times New Roman" pitchFamily="18" charset="0"/>
              </a:rPr>
              <a:t>angiosomes</a:t>
            </a:r>
            <a:r>
              <a:rPr lang="en-US" sz="1900" dirty="0" smtClean="0">
                <a:solidFill>
                  <a:schemeClr val="tx1"/>
                </a:solidFill>
                <a:latin typeface="Times New Roman" pitchFamily="18" charset="0"/>
                <a:cs typeface="Times New Roman" pitchFamily="18" charset="0"/>
              </a:rPr>
              <a:t>, the ABI was reported based on the ATA 53% of the time speaking to a large percentage of potentially inaccurate results.</a:t>
            </a:r>
            <a:endParaRPr lang="en-US" sz="1900" dirty="0">
              <a:solidFill>
                <a:schemeClr val="tx1"/>
              </a:solidFill>
              <a:latin typeface="Times New Roman" pitchFamily="18" charset="0"/>
              <a:cs typeface="Times New Roman" pitchFamily="18" charset="0"/>
            </a:endParaRPr>
          </a:p>
        </p:txBody>
      </p:sp>
      <p:sp>
        <p:nvSpPr>
          <p:cNvPr id="7" name="TextBox 6"/>
          <p:cNvSpPr txBox="1"/>
          <p:nvPr/>
        </p:nvSpPr>
        <p:spPr>
          <a:xfrm>
            <a:off x="31097780" y="11169683"/>
            <a:ext cx="990600" cy="754053"/>
          </a:xfrm>
          <a:prstGeom prst="rect">
            <a:avLst/>
          </a:prstGeom>
          <a:noFill/>
        </p:spPr>
        <p:txBody>
          <a:bodyPr wrap="square" rtlCol="0">
            <a:spAutoFit/>
          </a:bodyPr>
          <a:lstStyle/>
          <a:p>
            <a:r>
              <a:rPr lang="en-US" dirty="0" smtClean="0">
                <a:solidFill>
                  <a:schemeClr val="tx1"/>
                </a:solidFill>
                <a:latin typeface="Times New Roman" panose="02020603050405020304" pitchFamily="18" charset="0"/>
                <a:cs typeface="Times New Roman" panose="02020603050405020304" pitchFamily="18" charset="0"/>
              </a:rPr>
              <a:t>A</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36576334" y="11133501"/>
            <a:ext cx="990600" cy="754053"/>
          </a:xfrm>
          <a:prstGeom prst="rect">
            <a:avLst/>
          </a:prstGeom>
          <a:noFill/>
        </p:spPr>
        <p:txBody>
          <a:bodyPr wrap="square" rtlCol="0">
            <a:spAutoFit/>
          </a:bodyPr>
          <a:lstStyle/>
          <a:p>
            <a:r>
              <a:rPr lang="en-US" dirty="0" smtClean="0">
                <a:solidFill>
                  <a:schemeClr val="tx1"/>
                </a:solidFill>
                <a:latin typeface="Times New Roman" panose="02020603050405020304" pitchFamily="18" charset="0"/>
                <a:cs typeface="Times New Roman" panose="02020603050405020304" pitchFamily="18" charset="0"/>
              </a:rPr>
              <a:t>B</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42146514" y="11133502"/>
            <a:ext cx="990600" cy="754053"/>
          </a:xfrm>
          <a:prstGeom prst="rect">
            <a:avLst/>
          </a:prstGeom>
          <a:noFill/>
        </p:spPr>
        <p:txBody>
          <a:bodyPr wrap="square" rtlCol="0">
            <a:spAutoFit/>
          </a:bodyPr>
          <a:lstStyle/>
          <a:p>
            <a:r>
              <a:rPr lang="en-US" dirty="0" smtClean="0">
                <a:solidFill>
                  <a:schemeClr val="tx1"/>
                </a:solidFill>
                <a:latin typeface="Times New Roman" panose="02020603050405020304" pitchFamily="18" charset="0"/>
                <a:cs typeface="Times New Roman" panose="02020603050405020304" pitchFamily="18" charset="0"/>
              </a:rPr>
              <a:t>C</a:t>
            </a:r>
            <a:endParaRPr lang="en-US"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6222</TotalTime>
  <Words>1598</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Accuracy of the Ankle-Brachial Index in the Assessment of Arterial Perfusion of Heel Decubitus Ulcerations       Amanda Wiest, DPMa and Andrew J. Meyr, DPM  FACFASb     aResident, Temple University Hospital Podiatric Surgical Residency Program, Philadelphia, Pennsylvania bAssociate Professor and Residency Program Director, Department of Podiatric Surgery, Temple University School of Podiatric Medicine and Temple University Hospital, Philadelphia, Pennsylvania (AJMeyr@gmail.com)*  *Please don’t hesitate to contact AJM with any questions/concerns.  He’s happy to provide you with a .pdf of this poster if you email him. </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sti</cp:lastModifiedBy>
  <cp:revision>281</cp:revision>
  <dcterms:created xsi:type="dcterms:W3CDTF">2004-07-26T21:45:23Z</dcterms:created>
  <dcterms:modified xsi:type="dcterms:W3CDTF">2015-10-06T12:53:58Z</dcterms:modified>
  <cp:category>science research poster</cp:category>
</cp:coreProperties>
</file>