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21945600"/>
  <p:notesSz cx="6985000" cy="9271000"/>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00"/>
    <a:srgbClr val="000050"/>
    <a:srgbClr val="00126A"/>
    <a:srgbClr val="0033CC"/>
    <a:srgbClr val="000066"/>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9822" autoAdjust="0"/>
  </p:normalViewPr>
  <p:slideViewPr>
    <p:cSldViewPr>
      <p:cViewPr>
        <p:scale>
          <a:sx n="30" d="100"/>
          <a:sy n="30" d="100"/>
        </p:scale>
        <p:origin x="77" y="163"/>
      </p:cViewPr>
      <p:guideLst>
        <p:guide orient="horz" pos="691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26833"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2" tIns="46636" rIns="93272" bIns="46636" numCol="1" anchor="t" anchorCtr="0" compatLnSpc="1">
            <a:prstTxWarp prst="textNoShape">
              <a:avLst/>
            </a:prstTxWarp>
          </a:bodyPr>
          <a:lstStyle>
            <a:lvl1pPr algn="l" defTabSz="932310">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56573" y="0"/>
            <a:ext cx="3026833"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2" tIns="46636" rIns="93272" bIns="46636" numCol="1" anchor="t" anchorCtr="0" compatLnSpc="1">
            <a:prstTxWarp prst="textNoShape">
              <a:avLst/>
            </a:prstTxWarp>
          </a:bodyPr>
          <a:lstStyle>
            <a:lvl1pPr algn="r" defTabSz="932310">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1" y="8805857"/>
            <a:ext cx="3026833"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2" tIns="46636" rIns="93272" bIns="46636" numCol="1" anchor="b" anchorCtr="0" compatLnSpc="1">
            <a:prstTxWarp prst="textNoShape">
              <a:avLst/>
            </a:prstTxWarp>
          </a:bodyPr>
          <a:lstStyle>
            <a:lvl1pPr algn="l" defTabSz="932310">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56573" y="8805857"/>
            <a:ext cx="3026833" cy="46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2" tIns="46636" rIns="93272" bIns="46636" numCol="1" anchor="b" anchorCtr="0" compatLnSpc="1">
            <a:prstTxWarp prst="textNoShape">
              <a:avLst/>
            </a:prstTxWarp>
          </a:bodyPr>
          <a:lstStyle>
            <a:lvl1pPr algn="r" defTabSz="932310">
              <a:defRPr sz="1200" b="0">
                <a:solidFill>
                  <a:schemeClr val="tx1"/>
                </a:solidFill>
                <a:latin typeface="Arial" pitchFamily="34" charset="0"/>
              </a:defRPr>
            </a:lvl1pPr>
          </a:lstStyle>
          <a:p>
            <a:pPr>
              <a:defRPr/>
            </a:pPr>
            <a:fld id="{E34AF8B1-2D3B-44A1-B946-E83B1F3108DC}" type="slidenum">
              <a:rPr lang="en-US"/>
              <a:pPr>
                <a:defRPr/>
              </a:pPr>
              <a:t>‹#›</a:t>
            </a:fld>
            <a:endParaRPr lang="en-US"/>
          </a:p>
        </p:txBody>
      </p:sp>
    </p:spTree>
    <p:extLst>
      <p:ext uri="{BB962C8B-B14F-4D97-AF65-F5344CB8AC3E}">
        <p14:creationId xmlns:p14="http://schemas.microsoft.com/office/powerpoint/2010/main" val="2321338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6" y="6817784"/>
            <a:ext cx="37306250" cy="47032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5417"/>
            <a:ext cx="30724475" cy="56091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704AC-2A78-4597-8263-9F56952F8046}" type="slidenum">
              <a:rPr lang="en-US"/>
              <a:pPr>
                <a:defRPr/>
              </a:pPr>
              <a:t>‹#›</a:t>
            </a:fld>
            <a:endParaRPr lang="en-US"/>
          </a:p>
        </p:txBody>
      </p:sp>
    </p:spTree>
    <p:extLst>
      <p:ext uri="{BB962C8B-B14F-4D97-AF65-F5344CB8AC3E}">
        <p14:creationId xmlns:p14="http://schemas.microsoft.com/office/powerpoint/2010/main" val="361934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44A14-0DFE-408D-81B4-E6DED0B00101}" type="slidenum">
              <a:rPr lang="en-US"/>
              <a:pPr>
                <a:defRPr/>
              </a:pPr>
              <a:t>‹#›</a:t>
            </a:fld>
            <a:endParaRPr lang="en-US"/>
          </a:p>
        </p:txBody>
      </p:sp>
    </p:spTree>
    <p:extLst>
      <p:ext uri="{BB962C8B-B14F-4D97-AF65-F5344CB8AC3E}">
        <p14:creationId xmlns:p14="http://schemas.microsoft.com/office/powerpoint/2010/main" val="30411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878417"/>
            <a:ext cx="9875837" cy="187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8417"/>
            <a:ext cx="29475113" cy="187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35D20-DDAB-47D2-806A-DC1043DB8D37}" type="slidenum">
              <a:rPr lang="en-US"/>
              <a:pPr>
                <a:defRPr/>
              </a:pPr>
              <a:t>‹#›</a:t>
            </a:fld>
            <a:endParaRPr lang="en-US"/>
          </a:p>
        </p:txBody>
      </p:sp>
    </p:spTree>
    <p:extLst>
      <p:ext uri="{BB962C8B-B14F-4D97-AF65-F5344CB8AC3E}">
        <p14:creationId xmlns:p14="http://schemas.microsoft.com/office/powerpoint/2010/main" val="179567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6" y="878417"/>
            <a:ext cx="39503350" cy="3657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93927"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1802" y="5120218"/>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93927"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1802" y="12413192"/>
            <a:ext cx="19675475" cy="719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5057CA-A6F8-4B6B-AC77-67EAA9D44699}" type="slidenum">
              <a:rPr lang="en-US"/>
              <a:pPr>
                <a:defRPr/>
              </a:pPr>
              <a:t>‹#›</a:t>
            </a:fld>
            <a:endParaRPr lang="en-US"/>
          </a:p>
        </p:txBody>
      </p:sp>
    </p:spTree>
    <p:extLst>
      <p:ext uri="{BB962C8B-B14F-4D97-AF65-F5344CB8AC3E}">
        <p14:creationId xmlns:p14="http://schemas.microsoft.com/office/powerpoint/2010/main" val="20521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513CB2-D749-4A42-8D36-1BC2C5AC6A43}" type="slidenum">
              <a:rPr lang="en-US"/>
              <a:pPr>
                <a:defRPr/>
              </a:pPr>
              <a:t>‹#›</a:t>
            </a:fld>
            <a:endParaRPr lang="en-US"/>
          </a:p>
        </p:txBody>
      </p:sp>
    </p:spTree>
    <p:extLst>
      <p:ext uri="{BB962C8B-B14F-4D97-AF65-F5344CB8AC3E}">
        <p14:creationId xmlns:p14="http://schemas.microsoft.com/office/powerpoint/2010/main" val="113688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2294"/>
            <a:ext cx="37307838" cy="43582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692"/>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CE109-7CED-47AA-A324-B479D9EA7205}" type="slidenum">
              <a:rPr lang="en-US"/>
              <a:pPr>
                <a:defRPr/>
              </a:pPr>
              <a:t>‹#›</a:t>
            </a:fld>
            <a:endParaRPr lang="en-US"/>
          </a:p>
        </p:txBody>
      </p:sp>
    </p:spTree>
    <p:extLst>
      <p:ext uri="{BB962C8B-B14F-4D97-AF65-F5344CB8AC3E}">
        <p14:creationId xmlns:p14="http://schemas.microsoft.com/office/powerpoint/2010/main" val="195491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7"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5120217"/>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BA157-8F29-4E32-A2C6-FB6DE0CDAA73}" type="slidenum">
              <a:rPr lang="en-US"/>
              <a:pPr>
                <a:defRPr/>
              </a:pPr>
              <a:t>‹#›</a:t>
            </a:fld>
            <a:endParaRPr lang="en-US"/>
          </a:p>
        </p:txBody>
      </p:sp>
    </p:spTree>
    <p:extLst>
      <p:ext uri="{BB962C8B-B14F-4D97-AF65-F5344CB8AC3E}">
        <p14:creationId xmlns:p14="http://schemas.microsoft.com/office/powerpoint/2010/main" val="1691716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2785"/>
            <a:ext cx="19392900"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4912785"/>
            <a:ext cx="19400837" cy="2046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9" y="6959600"/>
            <a:ext cx="19400837" cy="12643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5EE6E1-A1E9-4A45-8164-13A24E53C95E}" type="slidenum">
              <a:rPr lang="en-US"/>
              <a:pPr>
                <a:defRPr/>
              </a:pPr>
              <a:t>‹#›</a:t>
            </a:fld>
            <a:endParaRPr lang="en-US"/>
          </a:p>
        </p:txBody>
      </p:sp>
    </p:spTree>
    <p:extLst>
      <p:ext uri="{BB962C8B-B14F-4D97-AF65-F5344CB8AC3E}">
        <p14:creationId xmlns:p14="http://schemas.microsoft.com/office/powerpoint/2010/main" val="10399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F452D4-461A-49B9-885F-CAF74EA93AE0}" type="slidenum">
              <a:rPr lang="en-US"/>
              <a:pPr>
                <a:defRPr/>
              </a:pPr>
              <a:t>‹#›</a:t>
            </a:fld>
            <a:endParaRPr lang="en-US"/>
          </a:p>
        </p:txBody>
      </p:sp>
    </p:spTree>
    <p:extLst>
      <p:ext uri="{BB962C8B-B14F-4D97-AF65-F5344CB8AC3E}">
        <p14:creationId xmlns:p14="http://schemas.microsoft.com/office/powerpoint/2010/main" val="403866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0A9B6F-1364-4C44-8FB6-498632B82382}" type="slidenum">
              <a:rPr lang="en-US"/>
              <a:pPr>
                <a:defRPr/>
              </a:pPr>
              <a:t>‹#›</a:t>
            </a:fld>
            <a:endParaRPr lang="en-US"/>
          </a:p>
        </p:txBody>
      </p:sp>
    </p:spTree>
    <p:extLst>
      <p:ext uri="{BB962C8B-B14F-4D97-AF65-F5344CB8AC3E}">
        <p14:creationId xmlns:p14="http://schemas.microsoft.com/office/powerpoint/2010/main" val="90625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4183"/>
            <a:ext cx="14439900" cy="37179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4184"/>
            <a:ext cx="24536400" cy="1872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109"/>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30A83-18AA-4574-999A-1C2094C0DD87}" type="slidenum">
              <a:rPr lang="en-US"/>
              <a:pPr>
                <a:defRPr/>
              </a:pPr>
              <a:t>‹#›</a:t>
            </a:fld>
            <a:endParaRPr lang="en-US"/>
          </a:p>
        </p:txBody>
      </p:sp>
    </p:spTree>
    <p:extLst>
      <p:ext uri="{BB962C8B-B14F-4D97-AF65-F5344CB8AC3E}">
        <p14:creationId xmlns:p14="http://schemas.microsoft.com/office/powerpoint/2010/main" val="45162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15361711"/>
            <a:ext cx="26335037" cy="181398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5" y="1961092"/>
            <a:ext cx="26335037" cy="13166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5" y="17175694"/>
            <a:ext cx="26335037" cy="2574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03BEDA-2E35-46B6-9BD7-E048D71DB25C}" type="slidenum">
              <a:rPr lang="en-US"/>
              <a:pPr>
                <a:defRPr/>
              </a:pPr>
              <a:t>‹#›</a:t>
            </a:fld>
            <a:endParaRPr lang="en-US"/>
          </a:p>
        </p:txBody>
      </p:sp>
    </p:spTree>
    <p:extLst>
      <p:ext uri="{BB962C8B-B14F-4D97-AF65-F5344CB8AC3E}">
        <p14:creationId xmlns:p14="http://schemas.microsoft.com/office/powerpoint/2010/main" val="428906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877888"/>
            <a:ext cx="395033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5119688"/>
            <a:ext cx="39503350" cy="144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19985038"/>
            <a:ext cx="10242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19985038"/>
            <a:ext cx="139001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19985038"/>
            <a:ext cx="10242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2D01FB8A-7920-4791-8711-C841EB5B6B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t="1621" r="29915" b="47398"/>
          <a:stretch/>
        </p:blipFill>
        <p:spPr>
          <a:xfrm>
            <a:off x="37936937" y="18449650"/>
            <a:ext cx="5192263" cy="334914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012" t="13391" r="25783" b="33849"/>
          <a:stretch/>
        </p:blipFill>
        <p:spPr>
          <a:xfrm>
            <a:off x="34061400" y="18466055"/>
            <a:ext cx="3875537" cy="3343382"/>
          </a:xfrm>
          <a:prstGeom prst="rect">
            <a:avLst/>
          </a:prstGeom>
          <a:ln>
            <a:solidFill>
              <a:schemeClr val="tx1"/>
            </a:solidFill>
          </a:ln>
        </p:spPr>
      </p:pic>
      <p:sp>
        <p:nvSpPr>
          <p:cNvPr id="2050" name="Rectangle 2"/>
          <p:cNvSpPr>
            <a:spLocks noGrp="1" noChangeArrowheads="1"/>
          </p:cNvSpPr>
          <p:nvPr>
            <p:ph type="title" sz="quarter"/>
          </p:nvPr>
        </p:nvSpPr>
        <p:spPr>
          <a:xfrm>
            <a:off x="685800" y="355600"/>
            <a:ext cx="42519600" cy="5130800"/>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lstStyle/>
          <a:p>
            <a:pPr eaLnBrk="1" hangingPunct="1">
              <a:defRPr/>
            </a:pPr>
            <a:r>
              <a:rPr lang="en-US" sz="8000" b="1" dirty="0" smtClean="0">
                <a:solidFill>
                  <a:srgbClr val="FFC000"/>
                </a:solidFill>
                <a:latin typeface="Times New Roman" pitchFamily="18" charset="0"/>
                <a:cs typeface="Times New Roman" pitchFamily="18" charset="0"/>
              </a:rPr>
              <a:t>A Pictorial Review of Reconstructive Foot and Ankle Surgery:</a:t>
            </a:r>
            <a:br>
              <a:rPr lang="en-US" sz="8000" b="1" dirty="0" smtClean="0">
                <a:solidFill>
                  <a:srgbClr val="FFC000"/>
                </a:solidFill>
                <a:latin typeface="Times New Roman" pitchFamily="18" charset="0"/>
                <a:cs typeface="Times New Roman" pitchFamily="18" charset="0"/>
              </a:rPr>
            </a:br>
            <a:r>
              <a:rPr lang="en-US" sz="8000" b="1" dirty="0" smtClean="0">
                <a:solidFill>
                  <a:srgbClr val="FFC000"/>
                </a:solidFill>
                <a:latin typeface="Times New Roman" pitchFamily="18" charset="0"/>
                <a:cs typeface="Times New Roman" pitchFamily="18" charset="0"/>
              </a:rPr>
              <a:t>Evaluation and Intervention of the Flatfoot Deformity</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r>
              <a:rPr lang="en-US" sz="1000" dirty="0" smtClean="0">
                <a:latin typeface="Times New Roman" pitchFamily="18" charset="0"/>
                <a:cs typeface="Times New Roman" pitchFamily="18" charset="0"/>
              </a:rPr>
              <a:t>     </a:t>
            </a:r>
            <a:br>
              <a:rPr lang="en-US" sz="1000" dirty="0" smtClean="0">
                <a:latin typeface="Times New Roman" pitchFamily="18" charset="0"/>
                <a:cs typeface="Times New Roman" pitchFamily="18" charset="0"/>
              </a:rPr>
            </a:br>
            <a:r>
              <a:rPr lang="en-US" sz="4800" dirty="0" smtClean="0">
                <a:solidFill>
                  <a:srgbClr val="FFC000"/>
                </a:solidFill>
                <a:latin typeface="Times New Roman" pitchFamily="18" charset="0"/>
                <a:cs typeface="Times New Roman" pitchFamily="18" charset="0"/>
              </a:rPr>
              <a:t>Andrew J. Meyr, DPM  </a:t>
            </a:r>
            <a:r>
              <a:rPr lang="en-US" sz="4800" dirty="0" err="1" smtClean="0">
                <a:solidFill>
                  <a:srgbClr val="FFC000"/>
                </a:solidFill>
                <a:latin typeface="Times New Roman" pitchFamily="18" charset="0"/>
                <a:cs typeface="Times New Roman" pitchFamily="18" charset="0"/>
              </a:rPr>
              <a:t>FACFAS</a:t>
            </a:r>
            <a:r>
              <a:rPr lang="en-US" sz="4800" baseline="30000" dirty="0" err="1" smtClean="0">
                <a:solidFill>
                  <a:srgbClr val="FFC000"/>
                </a:solidFill>
                <a:latin typeface="Times New Roman" pitchFamily="18" charset="0"/>
                <a:cs typeface="Times New Roman" pitchFamily="18" charset="0"/>
              </a:rPr>
              <a:t>a</a:t>
            </a:r>
            <a:r>
              <a:rPr lang="en-US" sz="4800" dirty="0" smtClean="0">
                <a:solidFill>
                  <a:srgbClr val="FFC000"/>
                </a:solidFill>
                <a:latin typeface="Times New Roman" pitchFamily="18" charset="0"/>
                <a:cs typeface="Times New Roman" pitchFamily="18" charset="0"/>
              </a:rPr>
              <a:t>, </a:t>
            </a:r>
            <a:r>
              <a:rPr lang="en-US" sz="4800" dirty="0" smtClean="0">
                <a:solidFill>
                  <a:srgbClr val="FFC000"/>
                </a:solidFill>
                <a:latin typeface="Times New Roman" pitchFamily="18" charset="0"/>
                <a:cs typeface="Times New Roman" pitchFamily="18" charset="0"/>
              </a:rPr>
              <a:t>Laura </a:t>
            </a:r>
            <a:r>
              <a:rPr lang="en-US" sz="4800" dirty="0" err="1" smtClean="0">
                <a:solidFill>
                  <a:srgbClr val="FFC000"/>
                </a:solidFill>
                <a:latin typeface="Times New Roman" pitchFamily="18" charset="0"/>
                <a:cs typeface="Times New Roman" pitchFamily="18" charset="0"/>
              </a:rPr>
              <a:t>Sansosti</a:t>
            </a:r>
            <a:r>
              <a:rPr lang="en-US" sz="4800" dirty="0" smtClean="0">
                <a:solidFill>
                  <a:srgbClr val="FFC000"/>
                </a:solidFill>
                <a:latin typeface="Times New Roman" pitchFamily="18" charset="0"/>
                <a:cs typeface="Times New Roman" pitchFamily="18" charset="0"/>
              </a:rPr>
              <a:t>, </a:t>
            </a:r>
            <a:r>
              <a:rPr lang="en-US" sz="4800" smtClean="0">
                <a:solidFill>
                  <a:srgbClr val="FFC000"/>
                </a:solidFill>
                <a:latin typeface="Times New Roman" pitchFamily="18" charset="0"/>
                <a:cs typeface="Times New Roman" pitchFamily="18" charset="0"/>
              </a:rPr>
              <a:t>DPM</a:t>
            </a:r>
            <a:r>
              <a:rPr lang="en-US" sz="4800" baseline="30000" smtClean="0">
                <a:solidFill>
                  <a:srgbClr val="FFC000"/>
                </a:solidFill>
                <a:latin typeface="Times New Roman" pitchFamily="18" charset="0"/>
                <a:cs typeface="Times New Roman" pitchFamily="18" charset="0"/>
              </a:rPr>
              <a:t>b</a:t>
            </a:r>
            <a:r>
              <a:rPr lang="en-US" sz="4800" smtClean="0">
                <a:solidFill>
                  <a:srgbClr val="FFC000"/>
                </a:solidFill>
                <a:latin typeface="Times New Roman" pitchFamily="18" charset="0"/>
                <a:cs typeface="Times New Roman" pitchFamily="18" charset="0"/>
              </a:rPr>
              <a:t>, </a:t>
            </a:r>
            <a:r>
              <a:rPr lang="en-US" sz="4800" dirty="0" smtClean="0">
                <a:solidFill>
                  <a:srgbClr val="FFC000"/>
                </a:solidFill>
                <a:latin typeface="Times New Roman" pitchFamily="18" charset="0"/>
                <a:cs typeface="Times New Roman" pitchFamily="18" charset="0"/>
              </a:rPr>
              <a:t>and Sayed Ali, </a:t>
            </a:r>
            <a:r>
              <a:rPr lang="en-US" sz="4800" dirty="0" err="1" smtClean="0">
                <a:solidFill>
                  <a:srgbClr val="FFC000"/>
                </a:solidFill>
                <a:latin typeface="Times New Roman" pitchFamily="18" charset="0"/>
                <a:cs typeface="Times New Roman" pitchFamily="18" charset="0"/>
              </a:rPr>
              <a:t>MD</a:t>
            </a:r>
            <a:r>
              <a:rPr lang="en-US" sz="4800" baseline="30000" dirty="0" err="1" smtClean="0">
                <a:solidFill>
                  <a:srgbClr val="FFC000"/>
                </a:solidFill>
                <a:latin typeface="Times New Roman" pitchFamily="18" charset="0"/>
                <a:cs typeface="Times New Roman" pitchFamily="18" charset="0"/>
              </a:rPr>
              <a:t>c</a:t>
            </a:r>
            <a:r>
              <a:rPr lang="en-US" sz="4800" dirty="0" smtClean="0">
                <a:solidFill>
                  <a:srgbClr val="FFC000"/>
                </a:solidFill>
                <a:latin typeface="Times New Roman" pitchFamily="18" charset="0"/>
                <a:cs typeface="Times New Roman" pitchFamily="18" charset="0"/>
              </a:rPr>
              <a:t> </a:t>
            </a:r>
            <a:r>
              <a:rPr lang="en-US" sz="4800" dirty="0" smtClean="0">
                <a:solidFill>
                  <a:schemeClr val="bg1"/>
                </a:solidFill>
                <a:latin typeface="Times New Roman" pitchFamily="18" charset="0"/>
                <a:cs typeface="Times New Roman" pitchFamily="18" charset="0"/>
              </a:rPr>
              <a:t/>
            </a:r>
            <a:br>
              <a:rPr lang="en-US" sz="4800" dirty="0" smtClean="0">
                <a:solidFill>
                  <a:schemeClr val="bg1"/>
                </a:solidFill>
                <a:latin typeface="Times New Roman" pitchFamily="18" charset="0"/>
                <a:cs typeface="Times New Roman" pitchFamily="18" charset="0"/>
              </a:rPr>
            </a:br>
            <a:r>
              <a:rPr lang="en-US" sz="1200" dirty="0" smtClean="0">
                <a:solidFill>
                  <a:schemeClr val="bg1"/>
                </a:solidFill>
                <a:latin typeface="Times New Roman" pitchFamily="18" charset="0"/>
                <a:cs typeface="Times New Roman" pitchFamily="18" charset="0"/>
              </a:rPr>
              <a:t> </a:t>
            </a:r>
            <a:br>
              <a:rPr lang="en-US" sz="1200" dirty="0" smtClean="0">
                <a:solidFill>
                  <a:schemeClr val="bg1"/>
                </a:solidFill>
                <a:latin typeface="Times New Roman" pitchFamily="18" charset="0"/>
                <a:cs typeface="Times New Roman" pitchFamily="18" charset="0"/>
              </a:rPr>
            </a:br>
            <a:r>
              <a:rPr lang="en-US" sz="2000" baseline="30000" dirty="0" err="1" smtClean="0">
                <a:solidFill>
                  <a:schemeClr val="bg1"/>
                </a:solidFill>
                <a:latin typeface="Times New Roman" pitchFamily="18" charset="0"/>
                <a:cs typeface="Times New Roman" pitchFamily="18" charset="0"/>
              </a:rPr>
              <a:t>a</a:t>
            </a:r>
            <a:r>
              <a:rPr lang="en-US" sz="2000" dirty="0" err="1" smtClean="0">
                <a:solidFill>
                  <a:schemeClr val="bg1"/>
                </a:solidFill>
                <a:latin typeface="Times New Roman" pitchFamily="18" charset="0"/>
                <a:cs typeface="Times New Roman" pitchFamily="18" charset="0"/>
              </a:rPr>
              <a:t>Associate</a:t>
            </a:r>
            <a:r>
              <a:rPr lang="en-US" sz="2000" dirty="0" smtClean="0">
                <a:solidFill>
                  <a:schemeClr val="bg1"/>
                </a:solidFill>
                <a:latin typeface="Times New Roman" pitchFamily="18" charset="0"/>
                <a:cs typeface="Times New Roman" pitchFamily="18" charset="0"/>
              </a:rPr>
              <a:t> Professor, Department of Podiatric Surgery, Temple University School of Podiatric Medicine, Philadelphia, Pennsylvania </a:t>
            </a:r>
            <a:r>
              <a:rPr lang="en-US" sz="2000" dirty="0" smtClean="0">
                <a:solidFill>
                  <a:srgbClr val="FFFF00"/>
                </a:solidFill>
                <a:latin typeface="Times New Roman" pitchFamily="18" charset="0"/>
                <a:cs typeface="Times New Roman" pitchFamily="18" charset="0"/>
              </a:rPr>
              <a:t>(AJMeyr@gmail.com)*</a:t>
            </a:r>
            <a:br>
              <a:rPr lang="en-US" sz="2000" dirty="0" smtClean="0">
                <a:solidFill>
                  <a:srgbClr val="FFFF00"/>
                </a:solidFill>
                <a:latin typeface="Times New Roman" pitchFamily="18" charset="0"/>
                <a:cs typeface="Times New Roman" pitchFamily="18" charset="0"/>
              </a:rPr>
            </a:br>
            <a:r>
              <a:rPr lang="en-US" sz="2000" baseline="30000" dirty="0" err="1" smtClean="0">
                <a:solidFill>
                  <a:schemeClr val="bg1"/>
                </a:solidFill>
                <a:latin typeface="Times New Roman" pitchFamily="18" charset="0"/>
                <a:cs typeface="Times New Roman" pitchFamily="18" charset="0"/>
              </a:rPr>
              <a:t>b</a:t>
            </a:r>
            <a:r>
              <a:rPr lang="en-US" sz="2000" dirty="0" err="1" smtClean="0">
                <a:solidFill>
                  <a:schemeClr val="bg1"/>
                </a:solidFill>
                <a:latin typeface="Times New Roman" pitchFamily="18" charset="0"/>
                <a:cs typeface="Times New Roman" pitchFamily="18" charset="0"/>
              </a:rPr>
              <a:t>Resident</a:t>
            </a:r>
            <a:r>
              <a:rPr lang="en-US" sz="2000" dirty="0" smtClean="0">
                <a:solidFill>
                  <a:schemeClr val="bg1"/>
                </a:solidFill>
                <a:latin typeface="Times New Roman" pitchFamily="18" charset="0"/>
                <a:cs typeface="Times New Roman" pitchFamily="18" charset="0"/>
              </a:rPr>
              <a:t>, Temple University Hospital Podiatric Surgical Residency Program, Philadelphia, Pennsylvania</a:t>
            </a:r>
            <a:br>
              <a:rPr lang="en-US" sz="2000" dirty="0" smtClean="0">
                <a:solidFill>
                  <a:schemeClr val="bg1"/>
                </a:solidFill>
                <a:latin typeface="Times New Roman" pitchFamily="18" charset="0"/>
                <a:cs typeface="Times New Roman" pitchFamily="18" charset="0"/>
              </a:rPr>
            </a:br>
            <a:r>
              <a:rPr lang="en-US" sz="2000" baseline="30000" dirty="0" err="1" smtClean="0">
                <a:solidFill>
                  <a:schemeClr val="bg1"/>
                </a:solidFill>
                <a:latin typeface="Times New Roman" pitchFamily="18" charset="0"/>
                <a:cs typeface="Times New Roman" pitchFamily="18" charset="0"/>
              </a:rPr>
              <a:t>c</a:t>
            </a:r>
            <a:r>
              <a:rPr lang="en-US" sz="2000" dirty="0" err="1" smtClean="0">
                <a:solidFill>
                  <a:schemeClr val="bg1"/>
                </a:solidFill>
                <a:latin typeface="Times New Roman" pitchFamily="18" charset="0"/>
                <a:cs typeface="Times New Roman" pitchFamily="18" charset="0"/>
              </a:rPr>
              <a:t>Associate</a:t>
            </a:r>
            <a:r>
              <a:rPr lang="en-US" sz="2000" dirty="0" smtClean="0">
                <a:solidFill>
                  <a:schemeClr val="bg1"/>
                </a:solidFill>
                <a:latin typeface="Times New Roman" pitchFamily="18" charset="0"/>
                <a:cs typeface="Times New Roman" pitchFamily="18" charset="0"/>
              </a:rPr>
              <a:t> Professor, Department of Radiology, Temple University Hospital, Philadelphia, Pennsylvania</a:t>
            </a:r>
            <a:r>
              <a:rPr lang="en-US" sz="2000" dirty="0" smtClean="0">
                <a:solidFill>
                  <a:srgbClr val="FFFF00"/>
                </a:solidFill>
                <a:latin typeface="Times New Roman" pitchFamily="18" charset="0"/>
                <a:cs typeface="Times New Roman" pitchFamily="18" charset="0"/>
              </a:rPr>
              <a:t/>
            </a:r>
            <a:br>
              <a:rPr lang="en-US" sz="2000" dirty="0" smtClean="0">
                <a:solidFill>
                  <a:srgbClr val="FFFF00"/>
                </a:solidFill>
                <a:latin typeface="Times New Roman" pitchFamily="18" charset="0"/>
                <a:cs typeface="Times New Roman" pitchFamily="18" charset="0"/>
              </a:rPr>
            </a:br>
            <a:r>
              <a:rPr lang="en-US" sz="2000" dirty="0" smtClean="0">
                <a:solidFill>
                  <a:srgbClr val="FFFF00"/>
                </a:solidFill>
                <a:latin typeface="Times New Roman" pitchFamily="18" charset="0"/>
                <a:cs typeface="Times New Roman" pitchFamily="18" charset="0"/>
              </a:rPr>
              <a:t> *Please don’t hesitate to contact AJM with any questions/concerns.  He’s happy to provide you with a .</a:t>
            </a:r>
            <a:r>
              <a:rPr lang="en-US" sz="2000" dirty="0" err="1" smtClean="0">
                <a:solidFill>
                  <a:srgbClr val="FFFF00"/>
                </a:solidFill>
                <a:latin typeface="Times New Roman" pitchFamily="18" charset="0"/>
                <a:cs typeface="Times New Roman" pitchFamily="18" charset="0"/>
              </a:rPr>
              <a:t>pdf</a:t>
            </a:r>
            <a:r>
              <a:rPr lang="en-US" sz="2000" dirty="0" smtClean="0">
                <a:solidFill>
                  <a:srgbClr val="FFFF00"/>
                </a:solidFill>
                <a:latin typeface="Times New Roman" pitchFamily="18" charset="0"/>
                <a:cs typeface="Times New Roman" pitchFamily="18" charset="0"/>
              </a:rPr>
              <a:t> of this poster if you email him. </a:t>
            </a:r>
            <a:endParaRPr lang="en-US" sz="2000" i="1" dirty="0">
              <a:solidFill>
                <a:schemeClr val="bg1"/>
              </a:solidFill>
            </a:endParaRPr>
          </a:p>
        </p:txBody>
      </p:sp>
      <p:sp>
        <p:nvSpPr>
          <p:cNvPr id="2149" name="Text Box 154"/>
          <p:cNvSpPr txBox="1">
            <a:spLocks noChangeArrowheads="1"/>
          </p:cNvSpPr>
          <p:nvPr/>
        </p:nvSpPr>
        <p:spPr bwMode="auto">
          <a:xfrm>
            <a:off x="838200" y="18603472"/>
            <a:ext cx="10226842" cy="3016210"/>
          </a:xfrm>
          <a:prstGeom prst="rect">
            <a:avLst/>
          </a:prstGeom>
          <a:noFill/>
          <a:ln w="127000" cmpd="dbl">
            <a:solidFill>
              <a:schemeClr val="tx1"/>
            </a:solidFill>
            <a:miter lim="800000"/>
            <a:headEnd/>
            <a:tailEnd/>
          </a:ln>
          <a:effectLst/>
          <a:extLst>
            <a:ext uri="{909E8E84-426E-40DD-AFC4-6F175D3DCCD1}">
              <a14:hiddenFill xmlns:a14="http://schemas.microsoft.com/office/drawing/2010/main">
                <a:solidFill>
                  <a:srgbClr val="99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1700" b="0" dirty="0" smtClean="0">
                <a:solidFill>
                  <a:schemeClr val="tx1"/>
                </a:solidFill>
                <a:latin typeface="Times New Roman" pitchFamily="18" charset="0"/>
                <a:cs typeface="Times New Roman" pitchFamily="18" charset="0"/>
              </a:rPr>
              <a:t>[1] </a:t>
            </a:r>
            <a:r>
              <a:rPr lang="en-US" sz="1700" b="0" dirty="0" err="1" smtClean="0">
                <a:solidFill>
                  <a:schemeClr val="tx1"/>
                </a:solidFill>
                <a:latin typeface="Times New Roman" pitchFamily="18" charset="0"/>
                <a:cs typeface="Times New Roman" pitchFamily="18" charset="0"/>
              </a:rPr>
              <a:t>Sanner</a:t>
            </a:r>
            <a:r>
              <a:rPr lang="en-US" sz="1700" b="0" dirty="0" smtClean="0">
                <a:solidFill>
                  <a:schemeClr val="tx1"/>
                </a:solidFill>
                <a:latin typeface="Times New Roman" pitchFamily="18" charset="0"/>
                <a:cs typeface="Times New Roman" pitchFamily="18" charset="0"/>
              </a:rPr>
              <a:t> </a:t>
            </a:r>
            <a:r>
              <a:rPr lang="en-US" sz="1700" b="0" dirty="0">
                <a:solidFill>
                  <a:schemeClr val="tx1"/>
                </a:solidFill>
                <a:latin typeface="Times New Roman" pitchFamily="18" charset="0"/>
                <a:cs typeface="Times New Roman" pitchFamily="18" charset="0"/>
              </a:rPr>
              <a:t>WH.  Foot segmental relationships and bone morphology.  In:  </a:t>
            </a:r>
            <a:r>
              <a:rPr lang="en-US" sz="1700" b="0" dirty="0" err="1">
                <a:solidFill>
                  <a:schemeClr val="tx1"/>
                </a:solidFill>
                <a:latin typeface="Times New Roman" pitchFamily="18" charset="0"/>
                <a:cs typeface="Times New Roman" pitchFamily="18" charset="0"/>
              </a:rPr>
              <a:t>Christman</a:t>
            </a:r>
            <a:r>
              <a:rPr lang="en-US" sz="1700" b="0" dirty="0">
                <a:solidFill>
                  <a:schemeClr val="tx1"/>
                </a:solidFill>
                <a:latin typeface="Times New Roman" pitchFamily="18" charset="0"/>
                <a:cs typeface="Times New Roman" pitchFamily="18" charset="0"/>
              </a:rPr>
              <a:t> RA, editor.  Foot and Ankle Radiology.  St. Louis, Missouri:  Churchill Livingstone; 2003.  P. 272-302</a:t>
            </a:r>
            <a:r>
              <a:rPr lang="en-US" sz="1700" b="0" dirty="0" smtClean="0">
                <a:solidFill>
                  <a:schemeClr val="tx1"/>
                </a:solidFill>
                <a:latin typeface="Times New Roman" pitchFamily="18" charset="0"/>
                <a:cs typeface="Times New Roman" pitchFamily="18" charset="0"/>
              </a:rPr>
              <a:t>.</a:t>
            </a:r>
          </a:p>
          <a:p>
            <a:pPr algn="l"/>
            <a:r>
              <a:rPr lang="en-US" sz="1700" b="0" dirty="0" smtClean="0">
                <a:solidFill>
                  <a:schemeClr val="tx1"/>
                </a:solidFill>
                <a:latin typeface="Times New Roman" pitchFamily="18" charset="0"/>
                <a:cs typeface="Times New Roman" pitchFamily="18" charset="0"/>
              </a:rPr>
              <a:t>[2] </a:t>
            </a:r>
            <a:r>
              <a:rPr lang="en-US" sz="1700" b="0" dirty="0" err="1" smtClean="0">
                <a:solidFill>
                  <a:schemeClr val="tx1"/>
                </a:solidFill>
                <a:latin typeface="Times New Roman" pitchFamily="18" charset="0"/>
                <a:cs typeface="Times New Roman" pitchFamily="18" charset="0"/>
              </a:rPr>
              <a:t>Weissman</a:t>
            </a:r>
            <a:r>
              <a:rPr lang="en-US" sz="1700" b="0" dirty="0" smtClean="0">
                <a:solidFill>
                  <a:schemeClr val="tx1"/>
                </a:solidFill>
                <a:latin typeface="Times New Roman" pitchFamily="18" charset="0"/>
                <a:cs typeface="Times New Roman" pitchFamily="18" charset="0"/>
              </a:rPr>
              <a:t> </a:t>
            </a:r>
            <a:r>
              <a:rPr lang="en-US" sz="1700" b="0" dirty="0">
                <a:solidFill>
                  <a:schemeClr val="tx1"/>
                </a:solidFill>
                <a:latin typeface="Times New Roman" pitchFamily="18" charset="0"/>
                <a:cs typeface="Times New Roman" pitchFamily="18" charset="0"/>
              </a:rPr>
              <a:t>SD.  Biomechanically acquired foot types.  In Radiology of the Foot, </a:t>
            </a:r>
            <a:r>
              <a:rPr lang="en-US" sz="1700" b="0" dirty="0" err="1">
                <a:solidFill>
                  <a:schemeClr val="tx1"/>
                </a:solidFill>
                <a:latin typeface="Times New Roman" pitchFamily="18" charset="0"/>
                <a:cs typeface="Times New Roman" pitchFamily="18" charset="0"/>
              </a:rPr>
              <a:t>pp</a:t>
            </a:r>
            <a:r>
              <a:rPr lang="en-US" sz="1700" b="0" dirty="0">
                <a:solidFill>
                  <a:schemeClr val="tx1"/>
                </a:solidFill>
                <a:latin typeface="Times New Roman" pitchFamily="18" charset="0"/>
                <a:cs typeface="Times New Roman" pitchFamily="18" charset="0"/>
              </a:rPr>
              <a:t> 66-90, edited by SD </a:t>
            </a:r>
            <a:r>
              <a:rPr lang="en-US" sz="1700" b="0" dirty="0" err="1">
                <a:solidFill>
                  <a:schemeClr val="tx1"/>
                </a:solidFill>
                <a:latin typeface="Times New Roman" pitchFamily="18" charset="0"/>
                <a:cs typeface="Times New Roman" pitchFamily="18" charset="0"/>
              </a:rPr>
              <a:t>Weissman</a:t>
            </a:r>
            <a:r>
              <a:rPr lang="en-US" sz="1700" b="0" dirty="0">
                <a:solidFill>
                  <a:schemeClr val="tx1"/>
                </a:solidFill>
                <a:latin typeface="Times New Roman" pitchFamily="18" charset="0"/>
                <a:cs typeface="Times New Roman" pitchFamily="18" charset="0"/>
              </a:rPr>
              <a:t>, Philadelphia, 1983.</a:t>
            </a:r>
          </a:p>
          <a:p>
            <a:pPr algn="l"/>
            <a:r>
              <a:rPr lang="en-US" sz="1700" b="0" dirty="0">
                <a:solidFill>
                  <a:schemeClr val="tx1"/>
                </a:solidFill>
                <a:latin typeface="Times New Roman" pitchFamily="18" charset="0"/>
                <a:cs typeface="Times New Roman" pitchFamily="18" charset="0"/>
              </a:rPr>
              <a:t>[3] Gamble FO, Yale I.  </a:t>
            </a:r>
            <a:r>
              <a:rPr lang="en-US" sz="1700" b="0" dirty="0" err="1">
                <a:solidFill>
                  <a:schemeClr val="tx1"/>
                </a:solidFill>
                <a:latin typeface="Times New Roman" pitchFamily="18" charset="0"/>
                <a:cs typeface="Times New Roman" pitchFamily="18" charset="0"/>
              </a:rPr>
              <a:t>Orthodigital</a:t>
            </a:r>
            <a:r>
              <a:rPr lang="en-US" sz="1700" b="0" dirty="0">
                <a:solidFill>
                  <a:schemeClr val="tx1"/>
                </a:solidFill>
                <a:latin typeface="Times New Roman" pitchFamily="18" charset="0"/>
                <a:cs typeface="Times New Roman" pitchFamily="18" charset="0"/>
              </a:rPr>
              <a:t> problems.  In Clinical Foot </a:t>
            </a:r>
            <a:r>
              <a:rPr lang="en-US" sz="1700" b="0" dirty="0" err="1">
                <a:solidFill>
                  <a:schemeClr val="tx1"/>
                </a:solidFill>
                <a:latin typeface="Times New Roman" pitchFamily="18" charset="0"/>
                <a:cs typeface="Times New Roman" pitchFamily="18" charset="0"/>
              </a:rPr>
              <a:t>Roetengenology</a:t>
            </a:r>
            <a:r>
              <a:rPr lang="en-US" sz="1700" b="0" dirty="0">
                <a:solidFill>
                  <a:schemeClr val="tx1"/>
                </a:solidFill>
                <a:latin typeface="Times New Roman" pitchFamily="18" charset="0"/>
                <a:cs typeface="Times New Roman" pitchFamily="18" charset="0"/>
              </a:rPr>
              <a:t>, </a:t>
            </a:r>
            <a:r>
              <a:rPr lang="en-US" sz="1700" b="0" dirty="0" err="1">
                <a:solidFill>
                  <a:schemeClr val="tx1"/>
                </a:solidFill>
                <a:latin typeface="Times New Roman" pitchFamily="18" charset="0"/>
                <a:cs typeface="Times New Roman" pitchFamily="18" charset="0"/>
              </a:rPr>
              <a:t>pp</a:t>
            </a:r>
            <a:r>
              <a:rPr lang="en-US" sz="1700" b="0" dirty="0">
                <a:solidFill>
                  <a:schemeClr val="tx1"/>
                </a:solidFill>
                <a:latin typeface="Times New Roman" pitchFamily="18" charset="0"/>
                <a:cs typeface="Times New Roman" pitchFamily="18" charset="0"/>
              </a:rPr>
              <a:t> 248-270, edited by FO Gamble, I Yale, Robert E. Krieger Publishing Company, New York, 1975.</a:t>
            </a:r>
          </a:p>
          <a:p>
            <a:pPr algn="l" eaLnBrk="1" hangingPunct="1"/>
            <a:r>
              <a:rPr lang="en-US" sz="1700" b="0" dirty="0" smtClean="0">
                <a:solidFill>
                  <a:schemeClr val="tx1"/>
                </a:solidFill>
                <a:latin typeface="Times New Roman" pitchFamily="18" charset="0"/>
                <a:cs typeface="Times New Roman" pitchFamily="18" charset="0"/>
              </a:rPr>
              <a:t>[4] </a:t>
            </a:r>
            <a:r>
              <a:rPr lang="en-US" sz="1700" b="0" dirty="0">
                <a:solidFill>
                  <a:schemeClr val="tx1"/>
                </a:solidFill>
                <a:latin typeface="Times New Roman" pitchFamily="18" charset="0"/>
                <a:cs typeface="Times New Roman" pitchFamily="18" charset="0"/>
              </a:rPr>
              <a:t>Mahan KT, </a:t>
            </a:r>
            <a:r>
              <a:rPr lang="en-US" sz="1700" b="0" dirty="0" err="1">
                <a:solidFill>
                  <a:schemeClr val="tx1"/>
                </a:solidFill>
                <a:latin typeface="Times New Roman" pitchFamily="18" charset="0"/>
                <a:cs typeface="Times New Roman" pitchFamily="18" charset="0"/>
              </a:rPr>
              <a:t>Flanigan</a:t>
            </a:r>
            <a:r>
              <a:rPr lang="en-US" sz="1700" b="0" dirty="0">
                <a:solidFill>
                  <a:schemeClr val="tx1"/>
                </a:solidFill>
                <a:latin typeface="Times New Roman" pitchFamily="18" charset="0"/>
                <a:cs typeface="Times New Roman" pitchFamily="18" charset="0"/>
              </a:rPr>
              <a:t> KP.  Flexible valgus deformity.  In </a:t>
            </a:r>
            <a:r>
              <a:rPr lang="en-US" sz="1700" b="0" dirty="0" err="1">
                <a:solidFill>
                  <a:schemeClr val="tx1"/>
                </a:solidFill>
                <a:latin typeface="Times New Roman" pitchFamily="18" charset="0"/>
                <a:cs typeface="Times New Roman" pitchFamily="18" charset="0"/>
              </a:rPr>
              <a:t>McGlamry’s</a:t>
            </a:r>
            <a:r>
              <a:rPr lang="en-US" sz="1700" b="0" dirty="0">
                <a:solidFill>
                  <a:schemeClr val="tx1"/>
                </a:solidFill>
                <a:latin typeface="Times New Roman" pitchFamily="18" charset="0"/>
                <a:cs typeface="Times New Roman" pitchFamily="18" charset="0"/>
              </a:rPr>
              <a:t> Comprehensive Textbook of Foot and Ankle Surgery, </a:t>
            </a:r>
            <a:r>
              <a:rPr lang="en-US" sz="1700" b="0" dirty="0" err="1">
                <a:solidFill>
                  <a:schemeClr val="tx1"/>
                </a:solidFill>
                <a:latin typeface="Times New Roman" pitchFamily="18" charset="0"/>
                <a:cs typeface="Times New Roman" pitchFamily="18" charset="0"/>
              </a:rPr>
              <a:t>pp</a:t>
            </a:r>
            <a:r>
              <a:rPr lang="en-US" sz="1700" b="0" dirty="0">
                <a:solidFill>
                  <a:schemeClr val="tx1"/>
                </a:solidFill>
                <a:latin typeface="Times New Roman" pitchFamily="18" charset="0"/>
                <a:cs typeface="Times New Roman" pitchFamily="18" charset="0"/>
              </a:rPr>
              <a:t> 585-597, edited by JT Southerland, JS </a:t>
            </a:r>
            <a:r>
              <a:rPr lang="en-US" sz="1700" b="0" dirty="0" err="1">
                <a:solidFill>
                  <a:schemeClr val="tx1"/>
                </a:solidFill>
                <a:latin typeface="Times New Roman" pitchFamily="18" charset="0"/>
                <a:cs typeface="Times New Roman" pitchFamily="18" charset="0"/>
              </a:rPr>
              <a:t>Boberg</a:t>
            </a:r>
            <a:r>
              <a:rPr lang="en-US" sz="1700" b="0" dirty="0">
                <a:solidFill>
                  <a:schemeClr val="tx1"/>
                </a:solidFill>
                <a:latin typeface="Times New Roman" pitchFamily="18" charset="0"/>
                <a:cs typeface="Times New Roman" pitchFamily="18" charset="0"/>
              </a:rPr>
              <a:t>, MS Downey, A </a:t>
            </a:r>
            <a:r>
              <a:rPr lang="en-US" sz="1700" b="0" dirty="0" err="1">
                <a:solidFill>
                  <a:schemeClr val="tx1"/>
                </a:solidFill>
                <a:latin typeface="Times New Roman" pitchFamily="18" charset="0"/>
                <a:cs typeface="Times New Roman" pitchFamily="18" charset="0"/>
              </a:rPr>
              <a:t>Nakra</a:t>
            </a:r>
            <a:r>
              <a:rPr lang="en-US" sz="1700" b="0" dirty="0">
                <a:solidFill>
                  <a:schemeClr val="tx1"/>
                </a:solidFill>
                <a:latin typeface="Times New Roman" pitchFamily="18" charset="0"/>
                <a:cs typeface="Times New Roman" pitchFamily="18" charset="0"/>
              </a:rPr>
              <a:t>, LV </a:t>
            </a:r>
            <a:r>
              <a:rPr lang="en-US" sz="1700" b="0" dirty="0" err="1">
                <a:solidFill>
                  <a:schemeClr val="tx1"/>
                </a:solidFill>
                <a:latin typeface="Times New Roman" pitchFamily="18" charset="0"/>
                <a:cs typeface="Times New Roman" pitchFamily="18" charset="0"/>
              </a:rPr>
              <a:t>Rabjohn</a:t>
            </a:r>
            <a:r>
              <a:rPr lang="en-US" sz="1700" b="0" dirty="0">
                <a:solidFill>
                  <a:schemeClr val="tx1"/>
                </a:solidFill>
                <a:latin typeface="Times New Roman" pitchFamily="18" charset="0"/>
                <a:cs typeface="Times New Roman" pitchFamily="18" charset="0"/>
              </a:rPr>
              <a:t>, Lippincott, Williams and Wilkins, Philadelphia, 2012</a:t>
            </a:r>
            <a:r>
              <a:rPr lang="en-US" sz="1700" b="0" dirty="0" smtClean="0">
                <a:solidFill>
                  <a:schemeClr val="tx1"/>
                </a:solidFill>
                <a:latin typeface="Times New Roman" pitchFamily="18" charset="0"/>
                <a:cs typeface="Times New Roman" pitchFamily="18" charset="0"/>
              </a:rPr>
              <a:t>.</a:t>
            </a:r>
          </a:p>
          <a:p>
            <a:pPr algn="l" eaLnBrk="1" hangingPunct="1"/>
            <a:r>
              <a:rPr lang="en-US" sz="1700" b="0" dirty="0" smtClean="0">
                <a:solidFill>
                  <a:schemeClr val="tx1"/>
                </a:solidFill>
                <a:latin typeface="Times New Roman" pitchFamily="18" charset="0"/>
                <a:cs typeface="Times New Roman" pitchFamily="18" charset="0"/>
              </a:rPr>
              <a:t>[5] </a:t>
            </a:r>
            <a:r>
              <a:rPr lang="en-US" sz="1700" b="0" dirty="0" err="1" smtClean="0">
                <a:solidFill>
                  <a:schemeClr val="tx1"/>
                </a:solidFill>
                <a:latin typeface="Times New Roman" pitchFamily="18" charset="0"/>
                <a:cs typeface="Times New Roman" pitchFamily="18" charset="0"/>
              </a:rPr>
              <a:t>Meyr</a:t>
            </a:r>
            <a:r>
              <a:rPr lang="en-US" sz="1700" b="0" dirty="0" smtClean="0">
                <a:solidFill>
                  <a:schemeClr val="tx1"/>
                </a:solidFill>
                <a:latin typeface="Times New Roman" pitchFamily="18" charset="0"/>
                <a:cs typeface="Times New Roman" pitchFamily="18" charset="0"/>
              </a:rPr>
              <a:t> AJ, Wagoner MR.  Descriptive quantitative analysis of </a:t>
            </a:r>
            <a:r>
              <a:rPr lang="en-US" sz="1700" b="0" dirty="0" err="1" smtClean="0">
                <a:solidFill>
                  <a:schemeClr val="tx1"/>
                </a:solidFill>
                <a:latin typeface="Times New Roman" pitchFamily="18" charset="0"/>
                <a:cs typeface="Times New Roman" pitchFamily="18" charset="0"/>
              </a:rPr>
              <a:t>rearfoot</a:t>
            </a:r>
            <a:r>
              <a:rPr lang="en-US" sz="1700" b="0" dirty="0" smtClean="0">
                <a:solidFill>
                  <a:schemeClr val="tx1"/>
                </a:solidFill>
                <a:latin typeface="Times New Roman" pitchFamily="18" charset="0"/>
                <a:cs typeface="Times New Roman" pitchFamily="18" charset="0"/>
              </a:rPr>
              <a:t> alignment radiographic parameters.  Article in Press:  The Journal of Foot and Ankle Surgery.  </a:t>
            </a:r>
            <a:endParaRPr lang="en-US" sz="1700" b="0" dirty="0">
              <a:solidFill>
                <a:schemeClr val="tx1"/>
              </a:solidFill>
              <a:latin typeface="Times New Roman" pitchFamily="18" charset="0"/>
              <a:cs typeface="Times New Roman" pitchFamily="18" charset="0"/>
            </a:endParaRPr>
          </a:p>
        </p:txBody>
      </p:sp>
      <p:sp>
        <p:nvSpPr>
          <p:cNvPr id="2150" name="Text Box 161"/>
          <p:cNvSpPr txBox="1">
            <a:spLocks noChangeArrowheads="1"/>
          </p:cNvSpPr>
          <p:nvPr/>
        </p:nvSpPr>
        <p:spPr bwMode="auto">
          <a:xfrm>
            <a:off x="39852600" y="6850063"/>
            <a:ext cx="30480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1" name="Rectangle 163"/>
          <p:cNvSpPr>
            <a:spLocks noChangeArrowheads="1"/>
          </p:cNvSpPr>
          <p:nvPr/>
        </p:nvSpPr>
        <p:spPr bwMode="auto">
          <a:xfrm>
            <a:off x="838200" y="11972711"/>
            <a:ext cx="103632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Flatfoot Deformity Clinical Presentation</a:t>
            </a:r>
            <a:endParaRPr lang="en-US" dirty="0">
              <a:solidFill>
                <a:schemeClr val="accent1"/>
              </a:solidFill>
              <a:latin typeface="Times New Roman" pitchFamily="18" charset="0"/>
              <a:cs typeface="Times New Roman" pitchFamily="18" charset="0"/>
            </a:endParaRPr>
          </a:p>
        </p:txBody>
      </p:sp>
      <p:sp>
        <p:nvSpPr>
          <p:cNvPr id="2152" name="Rectangle 164"/>
          <p:cNvSpPr>
            <a:spLocks noChangeArrowheads="1"/>
          </p:cNvSpPr>
          <p:nvPr/>
        </p:nvSpPr>
        <p:spPr bwMode="auto">
          <a:xfrm>
            <a:off x="11391900" y="5767388"/>
            <a:ext cx="31737300" cy="1010569"/>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Transverse Plane</a:t>
            </a:r>
            <a:endParaRPr lang="en-US" dirty="0">
              <a:solidFill>
                <a:schemeClr val="accent1"/>
              </a:solidFill>
              <a:latin typeface="Times New Roman" pitchFamily="18" charset="0"/>
              <a:cs typeface="Times New Roman" pitchFamily="18" charset="0"/>
            </a:endParaRPr>
          </a:p>
        </p:txBody>
      </p:sp>
      <p:sp>
        <p:nvSpPr>
          <p:cNvPr id="2153" name="Rectangle 165"/>
          <p:cNvSpPr>
            <a:spLocks noChangeArrowheads="1"/>
          </p:cNvSpPr>
          <p:nvPr/>
        </p:nvSpPr>
        <p:spPr bwMode="auto">
          <a:xfrm>
            <a:off x="838200" y="17526000"/>
            <a:ext cx="10262937"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References</a:t>
            </a:r>
            <a:endParaRPr lang="en-US" dirty="0">
              <a:solidFill>
                <a:schemeClr val="accent1"/>
              </a:solidFill>
              <a:latin typeface="Times New Roman" pitchFamily="18" charset="0"/>
              <a:cs typeface="Times New Roman" pitchFamily="18" charset="0"/>
            </a:endParaRPr>
          </a:p>
        </p:txBody>
      </p:sp>
      <p:sp>
        <p:nvSpPr>
          <p:cNvPr id="2154" name="Rectangle 166"/>
          <p:cNvSpPr>
            <a:spLocks noChangeArrowheads="1"/>
          </p:cNvSpPr>
          <p:nvPr/>
        </p:nvSpPr>
        <p:spPr bwMode="auto">
          <a:xfrm>
            <a:off x="11423984" y="11972711"/>
            <a:ext cx="31705216" cy="902191"/>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Sagittal Plane</a:t>
            </a:r>
            <a:endParaRPr lang="en-US" dirty="0">
              <a:solidFill>
                <a:schemeClr val="accent1"/>
              </a:solidFill>
              <a:latin typeface="Times New Roman" pitchFamily="18" charset="0"/>
              <a:cs typeface="Times New Roman" pitchFamily="18" charset="0"/>
            </a:endParaRPr>
          </a:p>
        </p:txBody>
      </p:sp>
      <p:sp>
        <p:nvSpPr>
          <p:cNvPr id="2155" name="Rectangle 167"/>
          <p:cNvSpPr>
            <a:spLocks noChangeArrowheads="1"/>
          </p:cNvSpPr>
          <p:nvPr/>
        </p:nvSpPr>
        <p:spPr bwMode="auto">
          <a:xfrm>
            <a:off x="701842" y="5767388"/>
            <a:ext cx="10463463" cy="1010569"/>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Statement of Purpose </a:t>
            </a:r>
            <a:endParaRPr lang="en-US" dirty="0">
              <a:solidFill>
                <a:schemeClr val="accent1"/>
              </a:solidFill>
              <a:latin typeface="Times New Roman" pitchFamily="18" charset="0"/>
              <a:cs typeface="Times New Roman" pitchFamily="18" charset="0"/>
            </a:endParaRPr>
          </a:p>
        </p:txBody>
      </p:sp>
      <p:sp>
        <p:nvSpPr>
          <p:cNvPr id="2156" name="Text Box 168"/>
          <p:cNvSpPr txBox="1">
            <a:spLocks noChangeArrowheads="1"/>
          </p:cNvSpPr>
          <p:nvPr/>
        </p:nvSpPr>
        <p:spPr bwMode="auto">
          <a:xfrm>
            <a:off x="685800" y="6850063"/>
            <a:ext cx="10479505" cy="4924425"/>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200" b="0" dirty="0" smtClean="0">
                <a:solidFill>
                  <a:schemeClr val="tx1"/>
                </a:solidFill>
                <a:latin typeface="Times New Roman" pitchFamily="18" charset="0"/>
                <a:cs typeface="Times New Roman" pitchFamily="18" charset="0"/>
              </a:rPr>
              <a:t>     </a:t>
            </a:r>
            <a:r>
              <a:rPr lang="en-US" sz="3100" b="0" dirty="0" smtClean="0">
                <a:solidFill>
                  <a:schemeClr val="tx1"/>
                </a:solidFill>
                <a:latin typeface="Times New Roman" pitchFamily="18" charset="0"/>
                <a:cs typeface="Times New Roman" pitchFamily="18" charset="0"/>
              </a:rPr>
              <a:t>The intention of this review is to present radiologists with a basic overview of common procedures performed within the field of podiatric foot and ankle reconstructive surgery.  This article specifically focuses on elective procedures of the </a:t>
            </a:r>
            <a:r>
              <a:rPr lang="en-US" sz="3100" b="0" dirty="0" err="1" smtClean="0">
                <a:solidFill>
                  <a:schemeClr val="tx1"/>
                </a:solidFill>
                <a:latin typeface="Times New Roman" pitchFamily="18" charset="0"/>
                <a:cs typeface="Times New Roman" pitchFamily="18" charset="0"/>
              </a:rPr>
              <a:t>midfoot</a:t>
            </a:r>
            <a:r>
              <a:rPr lang="en-US" sz="3100" b="0" dirty="0" smtClean="0">
                <a:solidFill>
                  <a:schemeClr val="tx1"/>
                </a:solidFill>
                <a:latin typeface="Times New Roman" pitchFamily="18" charset="0"/>
                <a:cs typeface="Times New Roman" pitchFamily="18" charset="0"/>
              </a:rPr>
              <a:t> and </a:t>
            </a:r>
            <a:r>
              <a:rPr lang="en-US" sz="3100" b="0" dirty="0" err="1" smtClean="0">
                <a:solidFill>
                  <a:schemeClr val="tx1"/>
                </a:solidFill>
                <a:latin typeface="Times New Roman" pitchFamily="18" charset="0"/>
                <a:cs typeface="Times New Roman" pitchFamily="18" charset="0"/>
              </a:rPr>
              <a:t>rearfoot</a:t>
            </a:r>
            <a:r>
              <a:rPr lang="en-US" sz="3100" b="0" dirty="0" smtClean="0">
                <a:solidFill>
                  <a:schemeClr val="tx1"/>
                </a:solidFill>
                <a:latin typeface="Times New Roman" pitchFamily="18" charset="0"/>
                <a:cs typeface="Times New Roman" pitchFamily="18" charset="0"/>
              </a:rPr>
              <a:t> used for correction of the flatfoot deformity.  Our goal is to emphasize radiographic findings that surgeons utilize to pre-operatively evaluate deformity and judge post-operative outcomes.  It is our hope that radiologists will employ this information to improve their ability to assess post-operative radiographs following reconstructive foot surgeries.  </a:t>
            </a:r>
            <a:endParaRPr lang="en-US" sz="3100" dirty="0">
              <a:solidFill>
                <a:schemeClr val="tx1"/>
              </a:solidFill>
              <a:latin typeface="Times New Roman" pitchFamily="18" charset="0"/>
              <a:cs typeface="Times New Roman" pitchFamily="18" charset="0"/>
            </a:endParaRPr>
          </a:p>
        </p:txBody>
      </p:sp>
      <p:sp>
        <p:nvSpPr>
          <p:cNvPr id="2157" name="Text Box 170"/>
          <p:cNvSpPr txBox="1">
            <a:spLocks noChangeArrowheads="1"/>
          </p:cNvSpPr>
          <p:nvPr/>
        </p:nvSpPr>
        <p:spPr bwMode="auto">
          <a:xfrm>
            <a:off x="11399921" y="12887111"/>
            <a:ext cx="10293016" cy="4662815"/>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100" b="0" dirty="0" smtClean="0">
                <a:solidFill>
                  <a:schemeClr val="tx1"/>
                </a:solidFill>
                <a:latin typeface="Times New Roman" pitchFamily="18" charset="0"/>
                <a:cs typeface="Times New Roman" pitchFamily="18" charset="0"/>
              </a:rPr>
              <a:t>The lateral foot/ankle radiograph is most useful for assessment of the sagittal component of the deformity.  Several angular measurements are performed to define sagittal plane deformity:</a:t>
            </a:r>
          </a:p>
          <a:p>
            <a:pPr algn="l" eaLnBrk="1" hangingPunct="1"/>
            <a:r>
              <a:rPr lang="en-US" sz="2100" b="0" dirty="0">
                <a:solidFill>
                  <a:schemeClr val="tx1"/>
                </a:solidFill>
                <a:latin typeface="Times New Roman" pitchFamily="18" charset="0"/>
                <a:cs typeface="Times New Roman" pitchFamily="18" charset="0"/>
              </a:rPr>
              <a:t> </a:t>
            </a:r>
            <a:r>
              <a:rPr lang="en-US" sz="2100" b="0" dirty="0" smtClean="0">
                <a:solidFill>
                  <a:schemeClr val="tx1"/>
                </a:solidFill>
                <a:latin typeface="Times New Roman" pitchFamily="18" charset="0"/>
                <a:cs typeface="Times New Roman" pitchFamily="18" charset="0"/>
              </a:rPr>
              <a:t>    -The </a:t>
            </a:r>
            <a:r>
              <a:rPr lang="en-US" sz="2100" dirty="0" err="1" smtClean="0">
                <a:solidFill>
                  <a:schemeClr val="tx1"/>
                </a:solidFill>
                <a:latin typeface="Times New Roman" pitchFamily="18" charset="0"/>
                <a:cs typeface="Times New Roman" pitchFamily="18" charset="0"/>
              </a:rPr>
              <a:t>talar</a:t>
            </a:r>
            <a:r>
              <a:rPr lang="en-US" sz="2100" dirty="0" smtClean="0">
                <a:solidFill>
                  <a:schemeClr val="tx1"/>
                </a:solidFill>
                <a:latin typeface="Times New Roman" pitchFamily="18" charset="0"/>
                <a:cs typeface="Times New Roman" pitchFamily="18" charset="0"/>
              </a:rPr>
              <a:t> declination angle </a:t>
            </a:r>
            <a:r>
              <a:rPr lang="en-US" sz="2100" b="0" dirty="0" smtClean="0">
                <a:solidFill>
                  <a:schemeClr val="tx1"/>
                </a:solidFill>
                <a:latin typeface="Times New Roman" pitchFamily="18" charset="0"/>
                <a:cs typeface="Times New Roman" pitchFamily="18" charset="0"/>
              </a:rPr>
              <a:t>(TDA) is the resultant angle between the supporting surface and the longitudinal axis of the </a:t>
            </a:r>
            <a:r>
              <a:rPr lang="en-US" sz="2100" b="0" dirty="0" err="1" smtClean="0">
                <a:solidFill>
                  <a:schemeClr val="tx1"/>
                </a:solidFill>
                <a:latin typeface="Times New Roman" pitchFamily="18" charset="0"/>
                <a:cs typeface="Times New Roman" pitchFamily="18" charset="0"/>
              </a:rPr>
              <a:t>talar</a:t>
            </a:r>
            <a:r>
              <a:rPr lang="en-US" sz="2100" b="0" dirty="0" smtClean="0">
                <a:solidFill>
                  <a:schemeClr val="tx1"/>
                </a:solidFill>
                <a:latin typeface="Times New Roman" pitchFamily="18" charset="0"/>
                <a:cs typeface="Times New Roman" pitchFamily="18" charset="0"/>
              </a:rPr>
              <a:t> head and neck.  A normal value is between 18-24 degrees, with angles greater than 24 degrees indicative of sagittal plane flatfoot deformity.</a:t>
            </a:r>
          </a:p>
          <a:p>
            <a:pPr algn="l" eaLnBrk="1" hangingPunct="1"/>
            <a:r>
              <a:rPr lang="en-US" sz="2100" b="0" dirty="0">
                <a:solidFill>
                  <a:schemeClr val="tx1"/>
                </a:solidFill>
                <a:latin typeface="Times New Roman" pitchFamily="18" charset="0"/>
                <a:cs typeface="Times New Roman" pitchFamily="18" charset="0"/>
              </a:rPr>
              <a:t> </a:t>
            </a:r>
            <a:r>
              <a:rPr lang="en-US" sz="2100" b="0" dirty="0" smtClean="0">
                <a:solidFill>
                  <a:schemeClr val="tx1"/>
                </a:solidFill>
                <a:latin typeface="Times New Roman" pitchFamily="18" charset="0"/>
                <a:cs typeface="Times New Roman" pitchFamily="18" charset="0"/>
              </a:rPr>
              <a:t>    -The </a:t>
            </a:r>
            <a:r>
              <a:rPr lang="en-US" sz="2100" dirty="0" smtClean="0">
                <a:solidFill>
                  <a:schemeClr val="tx1"/>
                </a:solidFill>
                <a:latin typeface="Times New Roman" pitchFamily="18" charset="0"/>
                <a:cs typeface="Times New Roman" pitchFamily="18" charset="0"/>
              </a:rPr>
              <a:t>calcaneal inclination angle </a:t>
            </a:r>
            <a:r>
              <a:rPr lang="en-US" sz="2100" b="0" dirty="0" smtClean="0">
                <a:solidFill>
                  <a:schemeClr val="tx1"/>
                </a:solidFill>
                <a:latin typeface="Times New Roman" pitchFamily="18" charset="0"/>
                <a:cs typeface="Times New Roman" pitchFamily="18" charset="0"/>
              </a:rPr>
              <a:t>(CIA) is the resultant angle between the supporting surface and a line tangential to the plantar aspect of the calcaneus.  A normal value is between 18-24 degrees, with angles less than 18 degrees indicative of sagittal plane flatfoot deformity.</a:t>
            </a:r>
          </a:p>
          <a:p>
            <a:pPr algn="l" eaLnBrk="1" hangingPunct="1"/>
            <a:r>
              <a:rPr lang="en-US" sz="2100" b="0" dirty="0">
                <a:solidFill>
                  <a:schemeClr val="tx1"/>
                </a:solidFill>
                <a:latin typeface="Times New Roman" pitchFamily="18" charset="0"/>
                <a:cs typeface="Times New Roman" pitchFamily="18" charset="0"/>
              </a:rPr>
              <a:t> </a:t>
            </a:r>
            <a:r>
              <a:rPr lang="en-US" sz="2100" b="0" dirty="0" smtClean="0">
                <a:solidFill>
                  <a:schemeClr val="tx1"/>
                </a:solidFill>
                <a:latin typeface="Times New Roman" pitchFamily="18" charset="0"/>
                <a:cs typeface="Times New Roman" pitchFamily="18" charset="0"/>
              </a:rPr>
              <a:t>    -The </a:t>
            </a:r>
            <a:r>
              <a:rPr lang="en-US" sz="2100" dirty="0" err="1" smtClean="0">
                <a:solidFill>
                  <a:schemeClr val="tx1"/>
                </a:solidFill>
                <a:latin typeface="Times New Roman" pitchFamily="18" charset="0"/>
                <a:cs typeface="Times New Roman" pitchFamily="18" charset="0"/>
              </a:rPr>
              <a:t>talo</a:t>
            </a:r>
            <a:r>
              <a:rPr lang="en-US" sz="2100" dirty="0" smtClean="0">
                <a:solidFill>
                  <a:schemeClr val="tx1"/>
                </a:solidFill>
                <a:latin typeface="Times New Roman" pitchFamily="18" charset="0"/>
                <a:cs typeface="Times New Roman" pitchFamily="18" charset="0"/>
              </a:rPr>
              <a:t>-first metatarsal angle </a:t>
            </a:r>
            <a:r>
              <a:rPr lang="en-US" sz="2100" b="0" dirty="0" smtClean="0">
                <a:solidFill>
                  <a:schemeClr val="tx1"/>
                </a:solidFill>
                <a:latin typeface="Times New Roman" pitchFamily="18" charset="0"/>
                <a:cs typeface="Times New Roman" pitchFamily="18" charset="0"/>
              </a:rPr>
              <a:t>(</a:t>
            </a:r>
            <a:r>
              <a:rPr lang="en-US" sz="2100" b="0" dirty="0" err="1" smtClean="0">
                <a:solidFill>
                  <a:schemeClr val="tx1"/>
                </a:solidFill>
                <a:latin typeface="Times New Roman" pitchFamily="18" charset="0"/>
                <a:cs typeface="Times New Roman" pitchFamily="18" charset="0"/>
              </a:rPr>
              <a:t>Meary’s</a:t>
            </a:r>
            <a:r>
              <a:rPr lang="en-US" sz="2100" b="0" dirty="0" smtClean="0">
                <a:solidFill>
                  <a:schemeClr val="tx1"/>
                </a:solidFill>
                <a:latin typeface="Times New Roman" pitchFamily="18" charset="0"/>
                <a:cs typeface="Times New Roman" pitchFamily="18" charset="0"/>
              </a:rPr>
              <a:t> angle) is defined by the resultant angle between the longitudinal bisections of the first ray and the </a:t>
            </a:r>
            <a:r>
              <a:rPr lang="en-US" sz="2100" b="0" dirty="0" err="1" smtClean="0">
                <a:solidFill>
                  <a:schemeClr val="tx1"/>
                </a:solidFill>
                <a:latin typeface="Times New Roman" pitchFamily="18" charset="0"/>
                <a:cs typeface="Times New Roman" pitchFamily="18" charset="0"/>
              </a:rPr>
              <a:t>talar</a:t>
            </a:r>
            <a:r>
              <a:rPr lang="en-US" sz="2100" b="0" dirty="0" smtClean="0">
                <a:solidFill>
                  <a:schemeClr val="tx1"/>
                </a:solidFill>
                <a:latin typeface="Times New Roman" pitchFamily="18" charset="0"/>
                <a:cs typeface="Times New Roman" pitchFamily="18" charset="0"/>
              </a:rPr>
              <a:t> head/neck.  In a normal foot type, these lines would be parallel, with angles greater than 4 degrees indicative of sagittal plane flatfoot deformity (All demonstrated in Figure 2A).  </a:t>
            </a:r>
            <a:endParaRPr lang="en-US" sz="2100" dirty="0">
              <a:solidFill>
                <a:schemeClr val="tx1"/>
              </a:solidFill>
              <a:latin typeface="Times New Roman" pitchFamily="18" charset="0"/>
              <a:cs typeface="Times New Roman" pitchFamily="18" charset="0"/>
            </a:endParaRPr>
          </a:p>
        </p:txBody>
      </p:sp>
      <p:sp>
        <p:nvSpPr>
          <p:cNvPr id="2158" name="Text Box 171"/>
          <p:cNvSpPr txBox="1">
            <a:spLocks noChangeArrowheads="1"/>
          </p:cNvSpPr>
          <p:nvPr/>
        </p:nvSpPr>
        <p:spPr bwMode="auto">
          <a:xfrm>
            <a:off x="856247" y="12874902"/>
            <a:ext cx="10327105" cy="4693593"/>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3200" b="0" dirty="0" smtClean="0">
                <a:solidFill>
                  <a:schemeClr val="tx1"/>
                </a:solidFill>
                <a:latin typeface="Times New Roman" pitchFamily="18" charset="0"/>
                <a:cs typeface="Times New Roman" pitchFamily="18" charset="0"/>
              </a:rPr>
              <a:t>     </a:t>
            </a:r>
            <a:r>
              <a:rPr lang="en-US" sz="2400" b="0" dirty="0" smtClean="0">
                <a:solidFill>
                  <a:schemeClr val="tx1"/>
                </a:solidFill>
                <a:latin typeface="Times New Roman" pitchFamily="18" charset="0"/>
                <a:cs typeface="Times New Roman" pitchFamily="18" charset="0"/>
              </a:rPr>
              <a:t>Flatfoot deformity, also referred to as “</a:t>
            </a:r>
            <a:r>
              <a:rPr lang="en-US" sz="2400" b="0" dirty="0" err="1" smtClean="0">
                <a:solidFill>
                  <a:schemeClr val="tx1"/>
                </a:solidFill>
                <a:latin typeface="Times New Roman" pitchFamily="18" charset="0"/>
                <a:cs typeface="Times New Roman" pitchFamily="18" charset="0"/>
              </a:rPr>
              <a:t>pes</a:t>
            </a:r>
            <a:r>
              <a:rPr lang="en-US" sz="2400" b="0" dirty="0" smtClean="0">
                <a:solidFill>
                  <a:schemeClr val="tx1"/>
                </a:solidFill>
                <a:latin typeface="Times New Roman" pitchFamily="18" charset="0"/>
                <a:cs typeface="Times New Roman" pitchFamily="18" charset="0"/>
              </a:rPr>
              <a:t> valgus,” “</a:t>
            </a:r>
            <a:r>
              <a:rPr lang="en-US" sz="2400" b="0" dirty="0" err="1" smtClean="0">
                <a:solidFill>
                  <a:schemeClr val="tx1"/>
                </a:solidFill>
                <a:latin typeface="Times New Roman" pitchFamily="18" charset="0"/>
                <a:cs typeface="Times New Roman" pitchFamily="18" charset="0"/>
              </a:rPr>
              <a:t>pes</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planovalgus</a:t>
            </a:r>
            <a:r>
              <a:rPr lang="en-US" sz="2400" b="0" dirty="0" smtClean="0">
                <a:solidFill>
                  <a:schemeClr val="tx1"/>
                </a:solidFill>
                <a:latin typeface="Times New Roman" pitchFamily="18" charset="0"/>
                <a:cs typeface="Times New Roman" pitchFamily="18" charset="0"/>
              </a:rPr>
              <a:t>,” or “</a:t>
            </a:r>
            <a:r>
              <a:rPr lang="en-US" sz="2400" b="0" dirty="0" err="1" smtClean="0">
                <a:solidFill>
                  <a:schemeClr val="tx1"/>
                </a:solidFill>
                <a:latin typeface="Times New Roman" pitchFamily="18" charset="0"/>
                <a:cs typeface="Times New Roman" pitchFamily="18" charset="0"/>
              </a:rPr>
              <a:t>peritalar</a:t>
            </a:r>
            <a:r>
              <a:rPr lang="en-US" sz="2400" b="0" dirty="0" smtClean="0">
                <a:solidFill>
                  <a:schemeClr val="tx1"/>
                </a:solidFill>
                <a:latin typeface="Times New Roman" pitchFamily="18" charset="0"/>
                <a:cs typeface="Times New Roman" pitchFamily="18" charset="0"/>
              </a:rPr>
              <a:t> subluxation,” is most readily characterized by a relatively simple and subjective “collapse” of the medial arch of the foot.  In fact, however, it is a complex deformity involving osseous, articular, and soft tissue pathology with both clinical and radiographic signs being evident in all three cardinal body planes – transverse, sagittal and frontal.  </a:t>
            </a:r>
          </a:p>
          <a:p>
            <a:pPr algn="l" eaLnBrk="1" hangingPunct="1"/>
            <a:r>
              <a:rPr lang="en-US" sz="2400" b="0" dirty="0">
                <a:solidFill>
                  <a:schemeClr val="tx1"/>
                </a:solidFill>
                <a:latin typeface="Times New Roman" pitchFamily="18" charset="0"/>
                <a:cs typeface="Times New Roman" pitchFamily="18" charset="0"/>
              </a:rPr>
              <a:t> </a:t>
            </a:r>
            <a:r>
              <a:rPr lang="en-US" sz="2400" b="0" dirty="0" smtClean="0">
                <a:solidFill>
                  <a:schemeClr val="tx1"/>
                </a:solidFill>
                <a:latin typeface="Times New Roman" pitchFamily="18" charset="0"/>
                <a:cs typeface="Times New Roman" pitchFamily="18" charset="0"/>
              </a:rPr>
              <a:t>    A complete physical examination is performed including non-weight bearing and a dynamic weight bearing gait examination.  A systematic series of radiographs is also performed to evaluate all three planes.  Because nearly all foot and ankle deformities have a dynamic biomechanical component, it is important to always evaluate the deformity with only weight-bearing radiographs taken in the ankle and base of gait.  </a:t>
            </a:r>
            <a:endParaRPr lang="en-US" sz="2400" b="0" dirty="0">
              <a:solidFill>
                <a:schemeClr val="tx1"/>
              </a:solidFill>
              <a:latin typeface="Times New Roman" pitchFamily="18" charset="0"/>
              <a:cs typeface="Times New Roman" pitchFamily="18" charset="0"/>
            </a:endParaRPr>
          </a:p>
        </p:txBody>
      </p:sp>
      <p:pic>
        <p:nvPicPr>
          <p:cNvPr id="16" name="Picture 433" descr="http://www.philebrity.com/wp-content/uploads/2010/03/012006temple_university_logo2.jpg"/>
          <p:cNvPicPr>
            <a:picLocks noChangeAspect="1" noChangeArrowheads="1"/>
          </p:cNvPicPr>
          <p:nvPr/>
        </p:nvPicPr>
        <p:blipFill>
          <a:blip r:embed="rId4" cstate="print"/>
          <a:srcRect/>
          <a:stretch>
            <a:fillRect/>
          </a:stretch>
        </p:blipFill>
        <p:spPr bwMode="auto">
          <a:xfrm>
            <a:off x="838200" y="3586905"/>
            <a:ext cx="1600200" cy="1784032"/>
          </a:xfrm>
          <a:prstGeom prst="rect">
            <a:avLst/>
          </a:prstGeom>
          <a:noFill/>
          <a:ln w="9525">
            <a:noFill/>
            <a:miter lim="800000"/>
            <a:headEnd/>
            <a:tailEnd/>
          </a:ln>
        </p:spPr>
      </p:pic>
      <p:pic>
        <p:nvPicPr>
          <p:cNvPr id="17" name="Picture 433" descr="http://www.philebrity.com/wp-content/uploads/2010/03/012006temple_university_logo2.jpg"/>
          <p:cNvPicPr>
            <a:picLocks noChangeAspect="1" noChangeArrowheads="1"/>
          </p:cNvPicPr>
          <p:nvPr/>
        </p:nvPicPr>
        <p:blipFill>
          <a:blip r:embed="rId4" cstate="print"/>
          <a:srcRect/>
          <a:stretch>
            <a:fillRect/>
          </a:stretch>
        </p:blipFill>
        <p:spPr bwMode="auto">
          <a:xfrm>
            <a:off x="41529000" y="3586905"/>
            <a:ext cx="1600200" cy="1784032"/>
          </a:xfrm>
          <a:prstGeom prst="rect">
            <a:avLst/>
          </a:prstGeom>
          <a:noFill/>
          <a:ln w="9525">
            <a:noFill/>
            <a:miter lim="800000"/>
            <a:headEnd/>
            <a:tailEnd/>
          </a:ln>
        </p:spPr>
      </p:pic>
      <p:sp>
        <p:nvSpPr>
          <p:cNvPr id="15" name="Text Box 171"/>
          <p:cNvSpPr txBox="1">
            <a:spLocks noChangeArrowheads="1"/>
          </p:cNvSpPr>
          <p:nvPr/>
        </p:nvSpPr>
        <p:spPr bwMode="auto">
          <a:xfrm>
            <a:off x="11423984" y="6850063"/>
            <a:ext cx="10293016" cy="5216813"/>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200" b="0" dirty="0" smtClean="0">
                <a:solidFill>
                  <a:schemeClr val="tx1"/>
                </a:solidFill>
                <a:latin typeface="Times New Roman" pitchFamily="18" charset="0"/>
                <a:cs typeface="Times New Roman" pitchFamily="18" charset="0"/>
              </a:rPr>
              <a:t>The anterior-posterior (AP) or dorsal-plantar (DP) foot radiograph is most useful for assessment of the transverse component of the deformity.  Several angular measurements are performed to define transverse plane deformity:</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-The </a:t>
            </a:r>
            <a:r>
              <a:rPr lang="en-US" sz="2200" dirty="0" err="1" smtClean="0">
                <a:solidFill>
                  <a:schemeClr val="tx1"/>
                </a:solidFill>
                <a:latin typeface="Times New Roman" pitchFamily="18" charset="0"/>
                <a:cs typeface="Times New Roman" pitchFamily="18" charset="0"/>
              </a:rPr>
              <a:t>talocalcaneal</a:t>
            </a:r>
            <a:r>
              <a:rPr lang="en-US" sz="2200" dirty="0" smtClean="0">
                <a:solidFill>
                  <a:schemeClr val="tx1"/>
                </a:solidFill>
                <a:latin typeface="Times New Roman" pitchFamily="18" charset="0"/>
                <a:cs typeface="Times New Roman" pitchFamily="18" charset="0"/>
              </a:rPr>
              <a:t> angle </a:t>
            </a:r>
            <a:r>
              <a:rPr lang="en-US" sz="2200" b="0" dirty="0" smtClean="0">
                <a:solidFill>
                  <a:schemeClr val="tx1"/>
                </a:solidFill>
                <a:latin typeface="Times New Roman" pitchFamily="18" charset="0"/>
                <a:cs typeface="Times New Roman" pitchFamily="18" charset="0"/>
              </a:rPr>
              <a:t>(TCA; Kite’s angle) is the resultant angulation between the longitudinal axis of the </a:t>
            </a:r>
            <a:r>
              <a:rPr lang="en-US" sz="2200" b="0" dirty="0" err="1" smtClean="0">
                <a:solidFill>
                  <a:schemeClr val="tx1"/>
                </a:solidFill>
                <a:latin typeface="Times New Roman" pitchFamily="18" charset="0"/>
                <a:cs typeface="Times New Roman" pitchFamily="18" charset="0"/>
              </a:rPr>
              <a:t>talar</a:t>
            </a:r>
            <a:r>
              <a:rPr lang="en-US" sz="2200" b="0" dirty="0" smtClean="0">
                <a:solidFill>
                  <a:schemeClr val="tx1"/>
                </a:solidFill>
                <a:latin typeface="Times New Roman" pitchFamily="18" charset="0"/>
                <a:cs typeface="Times New Roman" pitchFamily="18" charset="0"/>
              </a:rPr>
              <a:t> head/neck and a tangent to the lateral side of the calcaneus.  A normal angle is between 25-40 degrees, with angles greater than 40 degrees indicative of transverse plane flatfoot deformity. (Figure 1A)</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-The </a:t>
            </a:r>
            <a:r>
              <a:rPr lang="en-US" sz="2200" dirty="0" err="1" smtClean="0">
                <a:solidFill>
                  <a:schemeClr val="tx1"/>
                </a:solidFill>
                <a:latin typeface="Times New Roman" pitchFamily="18" charset="0"/>
                <a:cs typeface="Times New Roman" pitchFamily="18" charset="0"/>
              </a:rPr>
              <a:t>calcaneocuboid</a:t>
            </a:r>
            <a:r>
              <a:rPr lang="en-US" sz="2200" dirty="0" smtClean="0">
                <a:solidFill>
                  <a:schemeClr val="tx1"/>
                </a:solidFill>
                <a:latin typeface="Times New Roman" pitchFamily="18" charset="0"/>
                <a:cs typeface="Times New Roman" pitchFamily="18" charset="0"/>
              </a:rPr>
              <a:t> angle </a:t>
            </a:r>
            <a:r>
              <a:rPr lang="en-US" sz="2200" b="0" dirty="0" smtClean="0">
                <a:solidFill>
                  <a:schemeClr val="tx1"/>
                </a:solidFill>
                <a:latin typeface="Times New Roman" pitchFamily="18" charset="0"/>
                <a:cs typeface="Times New Roman" pitchFamily="18" charset="0"/>
              </a:rPr>
              <a:t>(CCA) is the resultant angulation between tangents drawn along the lateral side of the cuboid and the lateral side of the calcaneus.  A normal angle is between 0-5 degrees, with angles greater than 5 degrees indicative of transverse plane flatfoot deformity (Figure 1B).</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-A final radiographic parameter evaluates the degree of articulation between the </a:t>
            </a:r>
            <a:r>
              <a:rPr lang="en-US" sz="2200" b="0" dirty="0" err="1" smtClean="0">
                <a:solidFill>
                  <a:schemeClr val="tx1"/>
                </a:solidFill>
                <a:latin typeface="Times New Roman" pitchFamily="18" charset="0"/>
                <a:cs typeface="Times New Roman" pitchFamily="18" charset="0"/>
              </a:rPr>
              <a:t>talar</a:t>
            </a:r>
            <a:r>
              <a:rPr lang="en-US" sz="2200" b="0" dirty="0" smtClean="0">
                <a:solidFill>
                  <a:schemeClr val="tx1"/>
                </a:solidFill>
                <a:latin typeface="Times New Roman" pitchFamily="18" charset="0"/>
                <a:cs typeface="Times New Roman" pitchFamily="18" charset="0"/>
              </a:rPr>
              <a:t> head and </a:t>
            </a:r>
            <a:r>
              <a:rPr lang="en-US" sz="2200" b="0" dirty="0" err="1" smtClean="0">
                <a:solidFill>
                  <a:schemeClr val="tx1"/>
                </a:solidFill>
                <a:latin typeface="Times New Roman" pitchFamily="18" charset="0"/>
                <a:cs typeface="Times New Roman" pitchFamily="18" charset="0"/>
              </a:rPr>
              <a:t>navicular</a:t>
            </a:r>
            <a:r>
              <a:rPr lang="en-US" sz="2200" b="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talar</a:t>
            </a:r>
            <a:r>
              <a:rPr lang="en-US" sz="2200" dirty="0" smtClean="0">
                <a:solidFill>
                  <a:schemeClr val="tx1"/>
                </a:solidFill>
                <a:latin typeface="Times New Roman" pitchFamily="18" charset="0"/>
                <a:cs typeface="Times New Roman" pitchFamily="18" charset="0"/>
              </a:rPr>
              <a:t> head coverage</a:t>
            </a:r>
            <a:r>
              <a:rPr lang="en-US" sz="2200" b="0" dirty="0" smtClean="0">
                <a:solidFill>
                  <a:schemeClr val="tx1"/>
                </a:solidFill>
                <a:latin typeface="Times New Roman" pitchFamily="18" charset="0"/>
                <a:cs typeface="Times New Roman" pitchFamily="18" charset="0"/>
              </a:rPr>
              <a:t>).  Normally approximately 75% of the </a:t>
            </a:r>
            <a:r>
              <a:rPr lang="en-US" sz="2200" b="0" dirty="0" err="1" smtClean="0">
                <a:solidFill>
                  <a:schemeClr val="tx1"/>
                </a:solidFill>
                <a:latin typeface="Times New Roman" pitchFamily="18" charset="0"/>
                <a:cs typeface="Times New Roman" pitchFamily="18" charset="0"/>
              </a:rPr>
              <a:t>talar</a:t>
            </a:r>
            <a:r>
              <a:rPr lang="en-US" sz="2200" b="0" dirty="0" smtClean="0">
                <a:solidFill>
                  <a:schemeClr val="tx1"/>
                </a:solidFill>
                <a:latin typeface="Times New Roman" pitchFamily="18" charset="0"/>
                <a:cs typeface="Times New Roman" pitchFamily="18" charset="0"/>
              </a:rPr>
              <a:t> head is “covered” by the </a:t>
            </a:r>
            <a:r>
              <a:rPr lang="en-US" sz="2200" b="0" dirty="0" err="1" smtClean="0">
                <a:solidFill>
                  <a:schemeClr val="tx1"/>
                </a:solidFill>
                <a:latin typeface="Times New Roman" pitchFamily="18" charset="0"/>
                <a:cs typeface="Times New Roman" pitchFamily="18" charset="0"/>
              </a:rPr>
              <a:t>navicular</a:t>
            </a:r>
            <a:r>
              <a:rPr lang="en-US" sz="2200" b="0" dirty="0" smtClean="0">
                <a:solidFill>
                  <a:schemeClr val="tx1"/>
                </a:solidFill>
                <a:latin typeface="Times New Roman" pitchFamily="18" charset="0"/>
                <a:cs typeface="Times New Roman" pitchFamily="18" charset="0"/>
              </a:rPr>
              <a:t>, with less coverage indicative of transverse plane flatfoot deformity (Figure 1C).  </a:t>
            </a:r>
            <a:endParaRPr lang="en-US" sz="2200" b="0" dirty="0">
              <a:solidFill>
                <a:schemeClr val="tx1"/>
              </a:solidFill>
              <a:latin typeface="Times New Roman" pitchFamily="18" charset="0"/>
              <a:cs typeface="Times New Roman" pitchFamily="18" charset="0"/>
            </a:endParaRPr>
          </a:p>
        </p:txBody>
      </p:sp>
      <p:sp>
        <p:nvSpPr>
          <p:cNvPr id="18" name="Rectangle 166"/>
          <p:cNvSpPr>
            <a:spLocks noChangeArrowheads="1"/>
          </p:cNvSpPr>
          <p:nvPr/>
        </p:nvSpPr>
        <p:spPr bwMode="auto">
          <a:xfrm>
            <a:off x="11391900" y="17523279"/>
            <a:ext cx="317373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dirty="0" smtClean="0">
                <a:solidFill>
                  <a:schemeClr val="accent1"/>
                </a:solidFill>
                <a:latin typeface="Times New Roman" pitchFamily="18" charset="0"/>
                <a:cs typeface="Times New Roman" pitchFamily="18" charset="0"/>
              </a:rPr>
              <a:t>Frontal Plane</a:t>
            </a:r>
            <a:endParaRPr lang="en-US" dirty="0">
              <a:solidFill>
                <a:schemeClr val="accent1"/>
              </a:solidFill>
              <a:latin typeface="Times New Roman" pitchFamily="18" charset="0"/>
              <a:cs typeface="Times New Roman" pitchFamily="18" charset="0"/>
            </a:endParaRPr>
          </a:p>
        </p:txBody>
      </p:sp>
      <p:sp>
        <p:nvSpPr>
          <p:cNvPr id="19" name="Text Box 170"/>
          <p:cNvSpPr txBox="1">
            <a:spLocks noChangeArrowheads="1"/>
          </p:cNvSpPr>
          <p:nvPr/>
        </p:nvSpPr>
        <p:spPr bwMode="auto">
          <a:xfrm>
            <a:off x="11423985" y="18440400"/>
            <a:ext cx="9835816" cy="3185487"/>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200" b="0" dirty="0" smtClean="0">
                <a:solidFill>
                  <a:schemeClr val="tx1"/>
                </a:solidFill>
                <a:latin typeface="Times New Roman" pitchFamily="18" charset="0"/>
                <a:cs typeface="Times New Roman" pitchFamily="18" charset="0"/>
              </a:rPr>
              <a:t>The frontal plane is poorly defined with standard radiographic series and therefore ancillary views should also be obtained, most commonly the </a:t>
            </a:r>
            <a:r>
              <a:rPr lang="en-US" sz="2200" dirty="0" smtClean="0">
                <a:solidFill>
                  <a:schemeClr val="tx1"/>
                </a:solidFill>
                <a:latin typeface="Times New Roman" pitchFamily="18" charset="0"/>
                <a:cs typeface="Times New Roman" pitchFamily="18" charset="0"/>
              </a:rPr>
              <a:t>long leg calcaneal axial</a:t>
            </a:r>
            <a:r>
              <a:rPr lang="en-US" sz="2200" b="0" dirty="0" smtClean="0">
                <a:solidFill>
                  <a:schemeClr val="tx1"/>
                </a:solidFill>
                <a:latin typeface="Times New Roman" pitchFamily="18" charset="0"/>
                <a:cs typeface="Times New Roman" pitchFamily="18" charset="0"/>
              </a:rPr>
              <a:t> which can identify the talus and calcaneus in a rectus, </a:t>
            </a:r>
            <a:r>
              <a:rPr lang="en-US" sz="2200" b="0" dirty="0" err="1" smtClean="0">
                <a:solidFill>
                  <a:schemeClr val="tx1"/>
                </a:solidFill>
                <a:latin typeface="Times New Roman" pitchFamily="18" charset="0"/>
                <a:cs typeface="Times New Roman" pitchFamily="18" charset="0"/>
              </a:rPr>
              <a:t>varus</a:t>
            </a:r>
            <a:r>
              <a:rPr lang="en-US" sz="2200" b="0" dirty="0" smtClean="0">
                <a:solidFill>
                  <a:schemeClr val="tx1"/>
                </a:solidFill>
                <a:latin typeface="Times New Roman" pitchFamily="18" charset="0"/>
                <a:cs typeface="Times New Roman" pitchFamily="18" charset="0"/>
              </a:rPr>
              <a:t> or valgus position relative to the tibia (Figure 3):</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-The longitudinal axis of the tibia is compared to the longitudinal axis of the calcaneus. This will define the frontal plane positioning.</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-The longitudinal axis of the tibia is also extended to evaluate the “calcaneal strike position,” or the relationship of the calcaneal tuber to this extended line.   These should be within approximately 5mm of each other.  </a:t>
            </a:r>
            <a:endParaRPr lang="en-US" sz="2200" dirty="0">
              <a:solidFill>
                <a:schemeClr val="tx1"/>
              </a:solidFill>
              <a:latin typeface="Times New Roman" pitchFamily="18" charset="0"/>
              <a:cs typeface="Times New Roman" pitchFamily="18" charset="0"/>
            </a:endParaRPr>
          </a:p>
        </p:txBody>
      </p:sp>
      <p:pic>
        <p:nvPicPr>
          <p:cNvPr id="20" name="Content Placeholder 10" descr="xray1.jpg"/>
          <p:cNvPicPr>
            <a:picLocks noChangeAspect="1"/>
          </p:cNvPicPr>
          <p:nvPr/>
        </p:nvPicPr>
        <p:blipFill>
          <a:blip r:embed="rId5" cstate="print">
            <a:lum bright="-20000"/>
            <a:extLst>
              <a:ext uri="{28A0092B-C50C-407E-A947-70E740481C1C}">
                <a14:useLocalDpi xmlns:a14="http://schemas.microsoft.com/office/drawing/2010/main" val="0"/>
              </a:ext>
            </a:extLst>
          </a:blip>
          <a:srcRect t="8418" r="53030" b="19186"/>
          <a:stretch>
            <a:fillRect/>
          </a:stretch>
        </p:blipFill>
        <p:spPr bwMode="auto">
          <a:xfrm>
            <a:off x="21717000" y="6854074"/>
            <a:ext cx="2662774" cy="492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Content Placeholder 10" descr="xray1.jpg"/>
          <p:cNvPicPr>
            <a:picLocks noChangeAspect="1"/>
          </p:cNvPicPr>
          <p:nvPr/>
        </p:nvPicPr>
        <p:blipFill>
          <a:blip r:embed="rId5">
            <a:lum bright="-20000"/>
            <a:extLst>
              <a:ext uri="{28A0092B-C50C-407E-A947-70E740481C1C}">
                <a14:useLocalDpi xmlns:a14="http://schemas.microsoft.com/office/drawing/2010/main" val="0"/>
              </a:ext>
            </a:extLst>
          </a:blip>
          <a:srcRect l="9634" t="50571" r="61461" b="19186"/>
          <a:stretch>
            <a:fillRect/>
          </a:stretch>
        </p:blipFill>
        <p:spPr bwMode="auto">
          <a:xfrm>
            <a:off x="24379774" y="6854074"/>
            <a:ext cx="3849104" cy="4920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Content Placeholder 10" descr="xray1.jpg"/>
          <p:cNvPicPr>
            <a:picLocks noChangeAspect="1"/>
          </p:cNvPicPr>
          <p:nvPr/>
        </p:nvPicPr>
        <p:blipFill rotWithShape="1">
          <a:blip r:embed="rId5">
            <a:lum bright="-20000"/>
            <a:extLst>
              <a:ext uri="{28A0092B-C50C-407E-A947-70E740481C1C}">
                <a14:useLocalDpi xmlns:a14="http://schemas.microsoft.com/office/drawing/2010/main" val="0"/>
              </a:ext>
            </a:extLst>
          </a:blip>
          <a:srcRect l="18456" t="54585" r="54760" b="19186"/>
          <a:stretch/>
        </p:blipFill>
        <p:spPr bwMode="auto">
          <a:xfrm>
            <a:off x="28228878" y="6854074"/>
            <a:ext cx="4186989" cy="4920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V="1">
            <a:off x="23317200" y="10515600"/>
            <a:ext cx="609600" cy="1066800"/>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22783260" y="10548104"/>
            <a:ext cx="58207" cy="1200884"/>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692937" y="6849521"/>
            <a:ext cx="2505350" cy="553998"/>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1A</a:t>
            </a:r>
            <a:r>
              <a:rPr lang="en-US" sz="1000" dirty="0" smtClean="0">
                <a:solidFill>
                  <a:schemeClr val="tx1"/>
                </a:solidFill>
                <a:latin typeface="Times New Roman" pitchFamily="18" charset="0"/>
                <a:cs typeface="Times New Roman" pitchFamily="18" charset="0"/>
              </a:rPr>
              <a:t>: </a:t>
            </a:r>
            <a:r>
              <a:rPr lang="en-US" sz="1000" dirty="0" err="1" smtClean="0">
                <a:solidFill>
                  <a:schemeClr val="tx1"/>
                </a:solidFill>
                <a:latin typeface="Times New Roman" pitchFamily="18" charset="0"/>
                <a:cs typeface="Times New Roman" pitchFamily="18" charset="0"/>
              </a:rPr>
              <a:t>Talocalcaneal</a:t>
            </a:r>
            <a:r>
              <a:rPr lang="en-US" sz="1000" dirty="0" smtClean="0">
                <a:solidFill>
                  <a:schemeClr val="tx1"/>
                </a:solidFill>
                <a:latin typeface="Times New Roman" pitchFamily="18" charset="0"/>
                <a:cs typeface="Times New Roman" pitchFamily="18" charset="0"/>
              </a:rPr>
              <a:t> angle.                          Normal value 25-40 degrees; Increases with flatfoot deformity.</a:t>
            </a:r>
            <a:endParaRPr lang="en-US" sz="1000" dirty="0">
              <a:solidFill>
                <a:schemeClr val="tx1"/>
              </a:solidFill>
              <a:latin typeface="Times New Roman" pitchFamily="18" charset="0"/>
              <a:cs typeface="Times New Roman" pitchFamily="18" charset="0"/>
            </a:endParaRPr>
          </a:p>
        </p:txBody>
      </p:sp>
      <p:sp>
        <p:nvSpPr>
          <p:cNvPr id="27" name="TextBox 26"/>
          <p:cNvSpPr txBox="1"/>
          <p:nvPr/>
        </p:nvSpPr>
        <p:spPr>
          <a:xfrm>
            <a:off x="24379774" y="6849521"/>
            <a:ext cx="2505350" cy="553998"/>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1B</a:t>
            </a:r>
            <a:r>
              <a:rPr lang="en-US" sz="1000" dirty="0" smtClean="0">
                <a:solidFill>
                  <a:schemeClr val="tx1"/>
                </a:solidFill>
                <a:latin typeface="Times New Roman" pitchFamily="18" charset="0"/>
                <a:cs typeface="Times New Roman" pitchFamily="18" charset="0"/>
              </a:rPr>
              <a:t>:  </a:t>
            </a:r>
            <a:r>
              <a:rPr lang="en-US" sz="1000" dirty="0" err="1" smtClean="0">
                <a:solidFill>
                  <a:schemeClr val="tx1"/>
                </a:solidFill>
                <a:latin typeface="Times New Roman" pitchFamily="18" charset="0"/>
                <a:cs typeface="Times New Roman" pitchFamily="18" charset="0"/>
              </a:rPr>
              <a:t>Calcaneocuboid</a:t>
            </a:r>
            <a:r>
              <a:rPr lang="en-US" sz="1000" dirty="0" smtClean="0">
                <a:solidFill>
                  <a:schemeClr val="tx1"/>
                </a:solidFill>
                <a:latin typeface="Times New Roman" pitchFamily="18" charset="0"/>
                <a:cs typeface="Times New Roman" pitchFamily="18" charset="0"/>
              </a:rPr>
              <a:t> angle.                        Normal value 0-5 degrees; Increases with flatfoot deformity.</a:t>
            </a:r>
            <a:endParaRPr lang="en-US" sz="1000" dirty="0">
              <a:solidFill>
                <a:schemeClr val="tx1"/>
              </a:solidFill>
              <a:latin typeface="Times New Roman" pitchFamily="18" charset="0"/>
              <a:cs typeface="Times New Roman" pitchFamily="18" charset="0"/>
            </a:endParaRPr>
          </a:p>
        </p:txBody>
      </p:sp>
      <p:cxnSp>
        <p:nvCxnSpPr>
          <p:cNvPr id="25" name="Straight Connector 24"/>
          <p:cNvCxnSpPr/>
          <p:nvPr/>
        </p:nvCxnSpPr>
        <p:spPr bwMode="auto">
          <a:xfrm flipH="1" flipV="1">
            <a:off x="25069801" y="8382001"/>
            <a:ext cx="867448" cy="2166103"/>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25480049" y="8991600"/>
            <a:ext cx="304800" cy="2688850"/>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5200219" y="9116231"/>
            <a:ext cx="822874" cy="400110"/>
          </a:xfrm>
          <a:prstGeom prst="rect">
            <a:avLst/>
          </a:prstGeom>
          <a:noFill/>
        </p:spPr>
        <p:txBody>
          <a:bodyPr wrap="square" rtlCol="0">
            <a:spAutoFit/>
          </a:bodyPr>
          <a:lstStyle/>
          <a:p>
            <a:r>
              <a:rPr lang="el-GR" sz="2000" dirty="0" smtClean="0">
                <a:solidFill>
                  <a:schemeClr val="tx1"/>
                </a:solidFill>
                <a:latin typeface="Times New Roman" pitchFamily="18" charset="0"/>
                <a:cs typeface="Times New Roman" pitchFamily="18" charset="0"/>
              </a:rPr>
              <a:t>α</a:t>
            </a:r>
            <a:endParaRPr lang="en-US" sz="2000" dirty="0">
              <a:solidFill>
                <a:schemeClr val="tx1"/>
              </a:solidFill>
              <a:latin typeface="Times New Roman" pitchFamily="18" charset="0"/>
              <a:cs typeface="Times New Roman" pitchFamily="18" charset="0"/>
            </a:endParaRPr>
          </a:p>
        </p:txBody>
      </p:sp>
      <p:sp>
        <p:nvSpPr>
          <p:cNvPr id="32" name="TextBox 31"/>
          <p:cNvSpPr txBox="1"/>
          <p:nvPr/>
        </p:nvSpPr>
        <p:spPr>
          <a:xfrm>
            <a:off x="22783260" y="11148546"/>
            <a:ext cx="822874" cy="400110"/>
          </a:xfrm>
          <a:prstGeom prst="rect">
            <a:avLst/>
          </a:prstGeom>
          <a:noFill/>
        </p:spPr>
        <p:txBody>
          <a:bodyPr wrap="square" rtlCol="0">
            <a:spAutoFit/>
          </a:bodyPr>
          <a:lstStyle/>
          <a:p>
            <a:r>
              <a:rPr lang="el-GR" sz="2000" dirty="0" smtClean="0">
                <a:solidFill>
                  <a:schemeClr val="tx1"/>
                </a:solidFill>
                <a:latin typeface="Times New Roman" pitchFamily="18" charset="0"/>
                <a:cs typeface="Times New Roman" pitchFamily="18" charset="0"/>
              </a:rPr>
              <a:t>α</a:t>
            </a:r>
            <a:endParaRPr lang="en-US" sz="2000" dirty="0">
              <a:solidFill>
                <a:schemeClr val="tx1"/>
              </a:solidFill>
              <a:latin typeface="Times New Roman" pitchFamily="18" charset="0"/>
              <a:cs typeface="Times New Roman" pitchFamily="18" charset="0"/>
            </a:endParaRPr>
          </a:p>
        </p:txBody>
      </p:sp>
      <p:sp>
        <p:nvSpPr>
          <p:cNvPr id="33" name="TextBox 32"/>
          <p:cNvSpPr txBox="1"/>
          <p:nvPr/>
        </p:nvSpPr>
        <p:spPr>
          <a:xfrm>
            <a:off x="28228878" y="6846677"/>
            <a:ext cx="2505350" cy="553998"/>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1C</a:t>
            </a:r>
            <a:r>
              <a:rPr lang="en-US" sz="1000" dirty="0" smtClean="0">
                <a:solidFill>
                  <a:schemeClr val="tx1"/>
                </a:solidFill>
                <a:latin typeface="Times New Roman" pitchFamily="18" charset="0"/>
                <a:cs typeface="Times New Roman" pitchFamily="18" charset="0"/>
              </a:rPr>
              <a:t>:  </a:t>
            </a:r>
            <a:r>
              <a:rPr lang="en-US" sz="1000" dirty="0" err="1" smtClean="0">
                <a:solidFill>
                  <a:schemeClr val="tx1"/>
                </a:solidFill>
                <a:latin typeface="Times New Roman" pitchFamily="18" charset="0"/>
                <a:cs typeface="Times New Roman" pitchFamily="18" charset="0"/>
              </a:rPr>
              <a:t>Talar</a:t>
            </a:r>
            <a:r>
              <a:rPr lang="en-US" sz="1000" dirty="0" smtClean="0">
                <a:solidFill>
                  <a:schemeClr val="tx1"/>
                </a:solidFill>
                <a:latin typeface="Times New Roman" pitchFamily="18" charset="0"/>
                <a:cs typeface="Times New Roman" pitchFamily="18" charset="0"/>
              </a:rPr>
              <a:t> head coverage.                        Normal value ~75-100%; Decreases with flatfoot deformity.</a:t>
            </a:r>
            <a:endParaRPr lang="en-US" sz="1000" dirty="0">
              <a:solidFill>
                <a:schemeClr val="tx1"/>
              </a:solidFill>
              <a:latin typeface="Times New Roman" pitchFamily="18" charset="0"/>
              <a:cs typeface="Times New Roman" pitchFamily="18" charset="0"/>
            </a:endParaRPr>
          </a:p>
        </p:txBody>
      </p:sp>
      <p:sp>
        <p:nvSpPr>
          <p:cNvPr id="9" name="Arc 8"/>
          <p:cNvSpPr/>
          <p:nvPr/>
        </p:nvSpPr>
        <p:spPr bwMode="auto">
          <a:xfrm>
            <a:off x="29565600" y="9312275"/>
            <a:ext cx="1790700" cy="2236381"/>
          </a:xfrm>
          <a:prstGeom prst="arc">
            <a:avLst>
              <a:gd name="adj1" fmla="val 13719058"/>
              <a:gd name="adj2" fmla="val 21383384"/>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sp>
        <p:nvSpPr>
          <p:cNvPr id="12" name="TextBox 11"/>
          <p:cNvSpPr txBox="1"/>
          <p:nvPr/>
        </p:nvSpPr>
        <p:spPr>
          <a:xfrm>
            <a:off x="31146466" y="9458469"/>
            <a:ext cx="381000" cy="754053"/>
          </a:xfrm>
          <a:prstGeom prst="rect">
            <a:avLst/>
          </a:prstGeom>
          <a:noFill/>
        </p:spPr>
        <p:txBody>
          <a:bodyPr wrap="square" rtlCol="0">
            <a:spAutoFit/>
          </a:bodyPr>
          <a:lstStyle/>
          <a:p>
            <a:r>
              <a:rPr lang="en-US" dirty="0" smtClean="0">
                <a:solidFill>
                  <a:schemeClr val="tx1"/>
                </a:solidFill>
              </a:rPr>
              <a:t>*</a:t>
            </a:r>
            <a:endParaRPr lang="en-US" dirty="0">
              <a:solidFill>
                <a:schemeClr val="tx1"/>
              </a:solidFill>
            </a:endParaRPr>
          </a:p>
        </p:txBody>
      </p:sp>
      <p:sp>
        <p:nvSpPr>
          <p:cNvPr id="38" name="Text Box 171"/>
          <p:cNvSpPr txBox="1">
            <a:spLocks noChangeArrowheads="1"/>
          </p:cNvSpPr>
          <p:nvPr/>
        </p:nvSpPr>
        <p:spPr bwMode="auto">
          <a:xfrm>
            <a:off x="32689800" y="6808189"/>
            <a:ext cx="4735671" cy="5124480"/>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1800" b="0" dirty="0" smtClean="0">
                <a:solidFill>
                  <a:schemeClr val="tx1"/>
                </a:solidFill>
                <a:latin typeface="Times New Roman" pitchFamily="18" charset="0"/>
                <a:cs typeface="Times New Roman" pitchFamily="18" charset="0"/>
              </a:rPr>
              <a:t>     The most common osseous procedure used for correction of transverse plane flatfoot deformity is the </a:t>
            </a:r>
            <a:r>
              <a:rPr lang="en-US" sz="1800" dirty="0" smtClean="0">
                <a:solidFill>
                  <a:schemeClr val="tx1"/>
                </a:solidFill>
                <a:latin typeface="Times New Roman" pitchFamily="18" charset="0"/>
                <a:cs typeface="Times New Roman" pitchFamily="18" charset="0"/>
              </a:rPr>
              <a:t>Evans calcaneal osteotomy</a:t>
            </a:r>
            <a:r>
              <a:rPr lang="en-US" sz="1800" b="0" dirty="0" smtClean="0">
                <a:solidFill>
                  <a:schemeClr val="tx1"/>
                </a:solidFill>
                <a:latin typeface="Times New Roman" pitchFamily="18" charset="0"/>
                <a:cs typeface="Times New Roman" pitchFamily="18" charset="0"/>
              </a:rPr>
              <a:t>.  This is a wedge of bone graft inserted into the lateral aspect of the calcaneus that literally “lengthens” the lateral column and “pushes” the </a:t>
            </a:r>
            <a:r>
              <a:rPr lang="en-US" sz="1800" b="0" dirty="0" err="1" smtClean="0">
                <a:solidFill>
                  <a:schemeClr val="tx1"/>
                </a:solidFill>
                <a:latin typeface="Times New Roman" pitchFamily="18" charset="0"/>
                <a:cs typeface="Times New Roman" pitchFamily="18" charset="0"/>
              </a:rPr>
              <a:t>midfoot</a:t>
            </a:r>
            <a:r>
              <a:rPr lang="en-US" sz="1800" b="0" dirty="0" smtClean="0">
                <a:solidFill>
                  <a:schemeClr val="tx1"/>
                </a:solidFill>
                <a:latin typeface="Times New Roman" pitchFamily="18" charset="0"/>
                <a:cs typeface="Times New Roman" pitchFamily="18" charset="0"/>
              </a:rPr>
              <a:t> and forefoot back on top of the calcaneus (Figure 1D).  This may be fixated with a screw or wire, or without fixation. Following this procedure, one would expect correction of all transverse plane radiographic measurement to normal, and in fact, the size of the utilized graft is often determined by the </a:t>
            </a:r>
            <a:r>
              <a:rPr lang="en-US" sz="1800" b="0" dirty="0" err="1" smtClean="0">
                <a:solidFill>
                  <a:schemeClr val="tx1"/>
                </a:solidFill>
                <a:latin typeface="Times New Roman" pitchFamily="18" charset="0"/>
                <a:cs typeface="Times New Roman" pitchFamily="18" charset="0"/>
              </a:rPr>
              <a:t>talar</a:t>
            </a:r>
            <a:r>
              <a:rPr lang="en-US" sz="1800" b="0" dirty="0" smtClean="0">
                <a:solidFill>
                  <a:schemeClr val="tx1"/>
                </a:solidFill>
                <a:latin typeface="Times New Roman" pitchFamily="18" charset="0"/>
                <a:cs typeface="Times New Roman" pitchFamily="18" charset="0"/>
              </a:rPr>
              <a:t> head coverage.</a:t>
            </a:r>
          </a:p>
          <a:p>
            <a:pPr algn="l" eaLnBrk="1" hangingPunct="1"/>
            <a:r>
              <a:rPr lang="en-US" sz="1800" b="0" dirty="0">
                <a:solidFill>
                  <a:schemeClr val="tx1"/>
                </a:solidFill>
                <a:latin typeface="Times New Roman" pitchFamily="18" charset="0"/>
                <a:cs typeface="Times New Roman" pitchFamily="18" charset="0"/>
              </a:rPr>
              <a:t> </a:t>
            </a:r>
            <a:r>
              <a:rPr lang="en-US" sz="1800" b="0" dirty="0" smtClean="0">
                <a:solidFill>
                  <a:schemeClr val="tx1"/>
                </a:solidFill>
                <a:latin typeface="Times New Roman" pitchFamily="18" charset="0"/>
                <a:cs typeface="Times New Roman" pitchFamily="18" charset="0"/>
              </a:rPr>
              <a:t>    Additionally, radiologists may also see a </a:t>
            </a:r>
            <a:r>
              <a:rPr lang="en-US" sz="1800" b="0" dirty="0" err="1" smtClean="0">
                <a:solidFill>
                  <a:schemeClr val="tx1"/>
                </a:solidFill>
                <a:latin typeface="Times New Roman" pitchFamily="18" charset="0"/>
                <a:cs typeface="Times New Roman" pitchFamily="18" charset="0"/>
              </a:rPr>
              <a:t>a</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radioopaque</a:t>
            </a:r>
            <a:r>
              <a:rPr lang="en-US" sz="1800" b="0" dirty="0" smtClean="0">
                <a:solidFill>
                  <a:schemeClr val="tx1"/>
                </a:solidFill>
                <a:latin typeface="Times New Roman" pitchFamily="18" charset="0"/>
                <a:cs typeface="Times New Roman" pitchFamily="18" charset="0"/>
              </a:rPr>
              <a:t> bone anchor in the medial </a:t>
            </a:r>
            <a:r>
              <a:rPr lang="en-US" sz="1800" b="0" dirty="0" err="1" smtClean="0">
                <a:solidFill>
                  <a:schemeClr val="tx1"/>
                </a:solidFill>
                <a:latin typeface="Times New Roman" pitchFamily="18" charset="0"/>
                <a:cs typeface="Times New Roman" pitchFamily="18" charset="0"/>
              </a:rPr>
              <a:t>navicular</a:t>
            </a:r>
            <a:r>
              <a:rPr lang="en-US" sz="1800" b="0" dirty="0" smtClean="0">
                <a:solidFill>
                  <a:schemeClr val="tx1"/>
                </a:solidFill>
                <a:latin typeface="Times New Roman" pitchFamily="18" charset="0"/>
                <a:cs typeface="Times New Roman" pitchFamily="18" charset="0"/>
              </a:rPr>
              <a:t> when a tendon transfer is performed for transverse plane deformity (Figure 1E).</a:t>
            </a:r>
            <a:endParaRPr lang="en-US" sz="1800" b="0" dirty="0">
              <a:solidFill>
                <a:schemeClr val="tx1"/>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7831" t="1861" r="30311"/>
          <a:stretch/>
        </p:blipFill>
        <p:spPr>
          <a:xfrm>
            <a:off x="37871400" y="6838150"/>
            <a:ext cx="2633328" cy="5094518"/>
          </a:xfrm>
          <a:prstGeom prst="rect">
            <a:avLst/>
          </a:prstGeom>
          <a:ln>
            <a:solidFill>
              <a:srgbClr val="000000"/>
            </a:solidFill>
          </a:ln>
          <a:scene3d>
            <a:camera prst="orthographicFront">
              <a:rot lat="0" lon="10800000" rev="0"/>
            </a:camera>
            <a:lightRig rig="threePt" dir="t"/>
          </a:scene3d>
        </p:spPr>
      </p:pic>
      <p:cxnSp>
        <p:nvCxnSpPr>
          <p:cNvPr id="24" name="Straight Connector 23"/>
          <p:cNvCxnSpPr/>
          <p:nvPr/>
        </p:nvCxnSpPr>
        <p:spPr bwMode="auto">
          <a:xfrm>
            <a:off x="38557200" y="10591800"/>
            <a:ext cx="457200" cy="152400"/>
          </a:xfrm>
          <a:prstGeom prst="line">
            <a:avLst/>
          </a:prstGeom>
          <a:gradFill rotWithShape="1">
            <a:gsLst>
              <a:gs pos="0">
                <a:srgbClr val="800000"/>
              </a:gs>
              <a:gs pos="50000">
                <a:srgbClr val="800000">
                  <a:gamma/>
                  <a:tint val="73725"/>
                  <a:invGamma/>
                </a:srgbClr>
              </a:gs>
              <a:gs pos="100000">
                <a:srgbClr val="800000"/>
              </a:gs>
            </a:gsLst>
            <a:lin ang="54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V="1">
            <a:off x="38557200" y="10744200"/>
            <a:ext cx="457200" cy="76200"/>
          </a:xfrm>
          <a:prstGeom prst="line">
            <a:avLst/>
          </a:prstGeom>
          <a:gradFill rotWithShape="1">
            <a:gsLst>
              <a:gs pos="0">
                <a:srgbClr val="800000"/>
              </a:gs>
              <a:gs pos="50000">
                <a:srgbClr val="800000">
                  <a:gamma/>
                  <a:tint val="73725"/>
                  <a:invGamma/>
                </a:srgbClr>
              </a:gs>
              <a:gs pos="100000">
                <a:srgbClr val="800000"/>
              </a:gs>
            </a:gsLst>
            <a:lin ang="54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Bent Arrow 47"/>
          <p:cNvSpPr/>
          <p:nvPr/>
        </p:nvSpPr>
        <p:spPr>
          <a:xfrm>
            <a:off x="38290500" y="9370429"/>
            <a:ext cx="533400" cy="1113559"/>
          </a:xfrm>
          <a:prstGeom prst="bentArrow">
            <a:avLst>
              <a:gd name="adj1" fmla="val 25000"/>
              <a:gd name="adj2" fmla="val 25000"/>
              <a:gd name="adj3" fmla="val 25000"/>
              <a:gd name="adj4" fmla="val 418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51" name="Picture 4"/>
          <p:cNvPicPr>
            <a:picLocks noChangeAspect="1" noChangeArrowheads="1"/>
          </p:cNvPicPr>
          <p:nvPr/>
        </p:nvPicPr>
        <p:blipFill>
          <a:blip r:embed="rId7">
            <a:extLst>
              <a:ext uri="{28A0092B-C50C-407E-A947-70E740481C1C}">
                <a14:useLocalDpi xmlns:a14="http://schemas.microsoft.com/office/drawing/2010/main" val="0"/>
              </a:ext>
            </a:extLst>
          </a:blip>
          <a:srcRect l="2870" t="2779" r="2406" b="13889"/>
          <a:stretch>
            <a:fillRect/>
          </a:stretch>
        </p:blipFill>
        <p:spPr bwMode="auto">
          <a:xfrm>
            <a:off x="21977302" y="13021464"/>
            <a:ext cx="10787133" cy="41235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2" name="Content Placeholder 7" descr="franklin2.jpg"/>
          <p:cNvPicPr>
            <a:picLocks noChangeAspect="1"/>
          </p:cNvPicPr>
          <p:nvPr/>
        </p:nvPicPr>
        <p:blipFill>
          <a:blip r:embed="rId8">
            <a:extLst>
              <a:ext uri="{28A0092B-C50C-407E-A947-70E740481C1C}">
                <a14:useLocalDpi xmlns:a14="http://schemas.microsoft.com/office/drawing/2010/main" val="0"/>
              </a:ext>
            </a:extLst>
          </a:blip>
          <a:srcRect l="11320" t="6834" r="15094" b="5272"/>
          <a:stretch>
            <a:fillRect/>
          </a:stretch>
        </p:blipFill>
        <p:spPr bwMode="auto">
          <a:xfrm rot="19398171">
            <a:off x="38136226" y="12977030"/>
            <a:ext cx="4406029" cy="3840057"/>
          </a:xfrm>
          <a:prstGeom prst="rect">
            <a:avLst/>
          </a:prstGeom>
          <a:noFill/>
          <a:ln w="9525">
            <a:solidFill>
              <a:srgbClr val="000000"/>
            </a:solidFill>
            <a:miter lim="800000"/>
            <a:headEnd/>
            <a:tailEnd/>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37857924" y="6819515"/>
            <a:ext cx="2646804" cy="584775"/>
          </a:xfrm>
          <a:prstGeom prst="rect">
            <a:avLst/>
          </a:prstGeom>
          <a:solidFill>
            <a:schemeClr val="bg2">
              <a:lumMod val="90000"/>
              <a:alpha val="90000"/>
            </a:schemeClr>
          </a:solidFill>
          <a:ln>
            <a:solidFill>
              <a:schemeClr val="tx1"/>
            </a:solidFill>
          </a:ln>
        </p:spPr>
        <p:txBody>
          <a:bodyPr wrap="square" rtlCol="0">
            <a:spAutoFit/>
          </a:bodyPr>
          <a:lstStyle/>
          <a:p>
            <a:pPr algn="l"/>
            <a:r>
              <a:rPr lang="en-US" sz="800" u="sng" dirty="0" smtClean="0">
                <a:solidFill>
                  <a:schemeClr val="tx1"/>
                </a:solidFill>
                <a:latin typeface="Times New Roman" pitchFamily="18" charset="0"/>
                <a:cs typeface="Times New Roman" pitchFamily="18" charset="0"/>
              </a:rPr>
              <a:t>Fig 1D</a:t>
            </a:r>
            <a:r>
              <a:rPr lang="en-US" sz="800" dirty="0" smtClean="0">
                <a:solidFill>
                  <a:schemeClr val="tx1"/>
                </a:solidFill>
                <a:latin typeface="Times New Roman" pitchFamily="18" charset="0"/>
                <a:cs typeface="Times New Roman" pitchFamily="18" charset="0"/>
              </a:rPr>
              <a:t>:  During the Evans calcaneal </a:t>
            </a:r>
            <a:r>
              <a:rPr lang="en-US" sz="800" dirty="0" err="1" smtClean="0">
                <a:solidFill>
                  <a:schemeClr val="tx1"/>
                </a:solidFill>
                <a:latin typeface="Times New Roman" pitchFamily="18" charset="0"/>
                <a:cs typeface="Times New Roman" pitchFamily="18" charset="0"/>
              </a:rPr>
              <a:t>ostetomy</a:t>
            </a:r>
            <a:r>
              <a:rPr lang="en-US" sz="800" dirty="0" smtClean="0">
                <a:solidFill>
                  <a:schemeClr val="tx1"/>
                </a:solidFill>
                <a:latin typeface="Times New Roman" pitchFamily="18" charset="0"/>
                <a:cs typeface="Times New Roman" pitchFamily="18" charset="0"/>
              </a:rPr>
              <a:t>, a wedge shaped bone  graft is inserted into the lateral calcaneus to “lengthen” the lateral column and “push” the </a:t>
            </a:r>
            <a:r>
              <a:rPr lang="en-US" sz="800" dirty="0" err="1" smtClean="0">
                <a:solidFill>
                  <a:schemeClr val="tx1"/>
                </a:solidFill>
                <a:latin typeface="Times New Roman" pitchFamily="18" charset="0"/>
                <a:cs typeface="Times New Roman" pitchFamily="18" charset="0"/>
              </a:rPr>
              <a:t>midfoot</a:t>
            </a:r>
            <a:r>
              <a:rPr lang="en-US" sz="800" dirty="0" smtClean="0">
                <a:solidFill>
                  <a:schemeClr val="tx1"/>
                </a:solidFill>
                <a:latin typeface="Times New Roman" pitchFamily="18" charset="0"/>
                <a:cs typeface="Times New Roman" pitchFamily="18" charset="0"/>
              </a:rPr>
              <a:t>/forefoot back on top of the talus.  </a:t>
            </a:r>
            <a:endParaRPr lang="en-US" sz="800" dirty="0">
              <a:solidFill>
                <a:schemeClr val="tx1"/>
              </a:solidFill>
              <a:latin typeface="Times New Roman" pitchFamily="18" charset="0"/>
              <a:cs typeface="Times New Roman" pitchFamily="18" charset="0"/>
            </a:endParaRPr>
          </a:p>
        </p:txBody>
      </p:sp>
      <p:cxnSp>
        <p:nvCxnSpPr>
          <p:cNvPr id="54" name="Straight Connector 53"/>
          <p:cNvCxnSpPr/>
          <p:nvPr/>
        </p:nvCxnSpPr>
        <p:spPr bwMode="auto">
          <a:xfrm>
            <a:off x="23749725" y="17035310"/>
            <a:ext cx="6711225" cy="0"/>
          </a:xfrm>
          <a:prstGeom prst="line">
            <a:avLst/>
          </a:prstGeom>
          <a:gradFill rotWithShape="1">
            <a:gsLst>
              <a:gs pos="0">
                <a:srgbClr val="800000"/>
              </a:gs>
              <a:gs pos="50000">
                <a:srgbClr val="800000">
                  <a:gamma/>
                  <a:tint val="73725"/>
                  <a:invGamma/>
                </a:srgbClr>
              </a:gs>
              <a:gs pos="100000">
                <a:srgbClr val="800000"/>
              </a:gs>
            </a:gsLst>
            <a:lin ang="5400000" scaled="1"/>
          </a:gra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 name="Rectangle 2052"/>
          <p:cNvSpPr/>
          <p:nvPr/>
        </p:nvSpPr>
        <p:spPr bwMode="auto">
          <a:xfrm>
            <a:off x="27508200" y="14097000"/>
            <a:ext cx="2286000" cy="3048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smtClean="0">
              <a:ln>
                <a:noFill/>
              </a:ln>
              <a:solidFill>
                <a:srgbClr val="FF9900"/>
              </a:solidFill>
              <a:effectLst/>
              <a:latin typeface="Arial" pitchFamily="34" charset="0"/>
            </a:endParaRPr>
          </a:p>
        </p:txBody>
      </p:sp>
      <p:cxnSp>
        <p:nvCxnSpPr>
          <p:cNvPr id="58" name="Straight Connector 57"/>
          <p:cNvCxnSpPr/>
          <p:nvPr/>
        </p:nvCxnSpPr>
        <p:spPr bwMode="auto">
          <a:xfrm flipV="1">
            <a:off x="23926800" y="16306800"/>
            <a:ext cx="2514600" cy="728510"/>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25611656" y="14543314"/>
            <a:ext cx="2309475" cy="2481110"/>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1" name="TextBox 2060"/>
          <p:cNvSpPr txBox="1"/>
          <p:nvPr/>
        </p:nvSpPr>
        <p:spPr>
          <a:xfrm>
            <a:off x="24352845" y="16671055"/>
            <a:ext cx="1341703" cy="400110"/>
          </a:xfrm>
          <a:prstGeom prst="rect">
            <a:avLst/>
          </a:prstGeom>
          <a:noFill/>
        </p:spPr>
        <p:txBody>
          <a:bodyPr wrap="square" rtlCol="0">
            <a:spAutoFit/>
          </a:bodyPr>
          <a:lstStyle/>
          <a:p>
            <a:r>
              <a:rPr lang="en-US" sz="2000" dirty="0" smtClean="0">
                <a:solidFill>
                  <a:schemeClr val="tx1"/>
                </a:solidFill>
                <a:latin typeface="Times New Roman" pitchFamily="18" charset="0"/>
                <a:cs typeface="Times New Roman" pitchFamily="18" charset="0"/>
              </a:rPr>
              <a:t>CIA</a:t>
            </a:r>
            <a:endParaRPr lang="en-US" sz="2000" dirty="0">
              <a:solidFill>
                <a:schemeClr val="tx1"/>
              </a:solidFill>
              <a:latin typeface="Times New Roman" pitchFamily="18" charset="0"/>
              <a:cs typeface="Times New Roman" pitchFamily="18" charset="0"/>
            </a:endParaRPr>
          </a:p>
        </p:txBody>
      </p:sp>
      <p:sp>
        <p:nvSpPr>
          <p:cNvPr id="67" name="TextBox 66"/>
          <p:cNvSpPr txBox="1"/>
          <p:nvPr/>
        </p:nvSpPr>
        <p:spPr>
          <a:xfrm>
            <a:off x="26766393" y="16671055"/>
            <a:ext cx="1341703" cy="400110"/>
          </a:xfrm>
          <a:prstGeom prst="rect">
            <a:avLst/>
          </a:prstGeom>
          <a:noFill/>
        </p:spPr>
        <p:txBody>
          <a:bodyPr wrap="square" rtlCol="0">
            <a:spAutoFit/>
          </a:bodyPr>
          <a:lstStyle/>
          <a:p>
            <a:r>
              <a:rPr lang="en-US" sz="2000" dirty="0" smtClean="0">
                <a:solidFill>
                  <a:schemeClr val="tx1"/>
                </a:solidFill>
                <a:latin typeface="Times New Roman" pitchFamily="18" charset="0"/>
                <a:cs typeface="Times New Roman" pitchFamily="18" charset="0"/>
              </a:rPr>
              <a:t>TDA</a:t>
            </a:r>
            <a:endParaRPr lang="en-US" sz="2000" dirty="0">
              <a:solidFill>
                <a:schemeClr val="tx1"/>
              </a:solidFill>
              <a:latin typeface="Times New Roman" pitchFamily="18" charset="0"/>
              <a:cs typeface="Times New Roman" pitchFamily="18" charset="0"/>
            </a:endParaRPr>
          </a:p>
        </p:txBody>
      </p:sp>
      <p:cxnSp>
        <p:nvCxnSpPr>
          <p:cNvPr id="69" name="Straight Connector 68"/>
          <p:cNvCxnSpPr/>
          <p:nvPr/>
        </p:nvCxnSpPr>
        <p:spPr bwMode="auto">
          <a:xfrm>
            <a:off x="26023093" y="15011400"/>
            <a:ext cx="4711135" cy="1424284"/>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p:cNvSpPr txBox="1"/>
          <p:nvPr/>
        </p:nvSpPr>
        <p:spPr>
          <a:xfrm>
            <a:off x="26605740" y="15475532"/>
            <a:ext cx="1341703" cy="307777"/>
          </a:xfrm>
          <a:prstGeom prst="rect">
            <a:avLst/>
          </a:prstGeom>
          <a:noFill/>
        </p:spPr>
        <p:txBody>
          <a:bodyPr wrap="square" rtlCol="0">
            <a:spAutoFit/>
          </a:bodyPr>
          <a:lstStyle/>
          <a:p>
            <a:r>
              <a:rPr lang="en-US" sz="1400" dirty="0" err="1" smtClean="0">
                <a:solidFill>
                  <a:schemeClr val="tx1"/>
                </a:solidFill>
                <a:latin typeface="Times New Roman" pitchFamily="18" charset="0"/>
                <a:cs typeface="Times New Roman" pitchFamily="18" charset="0"/>
              </a:rPr>
              <a:t>Meary’s</a:t>
            </a:r>
            <a:r>
              <a:rPr lang="en-US" sz="1400" dirty="0" smtClean="0">
                <a:solidFill>
                  <a:schemeClr val="tx1"/>
                </a:solidFill>
                <a:latin typeface="Times New Roman" pitchFamily="18" charset="0"/>
                <a:cs typeface="Times New Roman" pitchFamily="18" charset="0"/>
              </a:rPr>
              <a:t> angle</a:t>
            </a:r>
            <a:endParaRPr lang="en-US" sz="1400" dirty="0">
              <a:solidFill>
                <a:schemeClr val="tx1"/>
              </a:solidFill>
              <a:latin typeface="Times New Roman" pitchFamily="18" charset="0"/>
              <a:cs typeface="Times New Roman" pitchFamily="18" charset="0"/>
            </a:endParaRPr>
          </a:p>
        </p:txBody>
      </p:sp>
      <p:sp>
        <p:nvSpPr>
          <p:cNvPr id="74" name="TextBox 73"/>
          <p:cNvSpPr txBox="1"/>
          <p:nvPr/>
        </p:nvSpPr>
        <p:spPr>
          <a:xfrm>
            <a:off x="21977302" y="13021464"/>
            <a:ext cx="3046394" cy="707886"/>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2A</a:t>
            </a:r>
            <a:r>
              <a:rPr lang="en-US" sz="1000" dirty="0" smtClean="0">
                <a:solidFill>
                  <a:schemeClr val="tx1"/>
                </a:solidFill>
                <a:latin typeface="Times New Roman" pitchFamily="18" charset="0"/>
                <a:cs typeface="Times New Roman" pitchFamily="18" charset="0"/>
              </a:rPr>
              <a:t>:  Radiographic depiction of the calcaneal inclination angle (CIA), </a:t>
            </a:r>
            <a:r>
              <a:rPr lang="en-US" sz="1000" dirty="0" err="1" smtClean="0">
                <a:solidFill>
                  <a:schemeClr val="tx1"/>
                </a:solidFill>
                <a:latin typeface="Times New Roman" pitchFamily="18" charset="0"/>
                <a:cs typeface="Times New Roman" pitchFamily="18" charset="0"/>
              </a:rPr>
              <a:t>talar</a:t>
            </a:r>
            <a:r>
              <a:rPr lang="en-US" sz="1000" dirty="0" smtClean="0">
                <a:solidFill>
                  <a:schemeClr val="tx1"/>
                </a:solidFill>
                <a:latin typeface="Times New Roman" pitchFamily="18" charset="0"/>
                <a:cs typeface="Times New Roman" pitchFamily="18" charset="0"/>
              </a:rPr>
              <a:t> declination angle (TDA) and lateral </a:t>
            </a:r>
            <a:r>
              <a:rPr lang="en-US" sz="1000" dirty="0" err="1" smtClean="0">
                <a:solidFill>
                  <a:schemeClr val="tx1"/>
                </a:solidFill>
                <a:latin typeface="Times New Roman" pitchFamily="18" charset="0"/>
                <a:cs typeface="Times New Roman" pitchFamily="18" charset="0"/>
              </a:rPr>
              <a:t>talo</a:t>
            </a:r>
            <a:r>
              <a:rPr lang="en-US" sz="1000" dirty="0" smtClean="0">
                <a:solidFill>
                  <a:schemeClr val="tx1"/>
                </a:solidFill>
                <a:latin typeface="Times New Roman" pitchFamily="18" charset="0"/>
                <a:cs typeface="Times New Roman" pitchFamily="18" charset="0"/>
              </a:rPr>
              <a:t>-first metatarsal angle (</a:t>
            </a:r>
            <a:r>
              <a:rPr lang="en-US" sz="1000" dirty="0" err="1" smtClean="0">
                <a:solidFill>
                  <a:schemeClr val="tx1"/>
                </a:solidFill>
                <a:latin typeface="Times New Roman" pitchFamily="18" charset="0"/>
                <a:cs typeface="Times New Roman" pitchFamily="18" charset="0"/>
              </a:rPr>
              <a:t>Meary’s</a:t>
            </a:r>
            <a:r>
              <a:rPr lang="en-US" sz="1000" dirty="0" smtClean="0">
                <a:solidFill>
                  <a:schemeClr val="tx1"/>
                </a:solidFill>
                <a:latin typeface="Times New Roman" pitchFamily="18" charset="0"/>
                <a:cs typeface="Times New Roman" pitchFamily="18" charset="0"/>
              </a:rPr>
              <a:t> angle).  </a:t>
            </a:r>
            <a:endParaRPr lang="en-US" sz="1000" dirty="0">
              <a:solidFill>
                <a:schemeClr val="tx1"/>
              </a:solidFill>
              <a:latin typeface="Times New Roman" pitchFamily="18" charset="0"/>
              <a:cs typeface="Times New Roman" pitchFamily="18" charset="0"/>
            </a:endParaRPr>
          </a:p>
        </p:txBody>
      </p:sp>
      <p:sp>
        <p:nvSpPr>
          <p:cNvPr id="75" name="Text Box 171"/>
          <p:cNvSpPr txBox="1">
            <a:spLocks noChangeArrowheads="1"/>
          </p:cNvSpPr>
          <p:nvPr/>
        </p:nvSpPr>
        <p:spPr bwMode="auto">
          <a:xfrm>
            <a:off x="32882006" y="13021464"/>
            <a:ext cx="5294194" cy="4139595"/>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000" b="0" dirty="0" smtClean="0">
                <a:solidFill>
                  <a:schemeClr val="tx1"/>
                </a:solidFill>
                <a:latin typeface="Times New Roman" pitchFamily="18" charset="0"/>
                <a:cs typeface="Times New Roman" pitchFamily="18" charset="0"/>
              </a:rPr>
              <a:t>     The primary surgical intervention for correction of sagittal plane flatfoot deformity is soft tissue in nature, and therefore, not visible </a:t>
            </a:r>
            <a:r>
              <a:rPr lang="en-US" sz="2000" b="0" dirty="0" err="1" smtClean="0">
                <a:solidFill>
                  <a:schemeClr val="tx1"/>
                </a:solidFill>
                <a:latin typeface="Times New Roman" pitchFamily="18" charset="0"/>
                <a:cs typeface="Times New Roman" pitchFamily="18" charset="0"/>
              </a:rPr>
              <a:t>radiographically</a:t>
            </a:r>
            <a:r>
              <a:rPr lang="en-US" sz="2000" b="0" dirty="0" smtClean="0">
                <a:solidFill>
                  <a:schemeClr val="tx1"/>
                </a:solidFill>
                <a:latin typeface="Times New Roman" pitchFamily="18" charset="0"/>
                <a:cs typeface="Times New Roman" pitchFamily="18" charset="0"/>
              </a:rPr>
              <a:t>.  This comes in the form of either an Achilles tendon lengthening or gastrocnemius recession.  </a:t>
            </a:r>
          </a:p>
          <a:p>
            <a:pPr algn="l" eaLnBrk="1" hangingPunct="1"/>
            <a:r>
              <a:rPr lang="en-US" sz="2000" b="0" dirty="0" smtClean="0">
                <a:solidFill>
                  <a:schemeClr val="tx1"/>
                </a:solidFill>
                <a:latin typeface="Times New Roman" pitchFamily="18" charset="0"/>
                <a:cs typeface="Times New Roman" pitchFamily="18" charset="0"/>
              </a:rPr>
              <a:t>     However, one osseous procedure that is performed is the </a:t>
            </a:r>
            <a:r>
              <a:rPr lang="en-US" sz="2000" dirty="0" smtClean="0">
                <a:solidFill>
                  <a:schemeClr val="tx1"/>
                </a:solidFill>
                <a:latin typeface="Times New Roman" pitchFamily="18" charset="0"/>
                <a:cs typeface="Times New Roman" pitchFamily="18" charset="0"/>
              </a:rPr>
              <a:t>Cotton osteotomy</a:t>
            </a:r>
            <a:r>
              <a:rPr lang="en-US" sz="2000" b="0" dirty="0" smtClean="0">
                <a:solidFill>
                  <a:schemeClr val="tx1"/>
                </a:solidFill>
                <a:latin typeface="Times New Roman" pitchFamily="18" charset="0"/>
                <a:cs typeface="Times New Roman" pitchFamily="18" charset="0"/>
              </a:rPr>
              <a:t>, which consists of a wedged bone graft inserted into the superior aspect of the medial cuneiform.  This will literally </a:t>
            </a:r>
            <a:r>
              <a:rPr lang="en-US" sz="2000" b="0" dirty="0" err="1" smtClean="0">
                <a:solidFill>
                  <a:schemeClr val="tx1"/>
                </a:solidFill>
                <a:latin typeface="Times New Roman" pitchFamily="18" charset="0"/>
                <a:cs typeface="Times New Roman" pitchFamily="18" charset="0"/>
              </a:rPr>
              <a:t>plantarflex</a:t>
            </a:r>
            <a:r>
              <a:rPr lang="en-US" sz="2000" b="0" dirty="0" smtClean="0">
                <a:solidFill>
                  <a:schemeClr val="tx1"/>
                </a:solidFill>
                <a:latin typeface="Times New Roman" pitchFamily="18" charset="0"/>
                <a:cs typeface="Times New Roman" pitchFamily="18" charset="0"/>
              </a:rPr>
              <a:t>, or “push down,” the first metatarsal.  This will cause an immediate reduction in </a:t>
            </a:r>
            <a:r>
              <a:rPr lang="en-US" sz="2000" b="0" dirty="0" err="1" smtClean="0">
                <a:solidFill>
                  <a:schemeClr val="tx1"/>
                </a:solidFill>
                <a:latin typeface="Times New Roman" pitchFamily="18" charset="0"/>
                <a:cs typeface="Times New Roman" pitchFamily="18" charset="0"/>
              </a:rPr>
              <a:t>Meary’s</a:t>
            </a:r>
            <a:r>
              <a:rPr lang="en-US" sz="2000" b="0" dirty="0" smtClean="0">
                <a:solidFill>
                  <a:schemeClr val="tx1"/>
                </a:solidFill>
                <a:latin typeface="Times New Roman" pitchFamily="18" charset="0"/>
                <a:cs typeface="Times New Roman" pitchFamily="18" charset="0"/>
              </a:rPr>
              <a:t> angle (Figure 2B).</a:t>
            </a:r>
            <a:endParaRPr lang="en-US" sz="2000" b="0" dirty="0">
              <a:solidFill>
                <a:schemeClr val="tx1"/>
              </a:solidFill>
              <a:latin typeface="Times New Roman" pitchFamily="18" charset="0"/>
              <a:cs typeface="Times New Roman" pitchFamily="18" charset="0"/>
            </a:endParaRPr>
          </a:p>
        </p:txBody>
      </p:sp>
      <p:cxnSp>
        <p:nvCxnSpPr>
          <p:cNvPr id="76" name="Straight Connector 75"/>
          <p:cNvCxnSpPr/>
          <p:nvPr/>
        </p:nvCxnSpPr>
        <p:spPr bwMode="auto">
          <a:xfrm flipV="1">
            <a:off x="40233600" y="14408812"/>
            <a:ext cx="0" cy="602588"/>
          </a:xfrm>
          <a:prstGeom prst="line">
            <a:avLst/>
          </a:prstGeom>
          <a:gradFill rotWithShape="1">
            <a:gsLst>
              <a:gs pos="0">
                <a:srgbClr val="800000"/>
              </a:gs>
              <a:gs pos="50000">
                <a:srgbClr val="800000">
                  <a:gamma/>
                  <a:tint val="73725"/>
                  <a:invGamma/>
                </a:srgbClr>
              </a:gs>
              <a:gs pos="100000">
                <a:srgbClr val="800000"/>
              </a:gs>
            </a:gsLst>
            <a:lin ang="54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Bent Arrow 76"/>
          <p:cNvSpPr/>
          <p:nvPr/>
        </p:nvSpPr>
        <p:spPr>
          <a:xfrm rot="6646117">
            <a:off x="40670714" y="14285319"/>
            <a:ext cx="405832" cy="970626"/>
          </a:xfrm>
          <a:prstGeom prst="bentArrow">
            <a:avLst>
              <a:gd name="adj1" fmla="val 25000"/>
              <a:gd name="adj2" fmla="val 25000"/>
              <a:gd name="adj3" fmla="val 25000"/>
              <a:gd name="adj4" fmla="val 418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cxnSp>
        <p:nvCxnSpPr>
          <p:cNvPr id="79" name="Straight Connector 78"/>
          <p:cNvCxnSpPr/>
          <p:nvPr/>
        </p:nvCxnSpPr>
        <p:spPr bwMode="auto">
          <a:xfrm flipV="1">
            <a:off x="40233600" y="14488673"/>
            <a:ext cx="228600" cy="522727"/>
          </a:xfrm>
          <a:prstGeom prst="line">
            <a:avLst/>
          </a:prstGeom>
          <a:gradFill rotWithShape="1">
            <a:gsLst>
              <a:gs pos="0">
                <a:srgbClr val="800000"/>
              </a:gs>
              <a:gs pos="50000">
                <a:srgbClr val="800000">
                  <a:gamma/>
                  <a:tint val="73725"/>
                  <a:invGamma/>
                </a:srgbClr>
              </a:gs>
              <a:gs pos="100000">
                <a:srgbClr val="800000"/>
              </a:gs>
            </a:gsLst>
            <a:lin ang="5400000" scaled="1"/>
          </a:gra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Picture 4" descr="fasdf.jpg"/>
          <p:cNvPicPr>
            <a:picLocks noChangeAspect="1"/>
          </p:cNvPicPr>
          <p:nvPr/>
        </p:nvPicPr>
        <p:blipFill>
          <a:blip r:embed="rId9" cstate="print">
            <a:extLst>
              <a:ext uri="{28A0092B-C50C-407E-A947-70E740481C1C}">
                <a14:useLocalDpi xmlns:a14="http://schemas.microsoft.com/office/drawing/2010/main" val="0"/>
              </a:ext>
            </a:extLst>
          </a:blip>
          <a:srcRect l="2667" t="3333" r="47333" b="13333"/>
          <a:stretch>
            <a:fillRect/>
          </a:stretch>
        </p:blipFill>
        <p:spPr bwMode="auto">
          <a:xfrm>
            <a:off x="21226556" y="17770097"/>
            <a:ext cx="2013878" cy="4040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070" name="Straight Connector 2069"/>
          <p:cNvCxnSpPr/>
          <p:nvPr/>
        </p:nvCxnSpPr>
        <p:spPr bwMode="auto">
          <a:xfrm>
            <a:off x="22233495" y="20345400"/>
            <a:ext cx="320666" cy="1274282"/>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flipH="1">
            <a:off x="22015543" y="17983200"/>
            <a:ext cx="217952" cy="2003738"/>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p:nvPr/>
        </p:nvCxnSpPr>
        <p:spPr bwMode="auto">
          <a:xfrm flipH="1">
            <a:off x="21897680" y="19986937"/>
            <a:ext cx="148168" cy="1586539"/>
          </a:xfrm>
          <a:prstGeom prst="line">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 Box 170"/>
          <p:cNvSpPr txBox="1">
            <a:spLocks noChangeArrowheads="1"/>
          </p:cNvSpPr>
          <p:nvPr/>
        </p:nvSpPr>
        <p:spPr bwMode="auto">
          <a:xfrm>
            <a:off x="23240434" y="18466054"/>
            <a:ext cx="3000876" cy="3462486"/>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1800" b="0" u="sng" dirty="0" smtClean="0">
                <a:solidFill>
                  <a:schemeClr val="tx1"/>
                </a:solidFill>
                <a:latin typeface="Times New Roman" pitchFamily="18" charset="0"/>
                <a:cs typeface="Times New Roman" pitchFamily="18" charset="0"/>
              </a:rPr>
              <a:t>Figure 3A</a:t>
            </a:r>
            <a:r>
              <a:rPr lang="en-US" sz="1800" b="0" dirty="0" smtClean="0">
                <a:solidFill>
                  <a:schemeClr val="tx1"/>
                </a:solidFill>
                <a:latin typeface="Times New Roman" pitchFamily="18" charset="0"/>
                <a:cs typeface="Times New Roman" pitchFamily="18" charset="0"/>
              </a:rPr>
              <a:t>: This figure demonstrates a pre-operative patient with a frontal plane component to their flatfoot deformity.  One can appreciate that the calcaneus is in </a:t>
            </a:r>
            <a:r>
              <a:rPr lang="en-US" sz="1800" b="0" dirty="0" err="1" smtClean="0">
                <a:solidFill>
                  <a:schemeClr val="tx1"/>
                </a:solidFill>
                <a:latin typeface="Times New Roman" pitchFamily="18" charset="0"/>
                <a:cs typeface="Times New Roman" pitchFamily="18" charset="0"/>
              </a:rPr>
              <a:t>varus</a:t>
            </a:r>
            <a:r>
              <a:rPr lang="en-US" sz="1800" b="0" dirty="0" smtClean="0">
                <a:solidFill>
                  <a:schemeClr val="tx1"/>
                </a:solidFill>
                <a:latin typeface="Times New Roman" pitchFamily="18" charset="0"/>
                <a:cs typeface="Times New Roman" pitchFamily="18" charset="0"/>
              </a:rPr>
              <a:t> relative to the long axis of the tibia, and that center of the calcaneal tuber strikes the ground well lateral to an extension of the </a:t>
            </a:r>
            <a:r>
              <a:rPr lang="en-US" sz="1800" b="0" dirty="0" err="1" smtClean="0">
                <a:solidFill>
                  <a:schemeClr val="tx1"/>
                </a:solidFill>
                <a:latin typeface="Times New Roman" pitchFamily="18" charset="0"/>
                <a:cs typeface="Times New Roman" pitchFamily="18" charset="0"/>
              </a:rPr>
              <a:t>tibial</a:t>
            </a:r>
            <a:r>
              <a:rPr lang="en-US" sz="1800" b="0" dirty="0" smtClean="0">
                <a:solidFill>
                  <a:schemeClr val="tx1"/>
                </a:solidFill>
                <a:latin typeface="Times New Roman" pitchFamily="18" charset="0"/>
                <a:cs typeface="Times New Roman" pitchFamily="18" charset="0"/>
              </a:rPr>
              <a:t> axis.   </a:t>
            </a:r>
            <a:endParaRPr lang="en-US" sz="1800" dirty="0">
              <a:solidFill>
                <a:schemeClr val="tx1"/>
              </a:solidFill>
              <a:latin typeface="Times New Roman" pitchFamily="18" charset="0"/>
              <a:cs typeface="Times New Roman" pitchFamily="18" charset="0"/>
            </a:endParaRPr>
          </a:p>
        </p:txBody>
      </p:sp>
      <p:sp>
        <p:nvSpPr>
          <p:cNvPr id="93" name="Text Box 170"/>
          <p:cNvSpPr txBox="1">
            <a:spLocks noChangeArrowheads="1"/>
          </p:cNvSpPr>
          <p:nvPr/>
        </p:nvSpPr>
        <p:spPr bwMode="auto">
          <a:xfrm>
            <a:off x="26570810" y="18366398"/>
            <a:ext cx="7490590" cy="3524042"/>
          </a:xfrm>
          <a:prstGeom prst="rect">
            <a:avLst/>
          </a:prstGeom>
          <a:noFill/>
          <a:ln>
            <a:noFill/>
          </a:ln>
          <a:effectLst/>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lvl1pPr defTabSz="3762375" eaLnBrk="0" hangingPunct="0">
              <a:defRPr sz="4300" b="1">
                <a:solidFill>
                  <a:srgbClr val="FF9900"/>
                </a:solidFill>
                <a:latin typeface="Arial" charset="0"/>
              </a:defRPr>
            </a:lvl1pPr>
            <a:lvl2pPr marL="742950" indent="-285750" defTabSz="3762375" eaLnBrk="0" hangingPunct="0">
              <a:defRPr sz="4300" b="1">
                <a:solidFill>
                  <a:srgbClr val="FF9900"/>
                </a:solidFill>
                <a:latin typeface="Arial" charset="0"/>
              </a:defRPr>
            </a:lvl2pPr>
            <a:lvl3pPr marL="1143000" indent="-228600" defTabSz="3762375" eaLnBrk="0" hangingPunct="0">
              <a:defRPr sz="4300" b="1">
                <a:solidFill>
                  <a:srgbClr val="FF9900"/>
                </a:solidFill>
                <a:latin typeface="Arial" charset="0"/>
              </a:defRPr>
            </a:lvl3pPr>
            <a:lvl4pPr marL="1600200" indent="-228600" defTabSz="3762375" eaLnBrk="0" hangingPunct="0">
              <a:defRPr sz="4300" b="1">
                <a:solidFill>
                  <a:srgbClr val="FF9900"/>
                </a:solidFill>
                <a:latin typeface="Arial" charset="0"/>
              </a:defRPr>
            </a:lvl4pPr>
            <a:lvl5pPr marL="2057400" indent="-228600" defTabSz="3762375" eaLnBrk="0" hangingPunct="0">
              <a:defRPr sz="4300" b="1">
                <a:solidFill>
                  <a:srgbClr val="FF9900"/>
                </a:solidFill>
                <a:latin typeface="Arial" charset="0"/>
              </a:defRPr>
            </a:lvl5pPr>
            <a:lvl6pPr marL="2514600" indent="-228600" algn="ctr" defTabSz="3762375" eaLnBrk="0" fontAlgn="base" hangingPunct="0">
              <a:spcBef>
                <a:spcPct val="0"/>
              </a:spcBef>
              <a:spcAft>
                <a:spcPct val="0"/>
              </a:spcAft>
              <a:defRPr sz="4300" b="1">
                <a:solidFill>
                  <a:srgbClr val="FF9900"/>
                </a:solidFill>
                <a:latin typeface="Arial" charset="0"/>
              </a:defRPr>
            </a:lvl6pPr>
            <a:lvl7pPr marL="2971800" indent="-228600" algn="ctr" defTabSz="3762375" eaLnBrk="0" fontAlgn="base" hangingPunct="0">
              <a:spcBef>
                <a:spcPct val="0"/>
              </a:spcBef>
              <a:spcAft>
                <a:spcPct val="0"/>
              </a:spcAft>
              <a:defRPr sz="4300" b="1">
                <a:solidFill>
                  <a:srgbClr val="FF9900"/>
                </a:solidFill>
                <a:latin typeface="Arial" charset="0"/>
              </a:defRPr>
            </a:lvl7pPr>
            <a:lvl8pPr marL="3429000" indent="-228600" algn="ctr" defTabSz="3762375" eaLnBrk="0" fontAlgn="base" hangingPunct="0">
              <a:spcBef>
                <a:spcPct val="0"/>
              </a:spcBef>
              <a:spcAft>
                <a:spcPct val="0"/>
              </a:spcAft>
              <a:defRPr sz="4300" b="1">
                <a:solidFill>
                  <a:srgbClr val="FF9900"/>
                </a:solidFill>
                <a:latin typeface="Arial" charset="0"/>
              </a:defRPr>
            </a:lvl8pPr>
            <a:lvl9pPr marL="3886200" indent="-228600" algn="ctr" defTabSz="3762375" eaLnBrk="0" fontAlgn="base" hangingPunct="0">
              <a:spcBef>
                <a:spcPct val="0"/>
              </a:spcBef>
              <a:spcAft>
                <a:spcPct val="0"/>
              </a:spcAft>
              <a:defRPr sz="4300" b="1">
                <a:solidFill>
                  <a:srgbClr val="FF9900"/>
                </a:solidFill>
                <a:latin typeface="Arial" charset="0"/>
              </a:defRPr>
            </a:lvl9pPr>
          </a:lstStyle>
          <a:p>
            <a:pPr algn="l" eaLnBrk="1" hangingPunct="1"/>
            <a:r>
              <a:rPr lang="en-US" sz="2200" b="0" dirty="0" smtClean="0">
                <a:solidFill>
                  <a:schemeClr val="tx1"/>
                </a:solidFill>
                <a:latin typeface="Times New Roman" pitchFamily="18" charset="0"/>
                <a:cs typeface="Times New Roman" pitchFamily="18" charset="0"/>
              </a:rPr>
              <a:t>     There are two procedures primarily used for correction of a frontal plane component to flatfoot deformity.  The first is the </a:t>
            </a:r>
            <a:r>
              <a:rPr lang="en-US" sz="2200" dirty="0" smtClean="0">
                <a:solidFill>
                  <a:schemeClr val="tx1"/>
                </a:solidFill>
                <a:latin typeface="Times New Roman" pitchFamily="18" charset="0"/>
                <a:cs typeface="Times New Roman" pitchFamily="18" charset="0"/>
              </a:rPr>
              <a:t>medial calcaneal slide procedure </a:t>
            </a:r>
            <a:r>
              <a:rPr lang="en-US" sz="2200" b="0" dirty="0" smtClean="0">
                <a:solidFill>
                  <a:schemeClr val="tx1"/>
                </a:solidFill>
                <a:latin typeface="Times New Roman" pitchFamily="18" charset="0"/>
                <a:cs typeface="Times New Roman" pitchFamily="18" charset="0"/>
              </a:rPr>
              <a:t>which involves an osteotomy through the calcaneal tuber and  medial translation of the posterior fragment.  This is nearly always stabilized with internal fixation, most commonly one or two screws (Figure 3B).</a:t>
            </a:r>
          </a:p>
          <a:p>
            <a:pPr algn="l" eaLnBrk="1" hangingPunct="1"/>
            <a:r>
              <a:rPr lang="en-US" sz="2200" b="0" dirty="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    In pediatric patients, a </a:t>
            </a:r>
            <a:r>
              <a:rPr lang="en-US" sz="2200" dirty="0" err="1" smtClean="0">
                <a:solidFill>
                  <a:schemeClr val="tx1"/>
                </a:solidFill>
                <a:latin typeface="Times New Roman" pitchFamily="18" charset="0"/>
                <a:cs typeface="Times New Roman" pitchFamily="18" charset="0"/>
              </a:rPr>
              <a:t>subtalar</a:t>
            </a:r>
            <a:r>
              <a:rPr lang="en-US" sz="2200" dirty="0" smtClean="0">
                <a:solidFill>
                  <a:schemeClr val="tx1"/>
                </a:solidFill>
                <a:latin typeface="Times New Roman" pitchFamily="18" charset="0"/>
                <a:cs typeface="Times New Roman" pitchFamily="18" charset="0"/>
              </a:rPr>
              <a:t> joint </a:t>
            </a:r>
            <a:r>
              <a:rPr lang="en-US" sz="2200" dirty="0" err="1" smtClean="0">
                <a:solidFill>
                  <a:schemeClr val="tx1"/>
                </a:solidFill>
                <a:latin typeface="Times New Roman" pitchFamily="18" charset="0"/>
                <a:cs typeface="Times New Roman" pitchFamily="18" charset="0"/>
              </a:rPr>
              <a:t>arthroeresis</a:t>
            </a:r>
            <a:r>
              <a:rPr lang="en-US" sz="2200" dirty="0" smtClean="0">
                <a:solidFill>
                  <a:schemeClr val="tx1"/>
                </a:solidFill>
                <a:latin typeface="Times New Roman" pitchFamily="18" charset="0"/>
                <a:cs typeface="Times New Roman" pitchFamily="18" charset="0"/>
              </a:rPr>
              <a:t> </a:t>
            </a:r>
            <a:r>
              <a:rPr lang="en-US" sz="2200" b="0" dirty="0" smtClean="0">
                <a:solidFill>
                  <a:schemeClr val="tx1"/>
                </a:solidFill>
                <a:latin typeface="Times New Roman" pitchFamily="18" charset="0"/>
                <a:cs typeface="Times New Roman" pitchFamily="18" charset="0"/>
              </a:rPr>
              <a:t>is sometimes inserted into the sinus tarsi to control frontal plane motion (Figure 3C).</a:t>
            </a:r>
            <a:endParaRPr lang="en-US" sz="2200" dirty="0">
              <a:solidFill>
                <a:schemeClr val="tx1"/>
              </a:solidFill>
              <a:latin typeface="Times New Roman" pitchFamily="18" charset="0"/>
              <a:cs typeface="Times New Roman" pitchFamily="18" charset="0"/>
            </a:endParaRPr>
          </a:p>
        </p:txBody>
      </p:sp>
      <p:sp>
        <p:nvSpPr>
          <p:cNvPr id="96" name="TextBox 95"/>
          <p:cNvSpPr txBox="1"/>
          <p:nvPr/>
        </p:nvSpPr>
        <p:spPr>
          <a:xfrm>
            <a:off x="39548437" y="18437679"/>
            <a:ext cx="3578991" cy="707886"/>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3C</a:t>
            </a:r>
            <a:r>
              <a:rPr lang="en-US" sz="1000" dirty="0" smtClean="0">
                <a:solidFill>
                  <a:schemeClr val="tx1"/>
                </a:solidFill>
                <a:latin typeface="Times New Roman" pitchFamily="18" charset="0"/>
                <a:cs typeface="Times New Roman" pitchFamily="18" charset="0"/>
              </a:rPr>
              <a:t>:  This radiograph demonstrates a </a:t>
            </a:r>
            <a:r>
              <a:rPr lang="en-US" sz="1000" dirty="0" err="1" smtClean="0">
                <a:solidFill>
                  <a:schemeClr val="tx1"/>
                </a:solidFill>
                <a:latin typeface="Times New Roman" pitchFamily="18" charset="0"/>
                <a:cs typeface="Times New Roman" pitchFamily="18" charset="0"/>
              </a:rPr>
              <a:t>subtalar</a:t>
            </a:r>
            <a:r>
              <a:rPr lang="en-US" sz="1000" dirty="0" smtClean="0">
                <a:solidFill>
                  <a:schemeClr val="tx1"/>
                </a:solidFill>
                <a:latin typeface="Times New Roman" pitchFamily="18" charset="0"/>
                <a:cs typeface="Times New Roman" pitchFamily="18" charset="0"/>
              </a:rPr>
              <a:t> </a:t>
            </a:r>
            <a:r>
              <a:rPr lang="en-US" sz="1000" dirty="0" err="1" smtClean="0">
                <a:solidFill>
                  <a:schemeClr val="tx1"/>
                </a:solidFill>
                <a:latin typeface="Times New Roman" pitchFamily="18" charset="0"/>
                <a:cs typeface="Times New Roman" pitchFamily="18" charset="0"/>
              </a:rPr>
              <a:t>arthroeresis</a:t>
            </a:r>
            <a:r>
              <a:rPr lang="en-US" sz="1000" dirty="0" smtClean="0">
                <a:solidFill>
                  <a:schemeClr val="tx1"/>
                </a:solidFill>
                <a:latin typeface="Times New Roman" pitchFamily="18" charset="0"/>
                <a:cs typeface="Times New Roman" pitchFamily="18" charset="0"/>
              </a:rPr>
              <a:t> implant appropriately placed within the </a:t>
            </a:r>
            <a:r>
              <a:rPr lang="en-US" sz="1000" dirty="0" err="1" smtClean="0">
                <a:solidFill>
                  <a:schemeClr val="tx1"/>
                </a:solidFill>
                <a:latin typeface="Times New Roman" pitchFamily="18" charset="0"/>
                <a:cs typeface="Times New Roman" pitchFamily="18" charset="0"/>
              </a:rPr>
              <a:t>subtalar</a:t>
            </a:r>
            <a:r>
              <a:rPr lang="en-US" sz="1000" dirty="0" smtClean="0">
                <a:solidFill>
                  <a:schemeClr val="tx1"/>
                </a:solidFill>
                <a:latin typeface="Times New Roman" pitchFamily="18" charset="0"/>
                <a:cs typeface="Times New Roman" pitchFamily="18" charset="0"/>
              </a:rPr>
              <a:t> joint to control frontal plane motion.  This procedure is typically performed on pediatric patients as opposed to adult patients.  </a:t>
            </a:r>
            <a:endParaRPr lang="en-US" sz="1000" dirty="0">
              <a:solidFill>
                <a:schemeClr val="tx1"/>
              </a:solidFill>
              <a:latin typeface="Times New Roman" pitchFamily="18" charset="0"/>
              <a:cs typeface="Times New Roman" pitchFamily="18" charset="0"/>
            </a:endParaRPr>
          </a:p>
        </p:txBody>
      </p:sp>
      <p:sp>
        <p:nvSpPr>
          <p:cNvPr id="97" name="TextBox 96"/>
          <p:cNvSpPr txBox="1"/>
          <p:nvPr/>
        </p:nvSpPr>
        <p:spPr>
          <a:xfrm>
            <a:off x="36830082" y="18454084"/>
            <a:ext cx="1106855" cy="2554545"/>
          </a:xfrm>
          <a:prstGeom prst="rect">
            <a:avLst/>
          </a:prstGeom>
          <a:solidFill>
            <a:schemeClr val="bg2">
              <a:lumMod val="90000"/>
              <a:alpha val="90000"/>
            </a:schemeClr>
          </a:solidFill>
          <a:ln>
            <a:solidFill>
              <a:schemeClr val="tx1"/>
            </a:solidFill>
          </a:ln>
        </p:spPr>
        <p:txBody>
          <a:bodyPr wrap="square" rtlCol="0">
            <a:spAutoFit/>
          </a:bodyPr>
          <a:lstStyle/>
          <a:p>
            <a:pPr algn="l"/>
            <a:r>
              <a:rPr lang="en-US" sz="1000" u="sng" dirty="0" smtClean="0">
                <a:solidFill>
                  <a:schemeClr val="tx1"/>
                </a:solidFill>
                <a:latin typeface="Times New Roman" pitchFamily="18" charset="0"/>
                <a:cs typeface="Times New Roman" pitchFamily="18" charset="0"/>
              </a:rPr>
              <a:t>Fig 3B</a:t>
            </a:r>
            <a:r>
              <a:rPr lang="en-US" sz="1000" dirty="0" smtClean="0">
                <a:solidFill>
                  <a:schemeClr val="tx1"/>
                </a:solidFill>
                <a:latin typeface="Times New Roman" pitchFamily="18" charset="0"/>
                <a:cs typeface="Times New Roman" pitchFamily="18" charset="0"/>
              </a:rPr>
              <a:t>:  Post-operative radiograph following a medial calcaneal slide osteotomy.  Note the more rectus alignment of the tibial axis to the calcaneus, and the translation of the calcaneal tuber closer to an extension of the tibial axis.  </a:t>
            </a:r>
            <a:endParaRPr lang="en-US" sz="10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53852" t="5161" r="2030" b="11642"/>
          <a:stretch/>
        </p:blipFill>
        <p:spPr>
          <a:xfrm>
            <a:off x="40504728" y="6854555"/>
            <a:ext cx="2624472" cy="5078226"/>
          </a:xfrm>
          <a:prstGeom prst="rect">
            <a:avLst/>
          </a:prstGeom>
          <a:ln>
            <a:solidFill>
              <a:schemeClr val="tx1"/>
            </a:solidFill>
          </a:ln>
        </p:spPr>
      </p:pic>
      <p:sp>
        <p:nvSpPr>
          <p:cNvPr id="94" name="TextBox 93"/>
          <p:cNvSpPr txBox="1"/>
          <p:nvPr/>
        </p:nvSpPr>
        <p:spPr>
          <a:xfrm>
            <a:off x="40496706" y="6818744"/>
            <a:ext cx="2632494" cy="707886"/>
          </a:xfrm>
          <a:prstGeom prst="rect">
            <a:avLst/>
          </a:prstGeom>
          <a:solidFill>
            <a:schemeClr val="bg2">
              <a:lumMod val="90000"/>
              <a:alpha val="90000"/>
            </a:schemeClr>
          </a:solidFill>
          <a:ln>
            <a:solidFill>
              <a:schemeClr val="tx1"/>
            </a:solidFill>
          </a:ln>
        </p:spPr>
        <p:txBody>
          <a:bodyPr wrap="square" rtlCol="0">
            <a:spAutoFit/>
          </a:bodyPr>
          <a:lstStyle/>
          <a:p>
            <a:pPr algn="l"/>
            <a:r>
              <a:rPr lang="en-US" sz="800" u="sng" dirty="0" smtClean="0">
                <a:solidFill>
                  <a:schemeClr val="tx1"/>
                </a:solidFill>
                <a:latin typeface="Times New Roman" pitchFamily="18" charset="0"/>
                <a:cs typeface="Times New Roman" pitchFamily="18" charset="0"/>
              </a:rPr>
              <a:t>Fig 1E</a:t>
            </a:r>
            <a:r>
              <a:rPr lang="en-US" sz="800" dirty="0" smtClean="0">
                <a:solidFill>
                  <a:schemeClr val="tx1"/>
                </a:solidFill>
                <a:latin typeface="Times New Roman" pitchFamily="18" charset="0"/>
                <a:cs typeface="Times New Roman" pitchFamily="18" charset="0"/>
              </a:rPr>
              <a:t>:  Tendon transfer, either advancement of the posterior tibial tendon or transfer of the flexor digitorum longus tendon, involves reattachment to the navicular tuberosity by means of a bone anchor.  One can also appreciate visible Evans and Cotton grafts.</a:t>
            </a:r>
            <a:endParaRPr lang="en-US" sz="800" dirty="0">
              <a:solidFill>
                <a:schemeClr val="tx1"/>
              </a:solidFill>
              <a:latin typeface="Times New Roman" pitchFamily="18" charset="0"/>
              <a:cs typeface="Times New Roman" pitchFamily="18" charset="0"/>
            </a:endParaRPr>
          </a:p>
        </p:txBody>
      </p:sp>
      <p:cxnSp>
        <p:nvCxnSpPr>
          <p:cNvPr id="7" name="Straight Arrow Connector 6"/>
          <p:cNvCxnSpPr/>
          <p:nvPr/>
        </p:nvCxnSpPr>
        <p:spPr bwMode="auto">
          <a:xfrm>
            <a:off x="41750757" y="10477500"/>
            <a:ext cx="685800" cy="304800"/>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flipH="1">
            <a:off x="41517139" y="11174523"/>
            <a:ext cx="269921" cy="113546"/>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p:nvPr/>
        </p:nvCxnSpPr>
        <p:spPr bwMode="auto">
          <a:xfrm>
            <a:off x="42291000" y="9835495"/>
            <a:ext cx="183374" cy="232263"/>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4657</TotalTime>
  <Words>1586</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A Pictorial Review of Reconstructive Foot and Ankle Surgery: Evaluation and Intervention of the Flatfoot Deformity       Andrew J. Meyr, DPM  FACFASa, Laura Sansosti, DPMb, and Sayed Ali, MDc    aAssociate Professor, Department of Podiatric Surgery, Temple University School of Podiatric Medicine, Philadelphia, Pennsylvania (AJMeyr@gmail.com)* bResident, Temple University Hospital Podiatric Surgical Residency Program, Philadelphia, Pennsylvania cAssociate Professor, Department of Radiology, Temple University Hospital, Philadelphia, Pennsylvania  *Please don’t hesitate to contact AJM with any questions/concerns.  He’s happy to provide you with a .pdf of this poster if you email him. </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designing a research poster</dc:title>
  <dc:subject>Free Poster Presentation Example</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Andrew Meyr</cp:lastModifiedBy>
  <cp:revision>169</cp:revision>
  <cp:lastPrinted>2015-03-23T13:09:24Z</cp:lastPrinted>
  <dcterms:created xsi:type="dcterms:W3CDTF">2004-07-26T21:45:23Z</dcterms:created>
  <dcterms:modified xsi:type="dcterms:W3CDTF">2015-03-23T19:08:48Z</dcterms:modified>
  <cp:category>science research poster</cp:category>
</cp:coreProperties>
</file>