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6953250" cy="923925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658" autoAdjust="0"/>
    <p:restoredTop sz="98477" autoAdjust="0"/>
  </p:normalViewPr>
  <p:slideViewPr>
    <p:cSldViewPr>
      <p:cViewPr varScale="1">
        <p:scale>
          <a:sx n="30" d="100"/>
          <a:sy n="30" d="100"/>
        </p:scale>
        <p:origin x="77" y="72"/>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55600"/>
            <a:ext cx="42519600" cy="42926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9600" dirty="0" smtClean="0">
                <a:solidFill>
                  <a:srgbClr val="FFC000"/>
                </a:solidFill>
                <a:latin typeface="Times New Roman" pitchFamily="18" charset="0"/>
                <a:cs typeface="Times New Roman" pitchFamily="18" charset="0"/>
              </a:rPr>
              <a:t>An Observation of Diabetic Foot Disease and Dental Integrity</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r>
              <a:rPr lang="en-US" sz="4400" b="1" dirty="0" err="1" smtClean="0">
                <a:solidFill>
                  <a:srgbClr val="FFC000"/>
                </a:solidFill>
                <a:latin typeface="Times New Roman" pitchFamily="18" charset="0"/>
                <a:cs typeface="Times New Roman" pitchFamily="18" charset="0"/>
              </a:rPr>
              <a:t>KeriAnne</a:t>
            </a:r>
            <a:r>
              <a:rPr lang="en-US" sz="4400" b="1" dirty="0" smtClean="0">
                <a:solidFill>
                  <a:srgbClr val="FFC000"/>
                </a:solidFill>
                <a:latin typeface="Times New Roman" pitchFamily="18" charset="0"/>
                <a:cs typeface="Times New Roman" pitchFamily="18" charset="0"/>
              </a:rPr>
              <a:t> E. </a:t>
            </a:r>
            <a:r>
              <a:rPr lang="en-US" sz="4400" b="1" dirty="0" err="1" smtClean="0">
                <a:solidFill>
                  <a:srgbClr val="FFC000"/>
                </a:solidFill>
                <a:latin typeface="Times New Roman" pitchFamily="18" charset="0"/>
                <a:cs typeface="Times New Roman" pitchFamily="18" charset="0"/>
              </a:rPr>
              <a:t>Spiess</a:t>
            </a:r>
            <a:r>
              <a:rPr lang="en-US" sz="4400" b="1" dirty="0" smtClean="0">
                <a:solidFill>
                  <a:srgbClr val="FFC000"/>
                </a:solidFill>
                <a:latin typeface="Times New Roman" pitchFamily="18" charset="0"/>
                <a:cs typeface="Times New Roman" pitchFamily="18" charset="0"/>
              </a:rPr>
              <a:t>, </a:t>
            </a:r>
            <a:r>
              <a:rPr lang="en-US" sz="4400" b="1" dirty="0" err="1" smtClean="0">
                <a:solidFill>
                  <a:srgbClr val="FFC000"/>
                </a:solidFill>
                <a:latin typeface="Times New Roman" pitchFamily="18" charset="0"/>
                <a:cs typeface="Times New Roman" pitchFamily="18" charset="0"/>
              </a:rPr>
              <a:t>DPM</a:t>
            </a:r>
            <a:r>
              <a:rPr lang="en-US" sz="4400" b="1" baseline="30000" dirty="0" err="1" smtClean="0">
                <a:solidFill>
                  <a:srgbClr val="FFC000"/>
                </a:solidFill>
                <a:latin typeface="Times New Roman" pitchFamily="18" charset="0"/>
                <a:cs typeface="Times New Roman" pitchFamily="18" charset="0"/>
              </a:rPr>
              <a:t>a</a:t>
            </a:r>
            <a:r>
              <a:rPr lang="en-US" sz="4400" b="1" dirty="0" smtClean="0">
                <a:solidFill>
                  <a:srgbClr val="FFC000"/>
                </a:solidFill>
                <a:latin typeface="Times New Roman" pitchFamily="18" charset="0"/>
                <a:cs typeface="Times New Roman" pitchFamily="18" charset="0"/>
              </a:rPr>
              <a:t>, Kelly </a:t>
            </a:r>
            <a:r>
              <a:rPr lang="en-US" sz="4400" b="1" dirty="0" err="1" smtClean="0">
                <a:solidFill>
                  <a:srgbClr val="FFC000"/>
                </a:solidFill>
                <a:latin typeface="Times New Roman" pitchFamily="18" charset="0"/>
                <a:cs typeface="Times New Roman" pitchFamily="18" charset="0"/>
              </a:rPr>
              <a:t>Pirozzi</a:t>
            </a:r>
            <a:r>
              <a:rPr lang="en-US" sz="4400" b="1" dirty="0" smtClean="0">
                <a:solidFill>
                  <a:srgbClr val="FFC000"/>
                </a:solidFill>
                <a:latin typeface="Times New Roman" pitchFamily="18" charset="0"/>
                <a:cs typeface="Times New Roman" pitchFamily="18" charset="0"/>
              </a:rPr>
              <a:t>, DPM </a:t>
            </a:r>
            <a:r>
              <a:rPr lang="en-US" sz="4400" b="1" dirty="0" err="1" smtClean="0">
                <a:solidFill>
                  <a:srgbClr val="FFC000"/>
                </a:solidFill>
                <a:latin typeface="Times New Roman" pitchFamily="18" charset="0"/>
                <a:cs typeface="Times New Roman" pitchFamily="18" charset="0"/>
              </a:rPr>
              <a:t>AACFAS</a:t>
            </a:r>
            <a:r>
              <a:rPr lang="en-US" sz="4400" b="1" baseline="30000" dirty="0" err="1" smtClean="0">
                <a:solidFill>
                  <a:srgbClr val="FFC000"/>
                </a:solidFill>
                <a:latin typeface="Times New Roman" pitchFamily="18" charset="0"/>
                <a:cs typeface="Times New Roman" pitchFamily="18" charset="0"/>
              </a:rPr>
              <a:t>b</a:t>
            </a:r>
            <a:r>
              <a:rPr lang="en-US" sz="4400" b="1" dirty="0" smtClean="0">
                <a:solidFill>
                  <a:srgbClr val="FFC000"/>
                </a:solidFill>
                <a:latin typeface="Times New Roman" pitchFamily="18" charset="0"/>
                <a:cs typeface="Times New Roman" pitchFamily="18" charset="0"/>
              </a:rPr>
              <a:t>, and Andrew J. </a:t>
            </a:r>
            <a:r>
              <a:rPr lang="en-US" sz="4400" b="1" dirty="0" err="1" smtClean="0">
                <a:solidFill>
                  <a:srgbClr val="FFC000"/>
                </a:solidFill>
                <a:latin typeface="Times New Roman" pitchFamily="18" charset="0"/>
                <a:cs typeface="Times New Roman" pitchFamily="18" charset="0"/>
              </a:rPr>
              <a:t>Meyr</a:t>
            </a:r>
            <a:r>
              <a:rPr lang="en-US" sz="4400" b="1" dirty="0" smtClean="0">
                <a:solidFill>
                  <a:srgbClr val="FFC000"/>
                </a:solidFill>
                <a:latin typeface="Times New Roman" pitchFamily="18" charset="0"/>
                <a:cs typeface="Times New Roman" pitchFamily="18" charset="0"/>
              </a:rPr>
              <a:t>, DPM  </a:t>
            </a:r>
            <a:r>
              <a:rPr lang="en-US" sz="4400" b="1" dirty="0" err="1" smtClean="0">
                <a:solidFill>
                  <a:srgbClr val="FFC000"/>
                </a:solidFill>
                <a:latin typeface="Times New Roman" pitchFamily="18" charset="0"/>
                <a:cs typeface="Times New Roman" pitchFamily="18" charset="0"/>
              </a:rPr>
              <a:t>FACFAS</a:t>
            </a:r>
            <a:r>
              <a:rPr lang="en-US" sz="4400" b="1" baseline="30000" dirty="0" err="1" smtClean="0">
                <a:solidFill>
                  <a:srgbClr val="FFC000"/>
                </a:solidFill>
                <a:latin typeface="Times New Roman" pitchFamily="18" charset="0"/>
                <a:cs typeface="Times New Roman" pitchFamily="18" charset="0"/>
              </a:rPr>
              <a:t>c</a:t>
            </a:r>
            <a:r>
              <a:rPr lang="en-US" sz="4400" b="1" dirty="0" smtClean="0">
                <a:solidFill>
                  <a:srgbClr val="FFC000"/>
                </a:solidFill>
                <a:latin typeface="Times New Roman" pitchFamily="18" charset="0"/>
                <a:cs typeface="Times New Roman" pitchFamily="18" charset="0"/>
              </a:rPr>
              <a:t> </a:t>
            </a:r>
            <a:r>
              <a:rPr lang="en-US" sz="4000" dirty="0" smtClean="0">
                <a:solidFill>
                  <a:srgbClr val="FFFF00"/>
                </a:solidFill>
                <a:latin typeface="Times New Roman" pitchFamily="18" charset="0"/>
                <a:cs typeface="Times New Roman" pitchFamily="18" charset="0"/>
              </a:rPr>
              <a:t/>
            </a:r>
            <a:br>
              <a:rPr lang="en-US" sz="4000" dirty="0" smtClean="0">
                <a:solidFill>
                  <a:srgbClr val="FFFF00"/>
                </a:solidFill>
                <a:latin typeface="Times New Roman" pitchFamily="18" charset="0"/>
                <a:cs typeface="Times New Roman" pitchFamily="18" charset="0"/>
              </a:rPr>
            </a:br>
            <a:r>
              <a:rPr lang="en-US" sz="1800" dirty="0" smtClean="0">
                <a:solidFill>
                  <a:srgbClr val="FFFF00"/>
                </a:solidFill>
                <a:latin typeface="Times New Roman" pitchFamily="18" charset="0"/>
                <a:cs typeface="Times New Roman" pitchFamily="18" charset="0"/>
              </a:rPr>
              <a:t> </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a</a:t>
            </a:r>
            <a:r>
              <a:rPr lang="en-US" sz="2800" dirty="0" err="1" smtClean="0">
                <a:solidFill>
                  <a:schemeClr val="bg1"/>
                </a:solidFill>
                <a:latin typeface="Times New Roman" pitchFamily="18" charset="0"/>
                <a:cs typeface="Times New Roman" pitchFamily="18" charset="0"/>
              </a:rPr>
              <a:t>Resident</a:t>
            </a:r>
            <a:r>
              <a:rPr lang="en-US" sz="2800" dirty="0" smtClean="0">
                <a:solidFill>
                  <a:schemeClr val="bg1"/>
                </a:solidFill>
                <a:latin typeface="Times New Roman" pitchFamily="18" charset="0"/>
                <a:cs typeface="Times New Roman" pitchFamily="18" charset="0"/>
              </a:rPr>
              <a:t>, Temple University Hospital Podiatric Surgical Residency Program, Philadelphia, Pennsylvania</a:t>
            </a:r>
            <a:br>
              <a:rPr lang="en-US" sz="2800" dirty="0" smtClean="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b</a:t>
            </a:r>
            <a:r>
              <a:rPr lang="en-US" sz="2800" dirty="0" err="1" smtClean="0">
                <a:solidFill>
                  <a:schemeClr val="bg1"/>
                </a:solidFill>
                <a:latin typeface="Times New Roman" pitchFamily="18" charset="0"/>
                <a:cs typeface="Times New Roman" pitchFamily="18" charset="0"/>
              </a:rPr>
              <a:t>Private</a:t>
            </a:r>
            <a:r>
              <a:rPr lang="en-US" sz="2800" dirty="0" smtClean="0">
                <a:solidFill>
                  <a:schemeClr val="bg1"/>
                </a:solidFill>
                <a:latin typeface="Times New Roman" pitchFamily="18" charset="0"/>
                <a:cs typeface="Times New Roman" pitchFamily="18" charset="0"/>
              </a:rPr>
              <a:t> Practice, Valley Foot Surgeons, Scottsdale, Arizona</a:t>
            </a:r>
            <a:br>
              <a:rPr lang="en-US" sz="2800" dirty="0" smtClean="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c</a:t>
            </a:r>
            <a:r>
              <a:rPr lang="en-US" sz="2800" dirty="0" err="1" smtClean="0">
                <a:solidFill>
                  <a:schemeClr val="bg1"/>
                </a:solidFill>
                <a:latin typeface="Times New Roman" pitchFamily="18" charset="0"/>
                <a:cs typeface="Times New Roman" pitchFamily="18" charset="0"/>
              </a:rPr>
              <a:t>Associate</a:t>
            </a:r>
            <a:r>
              <a:rPr lang="en-US" sz="2800" dirty="0" smtClean="0">
                <a:solidFill>
                  <a:schemeClr val="bg1"/>
                </a:solidFill>
                <a:latin typeface="Times New Roman" pitchFamily="18" charset="0"/>
                <a:cs typeface="Times New Roman" pitchFamily="18" charset="0"/>
              </a:rPr>
              <a:t> Professor, Department of Podiatric Surgery, Temple University School of Podiatric Medicine, Philadelphia, Pennsylvania </a:t>
            </a:r>
            <a:r>
              <a:rPr lang="en-US" sz="2800" dirty="0" smtClean="0">
                <a:solidFill>
                  <a:srgbClr val="FFFF00"/>
                </a:solidFill>
                <a:latin typeface="Times New Roman" pitchFamily="18" charset="0"/>
                <a:cs typeface="Times New Roman" pitchFamily="18" charset="0"/>
              </a:rPr>
              <a:t>(AJMeyr@gmail.com)*</a:t>
            </a:r>
            <a:br>
              <a:rPr lang="en-US" sz="2800" dirty="0" smtClean="0">
                <a:solidFill>
                  <a:srgbClr val="FFFF00"/>
                </a:solidFill>
                <a:latin typeface="Times New Roman" pitchFamily="18" charset="0"/>
                <a:cs typeface="Times New Roman" pitchFamily="18" charset="0"/>
              </a:rPr>
            </a:br>
            <a:r>
              <a:rPr lang="en-US" sz="2000" dirty="0" smtClean="0">
                <a:solidFill>
                  <a:srgbClr val="FFFF00"/>
                </a:solidFill>
                <a:latin typeface="Times New Roman" pitchFamily="18" charset="0"/>
                <a:cs typeface="Times New Roman" pitchFamily="18" charset="0"/>
              </a:rPr>
              <a:t> *Please don’t hesitate to contact AJM with any questions/concerns.  He’s happy to provide you with a .</a:t>
            </a:r>
            <a:r>
              <a:rPr lang="en-US" sz="2000" dirty="0" err="1" smtClean="0">
                <a:solidFill>
                  <a:srgbClr val="FFFF00"/>
                </a:solidFill>
                <a:latin typeface="Times New Roman" pitchFamily="18" charset="0"/>
                <a:cs typeface="Times New Roman" pitchFamily="18" charset="0"/>
              </a:rPr>
              <a:t>pdf</a:t>
            </a:r>
            <a:r>
              <a:rPr lang="en-US" sz="2000" dirty="0" smtClean="0">
                <a:solidFill>
                  <a:srgbClr val="FFFF00"/>
                </a:solidFill>
                <a:latin typeface="Times New Roman" pitchFamily="18" charset="0"/>
                <a:cs typeface="Times New Roman" pitchFamily="18" charset="0"/>
              </a:rPr>
              <a:t> of this poster if you email him. </a:t>
            </a:r>
            <a:endParaRPr lang="en-US" sz="2000" i="1" dirty="0">
              <a:solidFill>
                <a:schemeClr val="bg1"/>
              </a:solidFill>
            </a:endParaRPr>
          </a:p>
        </p:txBody>
      </p:sp>
      <p:sp>
        <p:nvSpPr>
          <p:cNvPr id="2149" name="Text Box 154"/>
          <p:cNvSpPr txBox="1">
            <a:spLocks noChangeArrowheads="1"/>
          </p:cNvSpPr>
          <p:nvPr/>
        </p:nvSpPr>
        <p:spPr bwMode="auto">
          <a:xfrm>
            <a:off x="23774400" y="13487400"/>
            <a:ext cx="9639300" cy="7925246"/>
          </a:xfrm>
          <a:prstGeom prst="rect">
            <a:avLst/>
          </a:prstGeom>
          <a:noFill/>
          <a:ln w="127000" cmpd="dbl">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200" b="0" dirty="0" smtClean="0">
                <a:solidFill>
                  <a:schemeClr val="tx1"/>
                </a:solidFill>
                <a:latin typeface="Times New Roman" pitchFamily="18" charset="0"/>
                <a:cs typeface="Times New Roman" pitchFamily="18" charset="0"/>
              </a:rPr>
              <a:t>[1] </a:t>
            </a:r>
            <a:r>
              <a:rPr lang="en-US" sz="2200" b="0" dirty="0" err="1" smtClean="0">
                <a:solidFill>
                  <a:schemeClr val="tx1"/>
                </a:solidFill>
                <a:latin typeface="Times New Roman" pitchFamily="18" charset="0"/>
                <a:cs typeface="Times New Roman" pitchFamily="18" charset="0"/>
              </a:rPr>
              <a:t>Newrick</a:t>
            </a:r>
            <a:r>
              <a:rPr lang="en-US" sz="2200" b="0" dirty="0" smtClean="0">
                <a:solidFill>
                  <a:schemeClr val="tx1"/>
                </a:solidFill>
                <a:latin typeface="Times New Roman" pitchFamily="18" charset="0"/>
                <a:cs typeface="Times New Roman" pitchFamily="18" charset="0"/>
              </a:rPr>
              <a:t> PG, Bowman C, Green D, O’Brien IAD, Porter SR, Scully C, </a:t>
            </a:r>
            <a:r>
              <a:rPr lang="en-US" sz="2200" b="0" dirty="0" err="1" smtClean="0">
                <a:solidFill>
                  <a:schemeClr val="tx1"/>
                </a:solidFill>
                <a:latin typeface="Times New Roman" pitchFamily="18" charset="0"/>
                <a:cs typeface="Times New Roman" pitchFamily="18" charset="0"/>
              </a:rPr>
              <a:t>Corrall</a:t>
            </a:r>
            <a:r>
              <a:rPr lang="en-US" sz="2200" b="0" dirty="0" smtClean="0">
                <a:solidFill>
                  <a:schemeClr val="tx1"/>
                </a:solidFill>
                <a:latin typeface="Times New Roman" pitchFamily="18" charset="0"/>
                <a:cs typeface="Times New Roman" pitchFamily="18" charset="0"/>
              </a:rPr>
              <a:t> RJ. Parotid salivary secretion in diabetic autonomic neuropathy.  J Diabetes Complications. 1991 Jan-Mar; 5(1): 35-7.</a:t>
            </a:r>
          </a:p>
          <a:p>
            <a:pPr algn="l" eaLnBrk="1" hangingPunct="1"/>
            <a:r>
              <a:rPr lang="en-US" sz="2200" b="0" dirty="0" smtClean="0">
                <a:solidFill>
                  <a:schemeClr val="tx1"/>
                </a:solidFill>
                <a:latin typeface="Times New Roman" pitchFamily="18" charset="0"/>
                <a:cs typeface="Times New Roman" pitchFamily="18" charset="0"/>
              </a:rPr>
              <a:t>[2] </a:t>
            </a:r>
            <a:r>
              <a:rPr lang="en-US" sz="2200" b="0" dirty="0" err="1" smtClean="0">
                <a:solidFill>
                  <a:schemeClr val="tx1"/>
                </a:solidFill>
                <a:latin typeface="Times New Roman" pitchFamily="18" charset="0"/>
                <a:cs typeface="Times New Roman" pitchFamily="18" charset="0"/>
              </a:rPr>
              <a:t>Bascones</a:t>
            </a:r>
            <a:r>
              <a:rPr lang="en-US" sz="2200" b="0" dirty="0" smtClean="0">
                <a:solidFill>
                  <a:schemeClr val="tx1"/>
                </a:solidFill>
                <a:latin typeface="Times New Roman" pitchFamily="18" charset="0"/>
                <a:cs typeface="Times New Roman" pitchFamily="18" charset="0"/>
              </a:rPr>
              <a:t>-Martinez A, Gonzalez-</a:t>
            </a:r>
            <a:r>
              <a:rPr lang="en-US" sz="2200" b="0" dirty="0" err="1" smtClean="0">
                <a:solidFill>
                  <a:schemeClr val="tx1"/>
                </a:solidFill>
                <a:latin typeface="Times New Roman" pitchFamily="18" charset="0"/>
                <a:cs typeface="Times New Roman" pitchFamily="18" charset="0"/>
              </a:rPr>
              <a:t>Febles</a:t>
            </a:r>
            <a:r>
              <a:rPr lang="en-US" sz="2200" b="0" dirty="0" smtClean="0">
                <a:solidFill>
                  <a:schemeClr val="tx1"/>
                </a:solidFill>
                <a:latin typeface="Times New Roman" pitchFamily="18" charset="0"/>
                <a:cs typeface="Times New Roman" pitchFamily="18" charset="0"/>
              </a:rPr>
              <a:t> J, </a:t>
            </a:r>
            <a:r>
              <a:rPr lang="en-US" sz="2200" b="0" dirty="0" err="1" smtClean="0">
                <a:solidFill>
                  <a:schemeClr val="tx1"/>
                </a:solidFill>
                <a:latin typeface="Times New Roman" pitchFamily="18" charset="0"/>
                <a:cs typeface="Times New Roman" pitchFamily="18" charset="0"/>
              </a:rPr>
              <a:t>Sanz-Esporrin</a:t>
            </a:r>
            <a:r>
              <a:rPr lang="en-US" sz="2200" b="0" dirty="0" smtClean="0">
                <a:solidFill>
                  <a:schemeClr val="tx1"/>
                </a:solidFill>
                <a:latin typeface="Times New Roman" pitchFamily="18" charset="0"/>
                <a:cs typeface="Times New Roman" pitchFamily="18" charset="0"/>
              </a:rPr>
              <a:t> J. Diabetes and periodontal disease. Review of the literature. Am J Dent. 2014 Apr; 27(2): 63-7.</a:t>
            </a:r>
          </a:p>
          <a:p>
            <a:pPr algn="l" eaLnBrk="1" hangingPunct="1"/>
            <a:r>
              <a:rPr lang="en-US" sz="2200" b="0" dirty="0" smtClean="0">
                <a:solidFill>
                  <a:schemeClr val="tx1"/>
                </a:solidFill>
                <a:latin typeface="Times New Roman" pitchFamily="18" charset="0"/>
                <a:cs typeface="Times New Roman" pitchFamily="18" charset="0"/>
              </a:rPr>
              <a:t>[3] </a:t>
            </a:r>
            <a:r>
              <a:rPr lang="en-US" sz="2200" b="0" dirty="0" err="1" smtClean="0">
                <a:solidFill>
                  <a:schemeClr val="tx1"/>
                </a:solidFill>
                <a:latin typeface="Times New Roman" pitchFamily="18" charset="0"/>
                <a:cs typeface="Times New Roman" pitchFamily="18" charset="0"/>
              </a:rPr>
              <a:t>Bharti</a:t>
            </a:r>
            <a:r>
              <a:rPr lang="en-US" sz="2200" b="0" dirty="0" smtClean="0">
                <a:solidFill>
                  <a:schemeClr val="tx1"/>
                </a:solidFill>
                <a:latin typeface="Times New Roman" pitchFamily="18" charset="0"/>
                <a:cs typeface="Times New Roman" pitchFamily="18" charset="0"/>
              </a:rPr>
              <a:t> P, </a:t>
            </a:r>
            <a:r>
              <a:rPr lang="en-US" sz="2200" b="0" dirty="0" err="1" smtClean="0">
                <a:solidFill>
                  <a:schemeClr val="tx1"/>
                </a:solidFill>
                <a:latin typeface="Times New Roman" pitchFamily="18" charset="0"/>
                <a:cs typeface="Times New Roman" pitchFamily="18" charset="0"/>
              </a:rPr>
              <a:t>Katagiri</a:t>
            </a:r>
            <a:r>
              <a:rPr lang="en-US" sz="2200" b="0" dirty="0" smtClean="0">
                <a:solidFill>
                  <a:schemeClr val="tx1"/>
                </a:solidFill>
                <a:latin typeface="Times New Roman" pitchFamily="18" charset="0"/>
                <a:cs typeface="Times New Roman" pitchFamily="18" charset="0"/>
              </a:rPr>
              <a:t> S, Nitta H, </a:t>
            </a:r>
            <a:r>
              <a:rPr lang="en-US" sz="2200" b="0" dirty="0" err="1" smtClean="0">
                <a:solidFill>
                  <a:schemeClr val="tx1"/>
                </a:solidFill>
                <a:latin typeface="Times New Roman" pitchFamily="18" charset="0"/>
                <a:cs typeface="Times New Roman" pitchFamily="18" charset="0"/>
              </a:rPr>
              <a:t>Nagasawa</a:t>
            </a:r>
            <a:r>
              <a:rPr lang="en-US" sz="2200" b="0" dirty="0" smtClean="0">
                <a:solidFill>
                  <a:schemeClr val="tx1"/>
                </a:solidFill>
                <a:latin typeface="Times New Roman" pitchFamily="18" charset="0"/>
                <a:cs typeface="Times New Roman" pitchFamily="18" charset="0"/>
              </a:rPr>
              <a:t> T, Kobayashi H, Takeuchi Y, </a:t>
            </a:r>
            <a:r>
              <a:rPr lang="en-US" sz="2200" b="0" dirty="0" err="1" smtClean="0">
                <a:solidFill>
                  <a:schemeClr val="tx1"/>
                </a:solidFill>
                <a:latin typeface="Times New Roman" pitchFamily="18" charset="0"/>
                <a:cs typeface="Times New Roman" pitchFamily="18" charset="0"/>
              </a:rPr>
              <a:t>Izumiyama</a:t>
            </a:r>
            <a:r>
              <a:rPr lang="en-US" sz="2200" b="0" dirty="0" smtClean="0">
                <a:solidFill>
                  <a:schemeClr val="tx1"/>
                </a:solidFill>
                <a:latin typeface="Times New Roman" pitchFamily="18" charset="0"/>
                <a:cs typeface="Times New Roman" pitchFamily="18" charset="0"/>
              </a:rPr>
              <a:t> H, </a:t>
            </a:r>
            <a:r>
              <a:rPr lang="en-US" sz="2200" b="0" dirty="0" err="1" smtClean="0">
                <a:solidFill>
                  <a:schemeClr val="tx1"/>
                </a:solidFill>
                <a:latin typeface="Times New Roman" pitchFamily="18" charset="0"/>
                <a:cs typeface="Times New Roman" pitchFamily="18" charset="0"/>
              </a:rPr>
              <a:t>Uchimura</a:t>
            </a:r>
            <a:r>
              <a:rPr lang="en-US" sz="2200" b="0" dirty="0" smtClean="0">
                <a:solidFill>
                  <a:schemeClr val="tx1"/>
                </a:solidFill>
                <a:latin typeface="Times New Roman" pitchFamily="18" charset="0"/>
                <a:cs typeface="Times New Roman" pitchFamily="18" charset="0"/>
              </a:rPr>
              <a:t> I, Inoue S, Izumi Y. Periodontal treatment with topical antibiotics improves </a:t>
            </a:r>
            <a:r>
              <a:rPr lang="en-US" sz="2200" b="0" dirty="0" err="1" smtClean="0">
                <a:solidFill>
                  <a:schemeClr val="tx1"/>
                </a:solidFill>
                <a:latin typeface="Times New Roman" pitchFamily="18" charset="0"/>
                <a:cs typeface="Times New Roman" pitchFamily="18" charset="0"/>
              </a:rPr>
              <a:t>glycemic</a:t>
            </a:r>
            <a:r>
              <a:rPr lang="en-US" sz="2200" b="0" dirty="0" smtClean="0">
                <a:solidFill>
                  <a:schemeClr val="tx1"/>
                </a:solidFill>
                <a:latin typeface="Times New Roman" pitchFamily="18" charset="0"/>
                <a:cs typeface="Times New Roman" pitchFamily="18" charset="0"/>
              </a:rPr>
              <a:t> control in association with elevated serum </a:t>
            </a:r>
            <a:r>
              <a:rPr lang="en-US" sz="2200" b="0" dirty="0" err="1" smtClean="0">
                <a:solidFill>
                  <a:schemeClr val="tx1"/>
                </a:solidFill>
                <a:latin typeface="Times New Roman" pitchFamily="18" charset="0"/>
                <a:cs typeface="Times New Roman" pitchFamily="18" charset="0"/>
              </a:rPr>
              <a:t>adiponectin</a:t>
            </a:r>
            <a:r>
              <a:rPr lang="en-US" sz="2200" b="0" dirty="0" smtClean="0">
                <a:solidFill>
                  <a:schemeClr val="tx1"/>
                </a:solidFill>
                <a:latin typeface="Times New Roman" pitchFamily="18" charset="0"/>
                <a:cs typeface="Times New Roman" pitchFamily="18" charset="0"/>
              </a:rPr>
              <a:t> in patients with type 2 diabetes mellitus. </a:t>
            </a:r>
            <a:r>
              <a:rPr lang="en-US" sz="2200" b="0" dirty="0" err="1" smtClean="0">
                <a:solidFill>
                  <a:schemeClr val="tx1"/>
                </a:solidFill>
                <a:latin typeface="Times New Roman" pitchFamily="18" charset="0"/>
                <a:cs typeface="Times New Roman" pitchFamily="18" charset="0"/>
              </a:rPr>
              <a:t>Obes</a:t>
            </a:r>
            <a:r>
              <a:rPr lang="en-US" sz="2200" b="0" dirty="0" smtClean="0">
                <a:solidFill>
                  <a:schemeClr val="tx1"/>
                </a:solidFill>
                <a:latin typeface="Times New Roman" pitchFamily="18" charset="0"/>
                <a:cs typeface="Times New Roman" pitchFamily="18" charset="0"/>
              </a:rPr>
              <a:t> Res </a:t>
            </a:r>
            <a:r>
              <a:rPr lang="en-US" sz="2200" b="0" dirty="0" err="1" smtClean="0">
                <a:solidFill>
                  <a:schemeClr val="tx1"/>
                </a:solidFill>
                <a:latin typeface="Times New Roman" pitchFamily="18" charset="0"/>
                <a:cs typeface="Times New Roman" pitchFamily="18" charset="0"/>
              </a:rPr>
              <a:t>Clin</a:t>
            </a:r>
            <a:r>
              <a:rPr lang="en-US" sz="2200" b="0" dirty="0" smtClean="0">
                <a:solidFill>
                  <a:schemeClr val="tx1"/>
                </a:solidFill>
                <a:latin typeface="Times New Roman" pitchFamily="18" charset="0"/>
                <a:cs typeface="Times New Roman" pitchFamily="18" charset="0"/>
              </a:rPr>
              <a:t> </a:t>
            </a:r>
            <a:r>
              <a:rPr lang="en-US" sz="2200" b="0" dirty="0" err="1" smtClean="0">
                <a:solidFill>
                  <a:schemeClr val="tx1"/>
                </a:solidFill>
                <a:latin typeface="Times New Roman" pitchFamily="18" charset="0"/>
                <a:cs typeface="Times New Roman" pitchFamily="18" charset="0"/>
              </a:rPr>
              <a:t>Pract</a:t>
            </a:r>
            <a:r>
              <a:rPr lang="en-US" sz="2200" b="0" dirty="0" smtClean="0">
                <a:solidFill>
                  <a:schemeClr val="tx1"/>
                </a:solidFill>
                <a:latin typeface="Times New Roman" pitchFamily="18" charset="0"/>
                <a:cs typeface="Times New Roman" pitchFamily="18" charset="0"/>
              </a:rPr>
              <a:t>. 2013 Mar-Apr; 7(2): e129-e138.</a:t>
            </a:r>
          </a:p>
          <a:p>
            <a:pPr algn="l" eaLnBrk="1" hangingPunct="1"/>
            <a:r>
              <a:rPr lang="en-US" sz="2200" b="0" dirty="0" smtClean="0">
                <a:solidFill>
                  <a:schemeClr val="tx1"/>
                </a:solidFill>
                <a:latin typeface="Times New Roman" pitchFamily="18" charset="0"/>
                <a:cs typeface="Times New Roman" pitchFamily="18" charset="0"/>
              </a:rPr>
              <a:t>[4] Sun WL, Chen LL, Zhang SZ, Wu YM, </a:t>
            </a:r>
            <a:r>
              <a:rPr lang="en-US" sz="2200" b="0" dirty="0" err="1" smtClean="0">
                <a:solidFill>
                  <a:schemeClr val="tx1"/>
                </a:solidFill>
                <a:latin typeface="Times New Roman" pitchFamily="18" charset="0"/>
                <a:cs typeface="Times New Roman" pitchFamily="18" charset="0"/>
              </a:rPr>
              <a:t>Ren</a:t>
            </a:r>
            <a:r>
              <a:rPr lang="en-US" sz="2200" b="0" dirty="0" smtClean="0">
                <a:solidFill>
                  <a:schemeClr val="tx1"/>
                </a:solidFill>
                <a:latin typeface="Times New Roman" pitchFamily="18" charset="0"/>
                <a:cs typeface="Times New Roman" pitchFamily="18" charset="0"/>
              </a:rPr>
              <a:t> YZ, Qin GM. Inflammatory cytokines, </a:t>
            </a:r>
            <a:r>
              <a:rPr lang="en-US" sz="2200" b="0" dirty="0" err="1" smtClean="0">
                <a:solidFill>
                  <a:schemeClr val="tx1"/>
                </a:solidFill>
                <a:latin typeface="Times New Roman" pitchFamily="18" charset="0"/>
                <a:cs typeface="Times New Roman" pitchFamily="18" charset="0"/>
              </a:rPr>
              <a:t>adiponectin</a:t>
            </a:r>
            <a:r>
              <a:rPr lang="en-US" sz="2200" b="0" dirty="0" smtClean="0">
                <a:solidFill>
                  <a:schemeClr val="tx1"/>
                </a:solidFill>
                <a:latin typeface="Times New Roman" pitchFamily="18" charset="0"/>
                <a:cs typeface="Times New Roman" pitchFamily="18" charset="0"/>
              </a:rPr>
              <a:t>, insulin resistance and metabolic control after periodontal intervention in patients with type 2 diabetes and chronic </a:t>
            </a:r>
            <a:r>
              <a:rPr lang="en-US" sz="2200" b="0" dirty="0" err="1" smtClean="0">
                <a:solidFill>
                  <a:schemeClr val="tx1"/>
                </a:solidFill>
                <a:latin typeface="Times New Roman" pitchFamily="18" charset="0"/>
                <a:cs typeface="Times New Roman" pitchFamily="18" charset="0"/>
              </a:rPr>
              <a:t>periodontitis</a:t>
            </a:r>
            <a:r>
              <a:rPr lang="en-US" sz="2200" b="0" dirty="0" smtClean="0">
                <a:solidFill>
                  <a:schemeClr val="tx1"/>
                </a:solidFill>
                <a:latin typeface="Times New Roman" pitchFamily="18" charset="0"/>
                <a:cs typeface="Times New Roman" pitchFamily="18" charset="0"/>
              </a:rPr>
              <a:t>. Intern Med. 2011; 50(15); 1569-74.</a:t>
            </a:r>
          </a:p>
          <a:p>
            <a:pPr algn="l" eaLnBrk="1" hangingPunct="1"/>
            <a:r>
              <a:rPr lang="en-US" sz="2200" b="0" dirty="0" smtClean="0">
                <a:solidFill>
                  <a:schemeClr val="tx1"/>
                </a:solidFill>
                <a:latin typeface="Times New Roman" pitchFamily="18" charset="0"/>
                <a:cs typeface="Times New Roman" pitchFamily="18" charset="0"/>
              </a:rPr>
              <a:t>[5] Stanley CM, Wang Y, Pal S, </a:t>
            </a:r>
            <a:r>
              <a:rPr lang="en-US" sz="2200" b="0" dirty="0" err="1" smtClean="0">
                <a:solidFill>
                  <a:schemeClr val="tx1"/>
                </a:solidFill>
                <a:latin typeface="Times New Roman" pitchFamily="18" charset="0"/>
                <a:cs typeface="Times New Roman" pitchFamily="18" charset="0"/>
              </a:rPr>
              <a:t>Klebe</a:t>
            </a:r>
            <a:r>
              <a:rPr lang="en-US" sz="2200" b="0" dirty="0" smtClean="0">
                <a:solidFill>
                  <a:schemeClr val="tx1"/>
                </a:solidFill>
                <a:latin typeface="Times New Roman" pitchFamily="18" charset="0"/>
                <a:cs typeface="Times New Roman" pitchFamily="18" charset="0"/>
              </a:rPr>
              <a:t> RJ, </a:t>
            </a:r>
            <a:r>
              <a:rPr lang="en-US" sz="2200" b="0" dirty="0" err="1" smtClean="0">
                <a:solidFill>
                  <a:schemeClr val="tx1"/>
                </a:solidFill>
                <a:latin typeface="Times New Roman" pitchFamily="18" charset="0"/>
                <a:cs typeface="Times New Roman" pitchFamily="18" charset="0"/>
              </a:rPr>
              <a:t>Harkless</a:t>
            </a:r>
            <a:r>
              <a:rPr lang="en-US" sz="2200" b="0" dirty="0" smtClean="0">
                <a:solidFill>
                  <a:schemeClr val="tx1"/>
                </a:solidFill>
                <a:latin typeface="Times New Roman" pitchFamily="18" charset="0"/>
                <a:cs typeface="Times New Roman" pitchFamily="18" charset="0"/>
              </a:rPr>
              <a:t> LB, </a:t>
            </a:r>
            <a:r>
              <a:rPr lang="en-US" sz="2200" b="0" dirty="0" err="1" smtClean="0">
                <a:solidFill>
                  <a:schemeClr val="tx1"/>
                </a:solidFill>
                <a:latin typeface="Times New Roman" pitchFamily="18" charset="0"/>
                <a:cs typeface="Times New Roman" pitchFamily="18" charset="0"/>
              </a:rPr>
              <a:t>Xu</a:t>
            </a:r>
            <a:r>
              <a:rPr lang="en-US" sz="2200" b="0" dirty="0" smtClean="0">
                <a:solidFill>
                  <a:schemeClr val="tx1"/>
                </a:solidFill>
                <a:latin typeface="Times New Roman" pitchFamily="18" charset="0"/>
                <a:cs typeface="Times New Roman" pitchFamily="18" charset="0"/>
              </a:rPr>
              <a:t> X, Chen Z, </a:t>
            </a:r>
            <a:r>
              <a:rPr lang="en-US" sz="2200" b="0" dirty="0" err="1" smtClean="0">
                <a:solidFill>
                  <a:schemeClr val="tx1"/>
                </a:solidFill>
                <a:latin typeface="Times New Roman" pitchFamily="18" charset="0"/>
                <a:cs typeface="Times New Roman" pitchFamily="18" charset="0"/>
              </a:rPr>
              <a:t>Steffensen</a:t>
            </a:r>
            <a:r>
              <a:rPr lang="en-US" sz="2200" b="0" dirty="0" smtClean="0">
                <a:solidFill>
                  <a:schemeClr val="tx1"/>
                </a:solidFill>
                <a:latin typeface="Times New Roman" pitchFamily="18" charset="0"/>
                <a:cs typeface="Times New Roman" pitchFamily="18" charset="0"/>
              </a:rPr>
              <a:t> B. </a:t>
            </a:r>
            <a:r>
              <a:rPr lang="en-US" sz="2200" b="0" dirty="0" err="1" smtClean="0">
                <a:solidFill>
                  <a:schemeClr val="tx1"/>
                </a:solidFill>
                <a:latin typeface="Times New Roman" pitchFamily="18" charset="0"/>
                <a:cs typeface="Times New Roman" pitchFamily="18" charset="0"/>
              </a:rPr>
              <a:t>Fibronectin</a:t>
            </a:r>
            <a:r>
              <a:rPr lang="en-US" sz="2200" b="0" dirty="0" smtClean="0">
                <a:solidFill>
                  <a:schemeClr val="tx1"/>
                </a:solidFill>
                <a:latin typeface="Times New Roman" pitchFamily="18" charset="0"/>
                <a:cs typeface="Times New Roman" pitchFamily="18" charset="0"/>
              </a:rPr>
              <a:t> fragmentation is a feature of periodontal disease sites and diabetic foot and leg wounds and modifies cell behavior. J </a:t>
            </a:r>
            <a:r>
              <a:rPr lang="en-US" sz="2200" b="0" dirty="0" err="1" smtClean="0">
                <a:solidFill>
                  <a:schemeClr val="tx1"/>
                </a:solidFill>
                <a:latin typeface="Times New Roman" pitchFamily="18" charset="0"/>
                <a:cs typeface="Times New Roman" pitchFamily="18" charset="0"/>
              </a:rPr>
              <a:t>Periodontol</a:t>
            </a:r>
            <a:r>
              <a:rPr lang="en-US" sz="2200" b="0" dirty="0" smtClean="0">
                <a:solidFill>
                  <a:schemeClr val="tx1"/>
                </a:solidFill>
                <a:latin typeface="Times New Roman" pitchFamily="18" charset="0"/>
                <a:cs typeface="Times New Roman" pitchFamily="18" charset="0"/>
              </a:rPr>
              <a:t>. 2008 May; 79(5): 861-75.</a:t>
            </a:r>
          </a:p>
          <a:p>
            <a:pPr algn="l" eaLnBrk="1" hangingPunct="1"/>
            <a:r>
              <a:rPr lang="en-US" sz="2200" b="0" dirty="0" smtClean="0">
                <a:solidFill>
                  <a:schemeClr val="tx1"/>
                </a:solidFill>
                <a:latin typeface="Times New Roman" pitchFamily="18" charset="0"/>
                <a:cs typeface="Times New Roman" pitchFamily="18" charset="0"/>
              </a:rPr>
              <a:t>[6] Abbot C, </a:t>
            </a:r>
            <a:r>
              <a:rPr lang="en-US" sz="2200" b="0" dirty="0" err="1" smtClean="0">
                <a:solidFill>
                  <a:schemeClr val="tx1"/>
                </a:solidFill>
                <a:latin typeface="Times New Roman" pitchFamily="18" charset="0"/>
                <a:cs typeface="Times New Roman" pitchFamily="18" charset="0"/>
              </a:rPr>
              <a:t>Vileikyte</a:t>
            </a:r>
            <a:r>
              <a:rPr lang="en-US" sz="2200" b="0" dirty="0" smtClean="0">
                <a:solidFill>
                  <a:schemeClr val="tx1"/>
                </a:solidFill>
                <a:latin typeface="Times New Roman" pitchFamily="18" charset="0"/>
                <a:cs typeface="Times New Roman" pitchFamily="18" charset="0"/>
              </a:rPr>
              <a:t> L, Williamson S, Carrington A, </a:t>
            </a:r>
            <a:r>
              <a:rPr lang="en-US" sz="2200" b="0" dirty="0" err="1" smtClean="0">
                <a:solidFill>
                  <a:schemeClr val="tx1"/>
                </a:solidFill>
                <a:latin typeface="Times New Roman" pitchFamily="18" charset="0"/>
                <a:cs typeface="Times New Roman" pitchFamily="18" charset="0"/>
              </a:rPr>
              <a:t>Boulton</a:t>
            </a:r>
            <a:r>
              <a:rPr lang="en-US" sz="2200" b="0" dirty="0" smtClean="0">
                <a:solidFill>
                  <a:schemeClr val="tx1"/>
                </a:solidFill>
                <a:latin typeface="Times New Roman" pitchFamily="18" charset="0"/>
                <a:cs typeface="Times New Roman" pitchFamily="18" charset="0"/>
              </a:rPr>
              <a:t> AJM. Study of the incidence of and predictive risk factor for diabetic neuropathic foot ulceration. Diabetes Care 1998; 21: 1071-5.</a:t>
            </a:r>
          </a:p>
          <a:p>
            <a:pPr algn="l" eaLnBrk="1" hangingPunct="1"/>
            <a:r>
              <a:rPr lang="en-US" sz="2200" b="0" dirty="0" smtClean="0">
                <a:solidFill>
                  <a:schemeClr val="tx1"/>
                </a:solidFill>
                <a:latin typeface="Times New Roman" pitchFamily="18" charset="0"/>
                <a:cs typeface="Times New Roman" pitchFamily="18" charset="0"/>
              </a:rPr>
              <a:t>[7] </a:t>
            </a:r>
            <a:r>
              <a:rPr lang="en-US" sz="2200" b="0" dirty="0" err="1" smtClean="0">
                <a:solidFill>
                  <a:schemeClr val="tx1"/>
                </a:solidFill>
                <a:latin typeface="Times New Roman" pitchFamily="18" charset="0"/>
                <a:cs typeface="Times New Roman" pitchFamily="18" charset="0"/>
              </a:rPr>
              <a:t>Abrao</a:t>
            </a:r>
            <a:r>
              <a:rPr lang="en-US" sz="2200" b="0" dirty="0" smtClean="0">
                <a:solidFill>
                  <a:schemeClr val="tx1"/>
                </a:solidFill>
                <a:latin typeface="Times New Roman" pitchFamily="18" charset="0"/>
                <a:cs typeface="Times New Roman" pitchFamily="18" charset="0"/>
              </a:rPr>
              <a:t> L, </a:t>
            </a:r>
            <a:r>
              <a:rPr lang="en-US" sz="2200" b="0" dirty="0" err="1" smtClean="0">
                <a:solidFill>
                  <a:schemeClr val="tx1"/>
                </a:solidFill>
                <a:latin typeface="Times New Roman" pitchFamily="18" charset="0"/>
                <a:cs typeface="Times New Roman" pitchFamily="18" charset="0"/>
              </a:rPr>
              <a:t>Chagas</a:t>
            </a:r>
            <a:r>
              <a:rPr lang="en-US" sz="2200" b="0" dirty="0" smtClean="0">
                <a:solidFill>
                  <a:schemeClr val="tx1"/>
                </a:solidFill>
                <a:latin typeface="Times New Roman" pitchFamily="18" charset="0"/>
                <a:cs typeface="Times New Roman" pitchFamily="18" charset="0"/>
              </a:rPr>
              <a:t> JK, </a:t>
            </a:r>
            <a:r>
              <a:rPr lang="en-US" sz="2200" b="0" dirty="0" err="1" smtClean="0">
                <a:solidFill>
                  <a:schemeClr val="tx1"/>
                </a:solidFill>
                <a:latin typeface="Times New Roman" pitchFamily="18" charset="0"/>
                <a:cs typeface="Times New Roman" pitchFamily="18" charset="0"/>
              </a:rPr>
              <a:t>Schmid</a:t>
            </a:r>
            <a:r>
              <a:rPr lang="en-US" sz="2200" b="0" dirty="0" smtClean="0">
                <a:solidFill>
                  <a:schemeClr val="tx1"/>
                </a:solidFill>
                <a:latin typeface="Times New Roman" pitchFamily="18" charset="0"/>
                <a:cs typeface="Times New Roman" pitchFamily="18" charset="0"/>
              </a:rPr>
              <a:t> H. Periodontal disease and risk for neuropathic foot ulceration in type 2 diabetes. Diabetes Res </a:t>
            </a:r>
            <a:r>
              <a:rPr lang="en-US" sz="2200" b="0" dirty="0" err="1" smtClean="0">
                <a:solidFill>
                  <a:schemeClr val="tx1"/>
                </a:solidFill>
                <a:latin typeface="Times New Roman" pitchFamily="18" charset="0"/>
                <a:cs typeface="Times New Roman" pitchFamily="18" charset="0"/>
              </a:rPr>
              <a:t>Clin</a:t>
            </a:r>
            <a:r>
              <a:rPr lang="en-US" sz="2200" b="0" dirty="0" smtClean="0">
                <a:solidFill>
                  <a:schemeClr val="tx1"/>
                </a:solidFill>
                <a:latin typeface="Times New Roman" pitchFamily="18" charset="0"/>
                <a:cs typeface="Times New Roman" pitchFamily="18" charset="0"/>
              </a:rPr>
              <a:t> </a:t>
            </a:r>
            <a:r>
              <a:rPr lang="en-US" sz="2200" b="0" dirty="0" err="1" smtClean="0">
                <a:solidFill>
                  <a:schemeClr val="tx1"/>
                </a:solidFill>
                <a:latin typeface="Times New Roman" pitchFamily="18" charset="0"/>
                <a:cs typeface="Times New Roman" pitchFamily="18" charset="0"/>
              </a:rPr>
              <a:t>Pract</a:t>
            </a:r>
            <a:r>
              <a:rPr lang="en-US" sz="2200" b="0" dirty="0" smtClean="0">
                <a:solidFill>
                  <a:schemeClr val="tx1"/>
                </a:solidFill>
                <a:latin typeface="Times New Roman" pitchFamily="18" charset="0"/>
                <a:cs typeface="Times New Roman" pitchFamily="18" charset="0"/>
              </a:rPr>
              <a:t>. 2010 Oct; 90(1): 34-9.</a:t>
            </a: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2573000" y="12268200"/>
            <a:ext cx="10363200" cy="1018674"/>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Conclusion</a:t>
            </a:r>
            <a:endParaRPr lang="en-US" dirty="0">
              <a:solidFill>
                <a:schemeClr val="accent1"/>
              </a:solidFill>
              <a:latin typeface="Times New Roman" pitchFamily="18" charset="0"/>
              <a:cs typeface="Times New Roman" pitchFamily="18" charset="0"/>
            </a:endParaRPr>
          </a:p>
        </p:txBody>
      </p:sp>
      <p:sp>
        <p:nvSpPr>
          <p:cNvPr id="2152" name="Rectangle 164"/>
          <p:cNvSpPr>
            <a:spLocks noChangeArrowheads="1"/>
          </p:cNvSpPr>
          <p:nvPr/>
        </p:nvSpPr>
        <p:spPr bwMode="auto">
          <a:xfrm>
            <a:off x="23545800" y="4876800"/>
            <a:ext cx="197358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23774400" y="12268200"/>
            <a:ext cx="9677400" cy="1018674"/>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References</a:t>
            </a:r>
            <a:endParaRPr lang="en-US" dirty="0">
              <a:solidFill>
                <a:schemeClr val="accent1"/>
              </a:solidFill>
              <a:latin typeface="Times New Roman" pitchFamily="18" charset="0"/>
              <a:cs typeface="Times New Roman" pitchFamily="18" charset="0"/>
            </a:endParaRPr>
          </a:p>
        </p:txBody>
      </p:sp>
      <p:sp>
        <p:nvSpPr>
          <p:cNvPr id="2154" name="Rectangle 166"/>
          <p:cNvSpPr>
            <a:spLocks noChangeArrowheads="1"/>
          </p:cNvSpPr>
          <p:nvPr/>
        </p:nvSpPr>
        <p:spPr bwMode="auto">
          <a:xfrm>
            <a:off x="12496800" y="4876800"/>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Methods</a:t>
            </a:r>
            <a:endParaRPr lang="en-US" dirty="0">
              <a:solidFill>
                <a:schemeClr val="accent1"/>
              </a:solidFill>
              <a:latin typeface="Times New Roman" pitchFamily="18" charset="0"/>
              <a:cs typeface="Times New Roman" pitchFamily="18" charset="0"/>
            </a:endParaRPr>
          </a:p>
        </p:txBody>
      </p:sp>
      <p:sp>
        <p:nvSpPr>
          <p:cNvPr id="2155" name="Rectangle 167"/>
          <p:cNvSpPr>
            <a:spLocks noChangeArrowheads="1"/>
          </p:cNvSpPr>
          <p:nvPr/>
        </p:nvSpPr>
        <p:spPr bwMode="auto">
          <a:xfrm>
            <a:off x="685800" y="48768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Clinical Hypothesis</a:t>
            </a:r>
            <a:endParaRPr lang="en-US" dirty="0">
              <a:solidFill>
                <a:schemeClr val="accent1"/>
              </a:solidFill>
              <a:latin typeface="Times New Roman" pitchFamily="18" charset="0"/>
              <a:cs typeface="Times New Roman" pitchFamily="18" charset="0"/>
            </a:endParaRPr>
          </a:p>
        </p:txBody>
      </p:sp>
      <p:sp>
        <p:nvSpPr>
          <p:cNvPr id="2156" name="Text Box 168"/>
          <p:cNvSpPr txBox="1">
            <a:spLocks noChangeArrowheads="1"/>
          </p:cNvSpPr>
          <p:nvPr/>
        </p:nvSpPr>
        <p:spPr bwMode="auto">
          <a:xfrm>
            <a:off x="685800" y="5867400"/>
            <a:ext cx="11125200" cy="15250329"/>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400" b="0" dirty="0" smtClean="0">
                <a:solidFill>
                  <a:schemeClr val="tx1"/>
                </a:solidFill>
                <a:latin typeface="Times New Roman" pitchFamily="18" charset="0"/>
                <a:cs typeface="Times New Roman" pitchFamily="18" charset="0"/>
              </a:rPr>
              <a:t>     Oral hygiene, periodontal disease, and dental integrity may play an underappreciated role with respect to diabetic foot pathology.  The negative effects of diabetic neuropathy on the lower extremity are well established and would be well known to anyone attending this conference, but it may come as some surprise that diabetic autonomic neuropathy is also associated with tooth loss [1].  Periodontal disease, similar to diabetes, is a condition associated with chronic inflammation, and the two disease processes appear to share a interrelated association.  </a:t>
            </a:r>
          </a:p>
          <a:p>
            <a:pPr algn="l" eaLnBrk="1" hangingPunct="1"/>
            <a:r>
              <a:rPr lang="en-US" sz="3400" b="0" dirty="0" smtClean="0">
                <a:solidFill>
                  <a:schemeClr val="tx1"/>
                </a:solidFill>
                <a:latin typeface="Times New Roman" pitchFamily="18" charset="0"/>
                <a:cs typeface="Times New Roman" pitchFamily="18" charset="0"/>
              </a:rPr>
              <a:t>     Several </a:t>
            </a:r>
            <a:r>
              <a:rPr lang="en-US" sz="3400" b="0" dirty="0">
                <a:solidFill>
                  <a:schemeClr val="tx1"/>
                </a:solidFill>
                <a:latin typeface="Times New Roman" pitchFamily="18" charset="0"/>
                <a:cs typeface="Times New Roman" pitchFamily="18" charset="0"/>
              </a:rPr>
              <a:t>studies have </a:t>
            </a:r>
            <a:r>
              <a:rPr lang="en-US" sz="3400" b="0" dirty="0" smtClean="0">
                <a:solidFill>
                  <a:schemeClr val="tx1"/>
                </a:solidFill>
                <a:latin typeface="Times New Roman" pitchFamily="18" charset="0"/>
                <a:cs typeface="Times New Roman" pitchFamily="18" charset="0"/>
              </a:rPr>
              <a:t>provided evidence that diabetic </a:t>
            </a:r>
            <a:r>
              <a:rPr lang="en-US" sz="3400" b="0" dirty="0">
                <a:solidFill>
                  <a:schemeClr val="tx1"/>
                </a:solidFill>
                <a:latin typeface="Times New Roman" pitchFamily="18" charset="0"/>
                <a:cs typeface="Times New Roman" pitchFamily="18" charset="0"/>
              </a:rPr>
              <a:t>patients are at an increased risk for tooth </a:t>
            </a:r>
            <a:r>
              <a:rPr lang="en-US" sz="3400" b="0" dirty="0" smtClean="0">
                <a:solidFill>
                  <a:schemeClr val="tx1"/>
                </a:solidFill>
                <a:latin typeface="Times New Roman" pitchFamily="18" charset="0"/>
                <a:cs typeface="Times New Roman" pitchFamily="18" charset="0"/>
              </a:rPr>
              <a:t>loss, </a:t>
            </a:r>
            <a:r>
              <a:rPr lang="en-US" sz="3400" b="0" dirty="0">
                <a:solidFill>
                  <a:schemeClr val="tx1"/>
                </a:solidFill>
                <a:latin typeface="Times New Roman" pitchFamily="18" charset="0"/>
                <a:cs typeface="Times New Roman" pitchFamily="18" charset="0"/>
              </a:rPr>
              <a:t>and have even associated poor oral health with poor quality of </a:t>
            </a:r>
            <a:r>
              <a:rPr lang="en-US" sz="3400" b="0" dirty="0" smtClean="0">
                <a:solidFill>
                  <a:schemeClr val="tx1"/>
                </a:solidFill>
                <a:latin typeface="Times New Roman" pitchFamily="18" charset="0"/>
                <a:cs typeface="Times New Roman" pitchFamily="18" charset="0"/>
              </a:rPr>
              <a:t>life [1-3].  Periodontal disease in association with diabetes specifically has been shown  to lead to increased levels of systemic inflammatory cytokines, lead to increased bacterial carriage, and even negatively affect </a:t>
            </a:r>
            <a:r>
              <a:rPr lang="en-US" sz="3400" b="0" dirty="0" err="1" smtClean="0">
                <a:solidFill>
                  <a:schemeClr val="tx1"/>
                </a:solidFill>
                <a:latin typeface="Times New Roman" pitchFamily="18" charset="0"/>
                <a:cs typeface="Times New Roman" pitchFamily="18" charset="0"/>
              </a:rPr>
              <a:t>glycemic</a:t>
            </a:r>
            <a:r>
              <a:rPr lang="en-US" sz="3400" b="0" dirty="0" smtClean="0">
                <a:solidFill>
                  <a:schemeClr val="tx1"/>
                </a:solidFill>
                <a:latin typeface="Times New Roman" pitchFamily="18" charset="0"/>
                <a:cs typeface="Times New Roman" pitchFamily="18" charset="0"/>
              </a:rPr>
              <a:t> control [1-5].  Stanley </a:t>
            </a:r>
            <a:r>
              <a:rPr lang="en-US" sz="3400" b="0" dirty="0">
                <a:solidFill>
                  <a:schemeClr val="tx1"/>
                </a:solidFill>
                <a:latin typeface="Times New Roman" pitchFamily="18" charset="0"/>
                <a:cs typeface="Times New Roman" pitchFamily="18" charset="0"/>
              </a:rPr>
              <a:t>et al </a:t>
            </a:r>
            <a:r>
              <a:rPr lang="en-US" sz="3400" b="0" dirty="0" smtClean="0">
                <a:solidFill>
                  <a:schemeClr val="tx1"/>
                </a:solidFill>
                <a:latin typeface="Times New Roman" pitchFamily="18" charset="0"/>
                <a:cs typeface="Times New Roman" pitchFamily="18" charset="0"/>
              </a:rPr>
              <a:t>[5] also found </a:t>
            </a:r>
            <a:r>
              <a:rPr lang="en-US" sz="3400" b="0" dirty="0" err="1" smtClean="0">
                <a:solidFill>
                  <a:schemeClr val="tx1"/>
                </a:solidFill>
                <a:latin typeface="Times New Roman" pitchFamily="18" charset="0"/>
                <a:cs typeface="Times New Roman" pitchFamily="18" charset="0"/>
              </a:rPr>
              <a:t>fibronectin</a:t>
            </a:r>
            <a:r>
              <a:rPr lang="en-US" sz="3400" b="0" dirty="0" smtClean="0">
                <a:solidFill>
                  <a:schemeClr val="tx1"/>
                </a:solidFill>
                <a:latin typeface="Times New Roman" pitchFamily="18" charset="0"/>
                <a:cs typeface="Times New Roman" pitchFamily="18" charset="0"/>
              </a:rPr>
              <a:t> </a:t>
            </a:r>
            <a:r>
              <a:rPr lang="en-US" sz="3400" b="0" dirty="0">
                <a:solidFill>
                  <a:schemeClr val="tx1"/>
                </a:solidFill>
                <a:latin typeface="Times New Roman" pitchFamily="18" charset="0"/>
                <a:cs typeface="Times New Roman" pitchFamily="18" charset="0"/>
              </a:rPr>
              <a:t>fragmentation </a:t>
            </a:r>
            <a:r>
              <a:rPr lang="en-US" sz="3400" b="0" dirty="0" smtClean="0">
                <a:solidFill>
                  <a:schemeClr val="tx1"/>
                </a:solidFill>
                <a:latin typeface="Times New Roman" pitchFamily="18" charset="0"/>
                <a:cs typeface="Times New Roman" pitchFamily="18" charset="0"/>
              </a:rPr>
              <a:t>from cell culture in </a:t>
            </a:r>
            <a:r>
              <a:rPr lang="en-US" sz="3400" b="0" dirty="0">
                <a:solidFill>
                  <a:schemeClr val="tx1"/>
                </a:solidFill>
                <a:latin typeface="Times New Roman" pitchFamily="18" charset="0"/>
                <a:cs typeface="Times New Roman" pitchFamily="18" charset="0"/>
              </a:rPr>
              <a:t>both periodontal disease sites and from </a:t>
            </a:r>
            <a:r>
              <a:rPr lang="en-US" sz="3400" b="0" dirty="0" smtClean="0">
                <a:solidFill>
                  <a:schemeClr val="tx1"/>
                </a:solidFill>
                <a:latin typeface="Times New Roman" pitchFamily="18" charset="0"/>
                <a:cs typeface="Times New Roman" pitchFamily="18" charset="0"/>
              </a:rPr>
              <a:t>fluid obtained from diabetic </a:t>
            </a:r>
            <a:r>
              <a:rPr lang="en-US" sz="3400" b="0" dirty="0">
                <a:solidFill>
                  <a:schemeClr val="tx1"/>
                </a:solidFill>
                <a:latin typeface="Times New Roman" pitchFamily="18" charset="0"/>
                <a:cs typeface="Times New Roman" pitchFamily="18" charset="0"/>
              </a:rPr>
              <a:t>foot/leg </a:t>
            </a:r>
            <a:r>
              <a:rPr lang="en-US" sz="3400" b="0" dirty="0" smtClean="0">
                <a:solidFill>
                  <a:schemeClr val="tx1"/>
                </a:solidFill>
                <a:latin typeface="Times New Roman" pitchFamily="18" charset="0"/>
                <a:cs typeface="Times New Roman" pitchFamily="18" charset="0"/>
              </a:rPr>
              <a:t>wounds.</a:t>
            </a:r>
          </a:p>
          <a:p>
            <a:pPr algn="l" eaLnBrk="1" hangingPunct="1"/>
            <a:r>
              <a:rPr lang="en-US" sz="3400" b="0" dirty="0">
                <a:solidFill>
                  <a:schemeClr val="tx1"/>
                </a:solidFill>
                <a:latin typeface="Times New Roman" pitchFamily="18" charset="0"/>
                <a:cs typeface="Times New Roman" pitchFamily="18" charset="0"/>
              </a:rPr>
              <a:t> </a:t>
            </a:r>
            <a:r>
              <a:rPr lang="en-US" sz="3400" b="0" dirty="0" smtClean="0">
                <a:solidFill>
                  <a:schemeClr val="tx1"/>
                </a:solidFill>
                <a:latin typeface="Times New Roman" pitchFamily="18" charset="0"/>
                <a:cs typeface="Times New Roman" pitchFamily="18" charset="0"/>
              </a:rPr>
              <a:t>    Specific to the lower extremity, Abbot et al [6] found periodontal disease to be a risk factor  for the development of diabetic ulceration in a large study examining predictive risk factors, while </a:t>
            </a:r>
            <a:r>
              <a:rPr lang="en-US" sz="3400" b="0" dirty="0" err="1" smtClean="0">
                <a:solidFill>
                  <a:schemeClr val="tx1"/>
                </a:solidFill>
                <a:latin typeface="Times New Roman" pitchFamily="18" charset="0"/>
                <a:cs typeface="Times New Roman" pitchFamily="18" charset="0"/>
              </a:rPr>
              <a:t>Abrao</a:t>
            </a:r>
            <a:r>
              <a:rPr lang="en-US" sz="3400" b="0" dirty="0" smtClean="0">
                <a:solidFill>
                  <a:schemeClr val="tx1"/>
                </a:solidFill>
                <a:latin typeface="Times New Roman" pitchFamily="18" charset="0"/>
                <a:cs typeface="Times New Roman" pitchFamily="18" charset="0"/>
              </a:rPr>
              <a:t> et al [7] specifically demonstrated that those at increased risk for neuropathic foot ulceration were also at an increased risk of periodontal disease. </a:t>
            </a:r>
          </a:p>
          <a:p>
            <a:pPr algn="l" eaLnBrk="1" hangingPunct="1"/>
            <a:r>
              <a:rPr lang="en-US" sz="4400" dirty="0" smtClean="0">
                <a:solidFill>
                  <a:schemeClr val="tx1"/>
                </a:solidFill>
                <a:latin typeface="Times New Roman" pitchFamily="18" charset="0"/>
                <a:cs typeface="Times New Roman" pitchFamily="18" charset="0"/>
              </a:rPr>
              <a:t>    The objective of this investigation was to study the association between acute diabetic foot disease and general dental integrity.</a:t>
            </a:r>
            <a:endParaRPr lang="en-US" sz="4400" dirty="0">
              <a:solidFill>
                <a:schemeClr val="tx1"/>
              </a:solidFill>
              <a:latin typeface="Times New Roman" pitchFamily="18" charset="0"/>
              <a:cs typeface="Times New Roman" pitchFamily="18" charset="0"/>
            </a:endParaRPr>
          </a:p>
        </p:txBody>
      </p:sp>
      <p:sp>
        <p:nvSpPr>
          <p:cNvPr id="2157" name="Text Box 170"/>
          <p:cNvSpPr txBox="1">
            <a:spLocks noChangeArrowheads="1"/>
          </p:cNvSpPr>
          <p:nvPr/>
        </p:nvSpPr>
        <p:spPr bwMode="auto">
          <a:xfrm>
            <a:off x="12496800" y="5791200"/>
            <a:ext cx="10363200" cy="6294031"/>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200" b="0" dirty="0" smtClean="0">
                <a:solidFill>
                  <a:schemeClr val="tx1"/>
                </a:solidFill>
                <a:latin typeface="Times New Roman" pitchFamily="18" charset="0"/>
                <a:cs typeface="Times New Roman" pitchFamily="18" charset="0"/>
              </a:rPr>
              <a:t>     </a:t>
            </a:r>
            <a:r>
              <a:rPr lang="en-US" sz="4000" b="0" dirty="0" smtClean="0">
                <a:solidFill>
                  <a:schemeClr val="tx1"/>
                </a:solidFill>
                <a:latin typeface="Times New Roman" pitchFamily="18" charset="0"/>
                <a:cs typeface="Times New Roman" pitchFamily="18" charset="0"/>
              </a:rPr>
              <a:t>Twenty consecutive patients admitted to Temple University Hospital, consulted by the Foot and Ankle Surgery service, with a history of diabetes, and with current foot ulceration, history of partial foot amputation or who went on to partial foot amputation during their admission were evaluated for dental integrity.  </a:t>
            </a:r>
          </a:p>
          <a:p>
            <a:pPr algn="l" eaLnBrk="1" hangingPunct="1"/>
            <a:r>
              <a:rPr lang="en-US" sz="4000" b="0" dirty="0" smtClean="0">
                <a:solidFill>
                  <a:schemeClr val="tx1"/>
                </a:solidFill>
                <a:latin typeface="Times New Roman" pitchFamily="18" charset="0"/>
                <a:cs typeface="Times New Roman" pitchFamily="18" charset="0"/>
              </a:rPr>
              <a:t>     As a primary outcome measure, a physical count of the patient’s teeth was performed at the time of consultation.  </a:t>
            </a:r>
            <a:endParaRPr lang="en-US" sz="4000" dirty="0">
              <a:solidFill>
                <a:schemeClr val="tx1"/>
              </a:solidFill>
              <a:latin typeface="Times New Roman" pitchFamily="18" charset="0"/>
              <a:cs typeface="Times New Roman" pitchFamily="18" charset="0"/>
            </a:endParaRPr>
          </a:p>
        </p:txBody>
      </p:sp>
      <p:sp>
        <p:nvSpPr>
          <p:cNvPr id="2158" name="Text Box 171"/>
          <p:cNvSpPr txBox="1">
            <a:spLocks noChangeArrowheads="1"/>
          </p:cNvSpPr>
          <p:nvPr/>
        </p:nvSpPr>
        <p:spPr bwMode="auto">
          <a:xfrm>
            <a:off x="12496800" y="13335000"/>
            <a:ext cx="10591800" cy="844846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altLang="en-US" sz="1200" dirty="0" smtClean="0">
                <a:solidFill>
                  <a:prstClr val="black"/>
                </a:solidFill>
                <a:latin typeface="Times New Roman" panose="02020603050405020304" pitchFamily="18" charset="0"/>
                <a:cs typeface="Times New Roman" panose="02020603050405020304" pitchFamily="18" charset="0"/>
              </a:rPr>
              <a:t>As with any scientific investigation, readers are encouraged to review and critically assess the study design and specific results in order to reach their own independent conclusions, while the following represents our conclusions based on the preceding data.   It is also important to note that as scientists we never consider data to be definitive, but we do think there are some interesting findings here worthy of attention and future investigation:</a:t>
            </a:r>
          </a:p>
          <a:p>
            <a:pPr algn="l" eaLnBrk="1" hangingPunct="1"/>
            <a:r>
              <a:rPr lang="en-US" sz="3600" b="0" dirty="0" smtClean="0">
                <a:solidFill>
                  <a:prstClr val="black"/>
                </a:solidFill>
                <a:latin typeface="Times New Roman" panose="02020603050405020304" pitchFamily="18" charset="0"/>
                <a:cs typeface="Times New Roman" panose="02020603050405020304" pitchFamily="18" charset="0"/>
              </a:rPr>
              <a:t>-Although this study has an evident selection bias secondary to the urban hospital setting in a poor socioeconomic area that may be expected to have lower levels of oral hygiene, we believe the results of this investigation point to at least the chance of an association between dental integrity and diabetic foot disease.  The majority (</a:t>
            </a:r>
            <a:r>
              <a:rPr lang="en-US" sz="3600" dirty="0" smtClean="0">
                <a:solidFill>
                  <a:prstClr val="black"/>
                </a:solidFill>
                <a:latin typeface="Times New Roman" panose="02020603050405020304" pitchFamily="18" charset="0"/>
                <a:cs typeface="Times New Roman" panose="02020603050405020304" pitchFamily="18" charset="0"/>
              </a:rPr>
              <a:t>80.0%</a:t>
            </a:r>
            <a:r>
              <a:rPr lang="en-US" sz="3600" b="0" dirty="0" smtClean="0">
                <a:solidFill>
                  <a:prstClr val="black"/>
                </a:solidFill>
                <a:latin typeface="Times New Roman" panose="02020603050405020304" pitchFamily="18" charset="0"/>
                <a:cs typeface="Times New Roman" panose="02020603050405020304" pitchFamily="18" charset="0"/>
              </a:rPr>
              <a:t>) of observed patients had some tooth loss, and more patients were edentulous (</a:t>
            </a:r>
            <a:r>
              <a:rPr lang="en-US" sz="3600" dirty="0" smtClean="0">
                <a:solidFill>
                  <a:prstClr val="black"/>
                </a:solidFill>
                <a:latin typeface="Times New Roman" panose="02020603050405020304" pitchFamily="18" charset="0"/>
                <a:cs typeface="Times New Roman" panose="02020603050405020304" pitchFamily="18" charset="0"/>
              </a:rPr>
              <a:t>45.0%</a:t>
            </a:r>
            <a:r>
              <a:rPr lang="en-US" sz="3600" b="0" dirty="0" smtClean="0">
                <a:solidFill>
                  <a:prstClr val="black"/>
                </a:solidFill>
                <a:latin typeface="Times New Roman" panose="02020603050405020304" pitchFamily="18" charset="0"/>
                <a:cs typeface="Times New Roman" panose="02020603050405020304" pitchFamily="18" charset="0"/>
              </a:rPr>
              <a:t>) than had a full set of teeth (</a:t>
            </a:r>
            <a:r>
              <a:rPr lang="en-US" sz="3600" dirty="0" smtClean="0">
                <a:solidFill>
                  <a:prstClr val="black"/>
                </a:solidFill>
                <a:latin typeface="Times New Roman" panose="02020603050405020304" pitchFamily="18" charset="0"/>
                <a:cs typeface="Times New Roman" panose="02020603050405020304" pitchFamily="18" charset="0"/>
              </a:rPr>
              <a:t>20.0%</a:t>
            </a:r>
            <a:r>
              <a:rPr lang="en-US" sz="3600" b="0" dirty="0" smtClean="0">
                <a:solidFill>
                  <a:prstClr val="black"/>
                </a:solidFill>
                <a:latin typeface="Times New Roman" panose="02020603050405020304" pitchFamily="18" charset="0"/>
                <a:cs typeface="Times New Roman" panose="02020603050405020304" pitchFamily="18" charset="0"/>
              </a:rPr>
              <a:t>).  </a:t>
            </a:r>
          </a:p>
          <a:p>
            <a:pPr algn="l" eaLnBrk="1" hangingPunct="1"/>
            <a:r>
              <a:rPr lang="en-US" sz="3600" b="0" dirty="0" smtClean="0">
                <a:solidFill>
                  <a:prstClr val="black"/>
                </a:solidFill>
                <a:latin typeface="Times New Roman" panose="02020603050405020304" pitchFamily="18" charset="0"/>
                <a:cs typeface="Times New Roman" panose="02020603050405020304" pitchFamily="18" charset="0"/>
              </a:rPr>
              <a:t>-Given the known negative effects of periodontal disease on diabetes in general, we believe future investigation into its effects on the evaluation and treatment of diabetic foot disease specifically is warranted.  </a:t>
            </a:r>
            <a:endParaRPr lang="en-US" sz="3600" b="0" dirty="0">
              <a:solidFill>
                <a:schemeClr val="tx1"/>
              </a:solidFill>
              <a:latin typeface="Times New Roman" pitchFamily="18" charset="0"/>
              <a:cs typeface="Times New Roman" pitchFamily="18" charset="0"/>
            </a:endParaRP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776037" y="2743200"/>
            <a:ext cx="1600200" cy="1784032"/>
          </a:xfrm>
          <a:prstGeom prst="rect">
            <a:avLst/>
          </a:prstGeom>
          <a:noFill/>
          <a:ln w="9525">
            <a:solidFill>
              <a:schemeClr val="tx1"/>
            </a:solid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51058" y="2743200"/>
            <a:ext cx="1600200" cy="1784032"/>
          </a:xfrm>
          <a:prstGeom prst="rect">
            <a:avLst/>
          </a:prstGeom>
          <a:noFill/>
          <a:ln w="9525">
            <a:solidFill>
              <a:schemeClr val="tx1"/>
            </a:solidFill>
            <a:miter lim="800000"/>
            <a:headEnd/>
            <a:tailEnd/>
          </a:ln>
        </p:spPr>
      </p:pic>
      <p:graphicFrame>
        <p:nvGraphicFramePr>
          <p:cNvPr id="15" name="Table 14"/>
          <p:cNvGraphicFramePr>
            <a:graphicFrameLocks noGrp="1"/>
          </p:cNvGraphicFramePr>
          <p:nvPr>
            <p:extLst>
              <p:ext uri="{D42A27DB-BD31-4B8C-83A1-F6EECF244321}">
                <p14:modId xmlns:p14="http://schemas.microsoft.com/office/powerpoint/2010/main" val="313308225"/>
              </p:ext>
            </p:extLst>
          </p:nvPr>
        </p:nvGraphicFramePr>
        <p:xfrm>
          <a:off x="33680400" y="5943600"/>
          <a:ext cx="9629775" cy="15697200"/>
        </p:xfrm>
        <a:graphic>
          <a:graphicData uri="http://schemas.openxmlformats.org/drawingml/2006/table">
            <a:tbl>
              <a:tblPr/>
              <a:tblGrid>
                <a:gridCol w="3209925"/>
                <a:gridCol w="3209925"/>
                <a:gridCol w="3209925"/>
              </a:tblGrid>
              <a:tr h="390770">
                <a:tc>
                  <a:txBody>
                    <a:bodyPr/>
                    <a:lstStyle/>
                    <a:p>
                      <a:pPr marL="0" marR="0" algn="ctr">
                        <a:lnSpc>
                          <a:spcPct val="107000"/>
                        </a:lnSpc>
                        <a:spcBef>
                          <a:spcPts val="0"/>
                        </a:spcBef>
                        <a:spcAft>
                          <a:spcPts val="0"/>
                        </a:spcAft>
                      </a:pPr>
                      <a:r>
                        <a:rPr lang="en-US" sz="2400" b="1" dirty="0">
                          <a:solidFill>
                            <a:schemeClr val="bg1"/>
                          </a:solidFill>
                          <a:latin typeface="Times New Roman"/>
                          <a:ea typeface="Calibri"/>
                          <a:cs typeface="Times New Roman"/>
                        </a:rPr>
                        <a:t>Age/Gender</a:t>
                      </a:r>
                      <a:endParaRPr lang="en-US" sz="2400" b="1" dirty="0">
                        <a:solidFill>
                          <a:schemeClr val="bg1"/>
                        </a:solidFill>
                        <a:latin typeface="Calibri"/>
                        <a:ea typeface="Calibri"/>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2400" b="1" dirty="0" smtClean="0">
                          <a:solidFill>
                            <a:schemeClr val="bg1"/>
                          </a:solidFill>
                          <a:latin typeface="Times New Roman"/>
                          <a:ea typeface="Calibri"/>
                          <a:cs typeface="Times New Roman"/>
                        </a:rPr>
                        <a:t>Limb Pathology</a:t>
                      </a:r>
                      <a:endParaRPr lang="en-US" sz="2400" b="1" dirty="0">
                        <a:solidFill>
                          <a:schemeClr val="bg1"/>
                        </a:solidFill>
                        <a:latin typeface="Calibri"/>
                        <a:ea typeface="Calibri"/>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2800" b="1" dirty="0" smtClean="0">
                          <a:solidFill>
                            <a:schemeClr val="bg1"/>
                          </a:solidFill>
                          <a:latin typeface="Times New Roman"/>
                          <a:ea typeface="Calibri"/>
                          <a:cs typeface="Times New Roman"/>
                        </a:rPr>
                        <a:t>Dental Integrity</a:t>
                      </a:r>
                      <a:endParaRPr lang="en-US" sz="2800" b="1" dirty="0">
                        <a:solidFill>
                          <a:schemeClr val="bg1"/>
                        </a:solidFill>
                        <a:latin typeface="Calibri"/>
                        <a:ea typeface="Calibri"/>
                        <a:cs typeface="Times New Roman"/>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tx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85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Multiple</a:t>
                      </a:r>
                      <a:r>
                        <a:rPr lang="en-US" sz="2000" baseline="0" dirty="0" smtClean="0">
                          <a:latin typeface="Times New Roman" panose="02020603050405020304" pitchFamily="18" charset="0"/>
                          <a:ea typeface="Calibri"/>
                          <a:cs typeface="Times New Roman" panose="02020603050405020304" pitchFamily="18" charset="0"/>
                        </a:rPr>
                        <a:t> amputations of left foot including hallux, 3</a:t>
                      </a:r>
                      <a:r>
                        <a:rPr lang="en-US" sz="2000" baseline="30000" dirty="0" smtClean="0">
                          <a:latin typeface="Times New Roman" panose="02020603050405020304" pitchFamily="18" charset="0"/>
                          <a:ea typeface="Calibri"/>
                          <a:cs typeface="Times New Roman" panose="02020603050405020304" pitchFamily="18" charset="0"/>
                        </a:rPr>
                        <a:t>rd</a:t>
                      </a:r>
                      <a:r>
                        <a:rPr lang="en-US" sz="2000" baseline="0" dirty="0" smtClean="0">
                          <a:latin typeface="Times New Roman" panose="02020603050405020304" pitchFamily="18" charset="0"/>
                          <a:ea typeface="Calibri"/>
                          <a:cs typeface="Times New Roman" panose="02020603050405020304" pitchFamily="18" charset="0"/>
                        </a:rPr>
                        <a:t> and 4</a:t>
                      </a:r>
                      <a:r>
                        <a:rPr lang="en-US" sz="2000" baseline="30000" dirty="0" smtClean="0">
                          <a:latin typeface="Times New Roman" panose="02020603050405020304" pitchFamily="18" charset="0"/>
                          <a:ea typeface="Calibri"/>
                          <a:cs typeface="Times New Roman" panose="02020603050405020304" pitchFamily="18" charset="0"/>
                        </a:rPr>
                        <a:t>th</a:t>
                      </a:r>
                      <a:r>
                        <a:rPr lang="en-US" sz="2000" baseline="0" dirty="0" smtClean="0">
                          <a:latin typeface="Times New Roman" panose="02020603050405020304" pitchFamily="18" charset="0"/>
                          <a:ea typeface="Calibri"/>
                          <a:cs typeface="Times New Roman" panose="02020603050405020304" pitchFamily="18" charset="0"/>
                        </a:rPr>
                        <a:t> rays</a:t>
                      </a:r>
                      <a:endParaRPr lang="en-US"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56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SERIV ankle fracture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2/32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72308">
                <a:tc>
                  <a:txBody>
                    <a:bodyPr/>
                    <a:lstStyle/>
                    <a:p>
                      <a:pPr marL="0" marR="0">
                        <a:lnSpc>
                          <a:spcPct val="107000"/>
                        </a:lnSpc>
                        <a:spcBef>
                          <a:spcPts val="0"/>
                        </a:spcBef>
                        <a:spcAft>
                          <a:spcPts val="0"/>
                        </a:spcAft>
                      </a:pPr>
                      <a:r>
                        <a:rPr lang="en-US" sz="2400" dirty="0">
                          <a:latin typeface="Times New Roman"/>
                          <a:ea typeface="Calibri"/>
                          <a:cs typeface="Times New Roman"/>
                        </a:rPr>
                        <a:t>64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Right infected plantar </a:t>
                      </a:r>
                      <a:r>
                        <a:rPr lang="en-US" sz="2000" dirty="0">
                          <a:latin typeface="Times New Roman" panose="02020603050405020304" pitchFamily="18" charset="0"/>
                          <a:ea typeface="Calibri"/>
                          <a:cs typeface="Times New Roman" panose="02020603050405020304" pitchFamily="18" charset="0"/>
                        </a:rPr>
                        <a:t>ulcer</a:t>
                      </a:r>
                      <a:r>
                        <a:rPr lang="en-US" sz="2000" dirty="0" smtClean="0">
                          <a:latin typeface="Times New Roman" panose="02020603050405020304" pitchFamily="18" charset="0"/>
                          <a:ea typeface="Calibri"/>
                          <a:cs typeface="Times New Roman" panose="02020603050405020304" pitchFamily="18" charset="0"/>
                        </a:rPr>
                        <a:t>;</a:t>
                      </a:r>
                      <a:endParaRPr lang="en-US" sz="2000" dirty="0">
                        <a:latin typeface="Times New Roman" panose="02020603050405020304" pitchFamily="18" charset="0"/>
                        <a:ea typeface="Calibri"/>
                        <a:cs typeface="Times New Roman" panose="02020603050405020304" pitchFamily="18" charset="0"/>
                      </a:endParaRPr>
                    </a:p>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Left</a:t>
                      </a:r>
                      <a:r>
                        <a:rPr lang="en-US" sz="2000" baseline="0" dirty="0" smtClean="0">
                          <a:latin typeface="Times New Roman" panose="02020603050405020304" pitchFamily="18" charset="0"/>
                          <a:ea typeface="Calibri"/>
                          <a:cs typeface="Times New Roman" panose="02020603050405020304" pitchFamily="18" charset="0"/>
                        </a:rPr>
                        <a:t> 4</a:t>
                      </a:r>
                      <a:r>
                        <a:rPr lang="en-US" sz="2000" baseline="30000" dirty="0" smtClean="0">
                          <a:latin typeface="Times New Roman" panose="02020603050405020304" pitchFamily="18" charset="0"/>
                          <a:ea typeface="Calibri"/>
                          <a:cs typeface="Times New Roman" panose="02020603050405020304" pitchFamily="18" charset="0"/>
                        </a:rPr>
                        <a:t>th</a:t>
                      </a:r>
                      <a:r>
                        <a:rPr lang="en-US" sz="2000" baseline="0" dirty="0" smtClean="0">
                          <a:latin typeface="Times New Roman" panose="02020603050405020304" pitchFamily="18" charset="0"/>
                          <a:ea typeface="Calibri"/>
                          <a:cs typeface="Times New Roman" panose="02020603050405020304" pitchFamily="18" charset="0"/>
                        </a:rPr>
                        <a:t> metatarsal osteomyelitis</a:t>
                      </a:r>
                      <a:endParaRPr lang="en-US"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34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Right </a:t>
                      </a:r>
                      <a:r>
                        <a:rPr lang="en-US" sz="2000" dirty="0" err="1" smtClean="0">
                          <a:latin typeface="Times New Roman" panose="02020603050405020304" pitchFamily="18" charset="0"/>
                          <a:ea typeface="Calibri"/>
                          <a:cs typeface="Times New Roman" panose="02020603050405020304" pitchFamily="18" charset="0"/>
                        </a:rPr>
                        <a:t>transmetatarsal</a:t>
                      </a:r>
                      <a:r>
                        <a:rPr lang="en-US" sz="2000" dirty="0" smtClean="0">
                          <a:latin typeface="Times New Roman" panose="02020603050405020304" pitchFamily="18" charset="0"/>
                          <a:ea typeface="Calibri"/>
                          <a:cs typeface="Times New Roman" panose="02020603050405020304" pitchFamily="18" charset="0"/>
                        </a:rPr>
                        <a:t> amputation</a:t>
                      </a:r>
                      <a:endParaRPr lang="en-US"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80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Left </a:t>
                      </a:r>
                      <a:r>
                        <a:rPr lang="en-US" sz="2000" dirty="0">
                          <a:latin typeface="Times New Roman" panose="02020603050405020304" pitchFamily="18" charset="0"/>
                          <a:ea typeface="Calibri"/>
                          <a:cs typeface="Times New Roman" panose="02020603050405020304" pitchFamily="18" charset="0"/>
                        </a:rPr>
                        <a:t>hallux gangrene;</a:t>
                      </a:r>
                    </a:p>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heel eschar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48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Right </a:t>
                      </a:r>
                      <a:r>
                        <a:rPr lang="en-US" sz="2000" dirty="0">
                          <a:latin typeface="Times New Roman" panose="02020603050405020304" pitchFamily="18" charset="0"/>
                          <a:ea typeface="Calibri"/>
                          <a:cs typeface="Times New Roman" panose="02020603050405020304" pitchFamily="18" charset="0"/>
                        </a:rPr>
                        <a:t>Charcot foot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55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Right </a:t>
                      </a:r>
                      <a:r>
                        <a:rPr lang="en-US" sz="2000" dirty="0">
                          <a:latin typeface="Times New Roman" panose="02020603050405020304" pitchFamily="18" charset="0"/>
                          <a:ea typeface="Calibri"/>
                          <a:cs typeface="Times New Roman" panose="02020603050405020304" pitchFamily="18" charset="0"/>
                        </a:rPr>
                        <a:t>dorsal foot cellulitis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28/32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72308">
                <a:tc>
                  <a:txBody>
                    <a:bodyPr/>
                    <a:lstStyle/>
                    <a:p>
                      <a:pPr marL="0" marR="0">
                        <a:lnSpc>
                          <a:spcPct val="107000"/>
                        </a:lnSpc>
                        <a:spcBef>
                          <a:spcPts val="0"/>
                        </a:spcBef>
                        <a:spcAft>
                          <a:spcPts val="0"/>
                        </a:spcAft>
                      </a:pPr>
                      <a:r>
                        <a:rPr lang="en-US" sz="2400" dirty="0">
                          <a:latin typeface="Times New Roman"/>
                          <a:ea typeface="Calibri"/>
                          <a:cs typeface="Times New Roman"/>
                        </a:rPr>
                        <a:t>62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Left hallux</a:t>
                      </a:r>
                      <a:r>
                        <a:rPr lang="en-US" sz="2000" baseline="0" dirty="0" smtClean="0">
                          <a:latin typeface="Times New Roman" panose="02020603050405020304" pitchFamily="18" charset="0"/>
                          <a:ea typeface="Calibri"/>
                          <a:cs typeface="Times New Roman" panose="02020603050405020304" pitchFamily="18" charset="0"/>
                        </a:rPr>
                        <a:t> amputation and 3</a:t>
                      </a:r>
                      <a:r>
                        <a:rPr lang="en-US" sz="2000" baseline="30000" dirty="0" smtClean="0">
                          <a:latin typeface="Times New Roman" panose="02020603050405020304" pitchFamily="18" charset="0"/>
                          <a:ea typeface="Calibri"/>
                          <a:cs typeface="Times New Roman" panose="02020603050405020304" pitchFamily="18" charset="0"/>
                        </a:rPr>
                        <a:t>rd</a:t>
                      </a:r>
                      <a:r>
                        <a:rPr lang="en-US" sz="2000" baseline="0" dirty="0" smtClean="0">
                          <a:latin typeface="Times New Roman" panose="02020603050405020304" pitchFamily="18" charset="0"/>
                          <a:ea typeface="Calibri"/>
                          <a:cs typeface="Times New Roman" panose="02020603050405020304" pitchFamily="18" charset="0"/>
                        </a:rPr>
                        <a:t> metatarsal osteomyelitis</a:t>
                      </a:r>
                      <a:endParaRPr lang="en-US"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a:latin typeface="Times New Roman"/>
                          <a:ea typeface="Calibri"/>
                          <a:cs typeface="Times New Roman"/>
                        </a:rPr>
                        <a:t>2/32</a:t>
                      </a:r>
                      <a:endParaRPr lang="en-US" sz="2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54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Left </a:t>
                      </a:r>
                      <a:r>
                        <a:rPr lang="en-US" sz="2000" dirty="0" err="1">
                          <a:latin typeface="Times New Roman" panose="02020603050405020304" pitchFamily="18" charset="0"/>
                          <a:ea typeface="Calibri"/>
                          <a:cs typeface="Times New Roman" panose="02020603050405020304" pitchFamily="18" charset="0"/>
                        </a:rPr>
                        <a:t>submet</a:t>
                      </a:r>
                      <a:r>
                        <a:rPr lang="en-US" sz="2000" dirty="0">
                          <a:latin typeface="Times New Roman" panose="02020603050405020304" pitchFamily="18" charset="0"/>
                          <a:ea typeface="Calibri"/>
                          <a:cs typeface="Times New Roman" panose="02020603050405020304" pitchFamily="18" charset="0"/>
                        </a:rPr>
                        <a:t> 3 ulcer; </a:t>
                      </a:r>
                    </a:p>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32/32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172308">
                <a:tc>
                  <a:txBody>
                    <a:bodyPr/>
                    <a:lstStyle/>
                    <a:p>
                      <a:pPr marL="0" marR="0">
                        <a:lnSpc>
                          <a:spcPct val="107000"/>
                        </a:lnSpc>
                        <a:spcBef>
                          <a:spcPts val="0"/>
                        </a:spcBef>
                        <a:spcAft>
                          <a:spcPts val="0"/>
                        </a:spcAft>
                      </a:pPr>
                      <a:r>
                        <a:rPr lang="en-US" sz="2400" dirty="0">
                          <a:latin typeface="Times New Roman"/>
                          <a:ea typeface="Calibri"/>
                          <a:cs typeface="Times New Roman"/>
                        </a:rPr>
                        <a:t>51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Left hallux gangrene; </a:t>
                      </a:r>
                    </a:p>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58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Bilateral </a:t>
                      </a:r>
                      <a:r>
                        <a:rPr lang="en-US" sz="2000" dirty="0">
                          <a:latin typeface="Times New Roman" panose="02020603050405020304" pitchFamily="18" charset="0"/>
                          <a:ea typeface="Calibri"/>
                          <a:cs typeface="Times New Roman" panose="02020603050405020304" pitchFamily="18" charset="0"/>
                        </a:rPr>
                        <a:t>hallux amps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22/32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51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smtClean="0">
                          <a:latin typeface="Times New Roman" panose="02020603050405020304" pitchFamily="18" charset="0"/>
                          <a:ea typeface="Calibri"/>
                          <a:cs typeface="Times New Roman" panose="02020603050405020304" pitchFamily="18" charset="0"/>
                        </a:rPr>
                        <a:t>Left </a:t>
                      </a:r>
                      <a:r>
                        <a:rPr lang="en-US" sz="2000" dirty="0" err="1">
                          <a:latin typeface="Times New Roman" panose="02020603050405020304" pitchFamily="18" charset="0"/>
                          <a:ea typeface="Calibri"/>
                          <a:cs typeface="Times New Roman" panose="02020603050405020304" pitchFamily="18" charset="0"/>
                        </a:rPr>
                        <a:t>submet</a:t>
                      </a:r>
                      <a:r>
                        <a:rPr lang="en-US" sz="2000" dirty="0">
                          <a:latin typeface="Times New Roman" panose="02020603050405020304" pitchFamily="18" charset="0"/>
                          <a:ea typeface="Calibri"/>
                          <a:cs typeface="Times New Roman" panose="02020603050405020304" pitchFamily="18" charset="0"/>
                        </a:rPr>
                        <a:t> 1 ulcer;</a:t>
                      </a:r>
                    </a:p>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 4</a:t>
                      </a:r>
                      <a:r>
                        <a:rPr lang="en-US" sz="2000" baseline="30000" dirty="0">
                          <a:latin typeface="Times New Roman" panose="02020603050405020304" pitchFamily="18" charset="0"/>
                          <a:ea typeface="Calibri"/>
                          <a:cs typeface="Times New Roman" panose="02020603050405020304" pitchFamily="18" charset="0"/>
                        </a:rPr>
                        <a:t>th</a:t>
                      </a:r>
                      <a:r>
                        <a:rPr lang="en-US" sz="2000" dirty="0">
                          <a:latin typeface="Times New Roman" panose="02020603050405020304" pitchFamily="18" charset="0"/>
                          <a:ea typeface="Calibri"/>
                          <a:cs typeface="Times New Roman" panose="02020603050405020304" pitchFamily="18" charset="0"/>
                        </a:rPr>
                        <a:t> digit amp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5/32 </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49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a:t>
                      </a:r>
                      <a:r>
                        <a:rPr lang="en-US" sz="2000" dirty="0" smtClean="0">
                          <a:latin typeface="Times New Roman" panose="02020603050405020304" pitchFamily="18" charset="0"/>
                          <a:ea typeface="Calibri"/>
                          <a:cs typeface="Times New Roman" panose="02020603050405020304" pitchFamily="18" charset="0"/>
                        </a:rPr>
                        <a:t>hallux gangrene</a:t>
                      </a:r>
                      <a:endParaRPr lang="en-US" sz="2000" dirty="0">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a:latin typeface="Times New Roman"/>
                          <a:ea typeface="Calibri"/>
                          <a:cs typeface="Times New Roman"/>
                        </a:rPr>
                        <a:t>28/32</a:t>
                      </a:r>
                      <a:endParaRPr lang="en-US" sz="2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67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Left hallux wound; Right BKA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70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Bilateral digital gangrene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a:latin typeface="Times New Roman"/>
                          <a:ea typeface="Calibri"/>
                          <a:cs typeface="Times New Roman"/>
                        </a:rPr>
                        <a:t>32/32</a:t>
                      </a:r>
                      <a:endParaRPr lang="en-US" sz="28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29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heel wound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781538">
                <a:tc>
                  <a:txBody>
                    <a:bodyPr/>
                    <a:lstStyle/>
                    <a:p>
                      <a:pPr marL="0" marR="0">
                        <a:lnSpc>
                          <a:spcPct val="107000"/>
                        </a:lnSpc>
                        <a:spcBef>
                          <a:spcPts val="0"/>
                        </a:spcBef>
                        <a:spcAft>
                          <a:spcPts val="0"/>
                        </a:spcAft>
                      </a:pPr>
                      <a:r>
                        <a:rPr lang="en-US" sz="2400" dirty="0">
                          <a:latin typeface="Times New Roman"/>
                          <a:ea typeface="Calibri"/>
                          <a:cs typeface="Times New Roman"/>
                        </a:rPr>
                        <a:t>80 y/o female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Bilateral 2</a:t>
                      </a:r>
                      <a:r>
                        <a:rPr lang="en-US" sz="2000" baseline="30000" dirty="0">
                          <a:latin typeface="Times New Roman" panose="02020603050405020304" pitchFamily="18" charset="0"/>
                          <a:ea typeface="Calibri"/>
                          <a:cs typeface="Times New Roman" panose="02020603050405020304" pitchFamily="18" charset="0"/>
                        </a:rPr>
                        <a:t>nd</a:t>
                      </a:r>
                      <a:r>
                        <a:rPr lang="en-US" sz="2000" dirty="0">
                          <a:latin typeface="Times New Roman" panose="02020603050405020304" pitchFamily="18" charset="0"/>
                          <a:ea typeface="Calibri"/>
                          <a:cs typeface="Times New Roman" panose="02020603050405020304" pitchFamily="18" charset="0"/>
                        </a:rPr>
                        <a:t> digit ulcerations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32/32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42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hallux gas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32/32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0770">
                <a:tc>
                  <a:txBody>
                    <a:bodyPr/>
                    <a:lstStyle/>
                    <a:p>
                      <a:pPr marL="0" marR="0">
                        <a:lnSpc>
                          <a:spcPct val="107000"/>
                        </a:lnSpc>
                        <a:spcBef>
                          <a:spcPts val="0"/>
                        </a:spcBef>
                        <a:spcAft>
                          <a:spcPts val="0"/>
                        </a:spcAft>
                      </a:pPr>
                      <a:r>
                        <a:rPr lang="en-US" sz="2400" dirty="0">
                          <a:latin typeface="Times New Roman"/>
                          <a:ea typeface="Calibri"/>
                          <a:cs typeface="Times New Roman"/>
                        </a:rPr>
                        <a:t>59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Right 1</a:t>
                      </a:r>
                      <a:r>
                        <a:rPr lang="en-US" sz="2000" baseline="30000" dirty="0">
                          <a:latin typeface="Times New Roman" panose="02020603050405020304" pitchFamily="18" charset="0"/>
                          <a:ea typeface="Calibri"/>
                          <a:cs typeface="Times New Roman" panose="02020603050405020304" pitchFamily="18" charset="0"/>
                        </a:rPr>
                        <a:t>st</a:t>
                      </a:r>
                      <a:r>
                        <a:rPr lang="en-US" sz="2000" dirty="0">
                          <a:latin typeface="Times New Roman" panose="02020603050405020304" pitchFamily="18" charset="0"/>
                          <a:ea typeface="Calibri"/>
                          <a:cs typeface="Times New Roman" panose="02020603050405020304" pitchFamily="18" charset="0"/>
                        </a:rPr>
                        <a:t> MPJ gas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0/32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72071">
                <a:tc>
                  <a:txBody>
                    <a:bodyPr/>
                    <a:lstStyle/>
                    <a:p>
                      <a:pPr marL="0" marR="0">
                        <a:lnSpc>
                          <a:spcPct val="107000"/>
                        </a:lnSpc>
                        <a:spcBef>
                          <a:spcPts val="0"/>
                        </a:spcBef>
                        <a:spcAft>
                          <a:spcPts val="0"/>
                        </a:spcAft>
                      </a:pPr>
                      <a:r>
                        <a:rPr lang="en-US" sz="2400" dirty="0">
                          <a:latin typeface="Times New Roman"/>
                          <a:ea typeface="Calibri"/>
                          <a:cs typeface="Times New Roman"/>
                        </a:rPr>
                        <a:t>50 y/o male</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nSpc>
                          <a:spcPct val="107000"/>
                        </a:lnSpc>
                        <a:spcBef>
                          <a:spcPts val="0"/>
                        </a:spcBef>
                        <a:spcAft>
                          <a:spcPts val="0"/>
                        </a:spcAft>
                      </a:pPr>
                      <a:r>
                        <a:rPr lang="en-US" sz="2000" dirty="0">
                          <a:latin typeface="Times New Roman" panose="02020603050405020304" pitchFamily="18" charset="0"/>
                          <a:ea typeface="Calibri"/>
                          <a:cs typeface="Times New Roman" panose="02020603050405020304" pitchFamily="18" charset="0"/>
                        </a:rPr>
                        <a:t>Bilateral plantar </a:t>
                      </a:r>
                      <a:r>
                        <a:rPr lang="en-US" sz="2000" dirty="0" err="1">
                          <a:latin typeface="Times New Roman" panose="02020603050405020304" pitchFamily="18" charset="0"/>
                          <a:ea typeface="Calibri"/>
                          <a:cs typeface="Times New Roman" panose="02020603050405020304" pitchFamily="18" charset="0"/>
                        </a:rPr>
                        <a:t>midfoot</a:t>
                      </a:r>
                      <a:r>
                        <a:rPr lang="en-US" sz="2000" dirty="0">
                          <a:latin typeface="Times New Roman" panose="02020603050405020304" pitchFamily="18" charset="0"/>
                          <a:ea typeface="Calibri"/>
                          <a:cs typeface="Times New Roman" panose="02020603050405020304" pitchFamily="18" charset="0"/>
                        </a:rPr>
                        <a:t> wounds; Charcot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07000"/>
                        </a:lnSpc>
                        <a:spcBef>
                          <a:spcPts val="0"/>
                        </a:spcBef>
                        <a:spcAft>
                          <a:spcPts val="0"/>
                        </a:spcAft>
                      </a:pPr>
                      <a:r>
                        <a:rPr lang="en-US" sz="2800" b="1" dirty="0">
                          <a:latin typeface="Times New Roman"/>
                          <a:ea typeface="Calibri"/>
                          <a:cs typeface="Times New Roman"/>
                        </a:rPr>
                        <a:t>26/32</a:t>
                      </a:r>
                      <a:endParaRPr lang="en-US" sz="28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8" name="Text Box 170"/>
          <p:cNvSpPr txBox="1">
            <a:spLocks noChangeArrowheads="1"/>
          </p:cNvSpPr>
          <p:nvPr/>
        </p:nvSpPr>
        <p:spPr bwMode="auto">
          <a:xfrm>
            <a:off x="23545800" y="5867400"/>
            <a:ext cx="9982200" cy="614014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900" b="0" dirty="0" smtClean="0">
                <a:solidFill>
                  <a:schemeClr val="tx1"/>
                </a:solidFill>
                <a:latin typeface="Times New Roman" pitchFamily="18" charset="0"/>
                <a:cs typeface="Times New Roman" pitchFamily="18" charset="0"/>
              </a:rPr>
              <a:t>     We observed </a:t>
            </a:r>
            <a:r>
              <a:rPr lang="en-US" sz="3900" dirty="0" smtClean="0">
                <a:solidFill>
                  <a:schemeClr val="tx1"/>
                </a:solidFill>
                <a:latin typeface="Times New Roman" pitchFamily="18" charset="0"/>
                <a:cs typeface="Times New Roman" pitchFamily="18" charset="0"/>
              </a:rPr>
              <a:t>four (20.0%; 4/20) </a:t>
            </a:r>
            <a:r>
              <a:rPr lang="en-US" sz="3900" b="0" dirty="0" smtClean="0">
                <a:solidFill>
                  <a:schemeClr val="tx1"/>
                </a:solidFill>
                <a:latin typeface="Times New Roman" pitchFamily="18" charset="0"/>
                <a:cs typeface="Times New Roman" pitchFamily="18" charset="0"/>
              </a:rPr>
              <a:t>patients who had complete dentition with the presence of all 32 teeth.  The remaining </a:t>
            </a:r>
            <a:r>
              <a:rPr lang="en-US" sz="3900" dirty="0" smtClean="0">
                <a:solidFill>
                  <a:schemeClr val="tx1"/>
                </a:solidFill>
                <a:latin typeface="Times New Roman" pitchFamily="18" charset="0"/>
                <a:cs typeface="Times New Roman" pitchFamily="18" charset="0"/>
              </a:rPr>
              <a:t>16 patients (80.0%) </a:t>
            </a:r>
            <a:r>
              <a:rPr lang="en-US" sz="3900" b="0" dirty="0" smtClean="0">
                <a:solidFill>
                  <a:schemeClr val="tx1"/>
                </a:solidFill>
                <a:latin typeface="Times New Roman" pitchFamily="18" charset="0"/>
                <a:cs typeface="Times New Roman" pitchFamily="18" charset="0"/>
              </a:rPr>
              <a:t>had at least some tooth loss, with </a:t>
            </a:r>
            <a:r>
              <a:rPr lang="en-US" sz="3900" dirty="0" smtClean="0">
                <a:solidFill>
                  <a:schemeClr val="tx1"/>
                </a:solidFill>
                <a:latin typeface="Times New Roman" pitchFamily="18" charset="0"/>
                <a:cs typeface="Times New Roman" pitchFamily="18" charset="0"/>
              </a:rPr>
              <a:t>9 patients (45.0%)</a:t>
            </a:r>
            <a:r>
              <a:rPr lang="en-US" sz="3900" b="0" dirty="0" smtClean="0">
                <a:solidFill>
                  <a:schemeClr val="tx1"/>
                </a:solidFill>
                <a:latin typeface="Times New Roman" pitchFamily="18" charset="0"/>
                <a:cs typeface="Times New Roman" pitchFamily="18" charset="0"/>
              </a:rPr>
              <a:t> being edentulous (zero teeth).  Of the 20 total included patients, we observed a total of </a:t>
            </a:r>
            <a:r>
              <a:rPr lang="en-US" sz="3900" dirty="0" smtClean="0">
                <a:solidFill>
                  <a:schemeClr val="tx1"/>
                </a:solidFill>
                <a:latin typeface="Times New Roman" pitchFamily="18" charset="0"/>
                <a:cs typeface="Times New Roman" pitchFamily="18" charset="0"/>
              </a:rPr>
              <a:t>241 (37.7%; 241/640) teeth</a:t>
            </a:r>
            <a:r>
              <a:rPr lang="en-US" sz="3900" b="0" dirty="0" smtClean="0">
                <a:solidFill>
                  <a:schemeClr val="tx1"/>
                </a:solidFill>
                <a:latin typeface="Times New Roman" pitchFamily="18" charset="0"/>
                <a:cs typeface="Times New Roman" pitchFamily="18" charset="0"/>
              </a:rPr>
              <a:t>. </a:t>
            </a:r>
          </a:p>
          <a:p>
            <a:pPr algn="l" eaLnBrk="1" hangingPunct="1"/>
            <a:r>
              <a:rPr lang="en-US" sz="3900" b="0" dirty="0">
                <a:solidFill>
                  <a:schemeClr val="tx1"/>
                </a:solidFill>
                <a:latin typeface="Times New Roman" pitchFamily="18" charset="0"/>
                <a:cs typeface="Times New Roman" pitchFamily="18" charset="0"/>
              </a:rPr>
              <a:t> </a:t>
            </a:r>
            <a:r>
              <a:rPr lang="en-US" sz="3900" b="0" dirty="0" smtClean="0">
                <a:solidFill>
                  <a:schemeClr val="tx1"/>
                </a:solidFill>
                <a:latin typeface="Times New Roman" pitchFamily="18" charset="0"/>
                <a:cs typeface="Times New Roman" pitchFamily="18" charset="0"/>
              </a:rPr>
              <a:t>    The corresponding table displays the age/gender of observed patients with their respective lower extremity pathology.</a:t>
            </a:r>
            <a:endParaRPr lang="en-US" sz="39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4737</TotalTime>
  <Words>1165</Words>
  <Application>Microsoft Office PowerPoint</Application>
  <PresentationFormat>Custom</PresentationFormat>
  <Paragraphs>92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An Observation of Diabetic Foot Disease and Dental Integrity       KeriAnne E. Spiess, DPMa, Kelly Pirozzi, DPM AACFASb, and Andrew J. Meyr, DPM  FACFASc    aResident, Temple University Hospital Podiatric Surgical Residency Program, Philadelphia, Pennsylvania bPrivate Practice, Valley Foot Surgeons, Scottsdale, Arizona cAssociate Professor, Department of Podiatric Surgery, Temple University School of Podiatric Medicine, Philadelphia, Pennsylvania (AJMeyr@gmail.com)*  *Please don’t hesitate to contact AJM with any questions/concerns.  He’s happy to provide you with a .pdf of this poster if you email him. </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Andrew Meyr</cp:lastModifiedBy>
  <cp:revision>169</cp:revision>
  <dcterms:created xsi:type="dcterms:W3CDTF">2004-07-26T21:45:23Z</dcterms:created>
  <dcterms:modified xsi:type="dcterms:W3CDTF">2015-06-01T22:58:17Z</dcterms:modified>
  <cp:category>science research poster</cp:category>
</cp:coreProperties>
</file>