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9" r:id="rId2"/>
  </p:sldIdLst>
  <p:sldSz cx="43891200" cy="21945600"/>
  <p:notesSz cx="6953250" cy="9239250"/>
  <p:defaultTextStyle>
    <a:defPPr>
      <a:defRPr lang="en-US"/>
    </a:defPPr>
    <a:lvl1pPr algn="ctr" rtl="0" fontAlgn="base">
      <a:spcBef>
        <a:spcPct val="0"/>
      </a:spcBef>
      <a:spcAft>
        <a:spcPct val="0"/>
      </a:spcAft>
      <a:defRPr sz="4300" b="1" kern="1200">
        <a:solidFill>
          <a:srgbClr val="FF9900"/>
        </a:solidFill>
        <a:latin typeface="Arial" charset="0"/>
        <a:ea typeface="+mn-ea"/>
        <a:cs typeface="+mn-cs"/>
      </a:defRPr>
    </a:lvl1pPr>
    <a:lvl2pPr marL="457200" algn="ctr" rtl="0" fontAlgn="base">
      <a:spcBef>
        <a:spcPct val="0"/>
      </a:spcBef>
      <a:spcAft>
        <a:spcPct val="0"/>
      </a:spcAft>
      <a:defRPr sz="4300" b="1" kern="1200">
        <a:solidFill>
          <a:srgbClr val="FF9900"/>
        </a:solidFill>
        <a:latin typeface="Arial" charset="0"/>
        <a:ea typeface="+mn-ea"/>
        <a:cs typeface="+mn-cs"/>
      </a:defRPr>
    </a:lvl2pPr>
    <a:lvl3pPr marL="914400" algn="ctr" rtl="0" fontAlgn="base">
      <a:spcBef>
        <a:spcPct val="0"/>
      </a:spcBef>
      <a:spcAft>
        <a:spcPct val="0"/>
      </a:spcAft>
      <a:defRPr sz="4300" b="1" kern="1200">
        <a:solidFill>
          <a:srgbClr val="FF9900"/>
        </a:solidFill>
        <a:latin typeface="Arial" charset="0"/>
        <a:ea typeface="+mn-ea"/>
        <a:cs typeface="+mn-cs"/>
      </a:defRPr>
    </a:lvl3pPr>
    <a:lvl4pPr marL="1371600" algn="ctr" rtl="0" fontAlgn="base">
      <a:spcBef>
        <a:spcPct val="0"/>
      </a:spcBef>
      <a:spcAft>
        <a:spcPct val="0"/>
      </a:spcAft>
      <a:defRPr sz="4300" b="1" kern="1200">
        <a:solidFill>
          <a:srgbClr val="FF9900"/>
        </a:solidFill>
        <a:latin typeface="Arial" charset="0"/>
        <a:ea typeface="+mn-ea"/>
        <a:cs typeface="+mn-cs"/>
      </a:defRPr>
    </a:lvl4pPr>
    <a:lvl5pPr marL="1828800" algn="ctr" rtl="0" fontAlgn="base">
      <a:spcBef>
        <a:spcPct val="0"/>
      </a:spcBef>
      <a:spcAft>
        <a:spcPct val="0"/>
      </a:spcAft>
      <a:defRPr sz="4300" b="1" kern="1200">
        <a:solidFill>
          <a:srgbClr val="FF9900"/>
        </a:solidFill>
        <a:latin typeface="Arial" charset="0"/>
        <a:ea typeface="+mn-ea"/>
        <a:cs typeface="+mn-cs"/>
      </a:defRPr>
    </a:lvl5pPr>
    <a:lvl6pPr marL="2286000" algn="l" defTabSz="914400" rtl="0" eaLnBrk="1" latinLnBrk="0" hangingPunct="1">
      <a:defRPr sz="4300" b="1" kern="1200">
        <a:solidFill>
          <a:srgbClr val="FF9900"/>
        </a:solidFill>
        <a:latin typeface="Arial" charset="0"/>
        <a:ea typeface="+mn-ea"/>
        <a:cs typeface="+mn-cs"/>
      </a:defRPr>
    </a:lvl6pPr>
    <a:lvl7pPr marL="2743200" algn="l" defTabSz="914400" rtl="0" eaLnBrk="1" latinLnBrk="0" hangingPunct="1">
      <a:defRPr sz="4300" b="1" kern="1200">
        <a:solidFill>
          <a:srgbClr val="FF9900"/>
        </a:solidFill>
        <a:latin typeface="Arial" charset="0"/>
        <a:ea typeface="+mn-ea"/>
        <a:cs typeface="+mn-cs"/>
      </a:defRPr>
    </a:lvl7pPr>
    <a:lvl8pPr marL="3200400" algn="l" defTabSz="914400" rtl="0" eaLnBrk="1" latinLnBrk="0" hangingPunct="1">
      <a:defRPr sz="4300" b="1" kern="1200">
        <a:solidFill>
          <a:srgbClr val="FF9900"/>
        </a:solidFill>
        <a:latin typeface="Arial" charset="0"/>
        <a:ea typeface="+mn-ea"/>
        <a:cs typeface="+mn-cs"/>
      </a:defRPr>
    </a:lvl8pPr>
    <a:lvl9pPr marL="3657600" algn="l" defTabSz="914400" rtl="0" eaLnBrk="1" latinLnBrk="0" hangingPunct="1">
      <a:defRPr sz="4300" b="1" kern="1200">
        <a:solidFill>
          <a:srgbClr val="FF9900"/>
        </a:solidFill>
        <a:latin typeface="Arial" charset="0"/>
        <a:ea typeface="+mn-ea"/>
        <a:cs typeface="+mn-cs"/>
      </a:defRPr>
    </a:lvl9pPr>
  </p:defaultTextStyle>
  <p:extLst>
    <p:ext uri="{EFAFB233-063F-42B5-8137-9DF3F51BA10A}">
      <p15:sldGuideLst xmlns:p15="http://schemas.microsoft.com/office/powerpoint/2012/main">
        <p15:guide id="1" orient="horz" pos="6912">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990000"/>
    <a:srgbClr val="000050"/>
    <a:srgbClr val="00126A"/>
    <a:srgbClr val="0033CC"/>
    <a:srgbClr val="000066"/>
    <a:srgbClr val="000622"/>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3658" autoAdjust="0"/>
    <p:restoredTop sz="94575" autoAdjust="0"/>
  </p:normalViewPr>
  <p:slideViewPr>
    <p:cSldViewPr>
      <p:cViewPr>
        <p:scale>
          <a:sx n="20" d="100"/>
          <a:sy n="20" d="100"/>
        </p:scale>
        <p:origin x="972" y="258"/>
      </p:cViewPr>
      <p:guideLst>
        <p:guide orient="horz" pos="6912"/>
        <p:guide pos="138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130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10" tIns="46455" rIns="92910" bIns="46455" numCol="1" anchor="t" anchorCtr="0" compatLnSpc="1">
            <a:prstTxWarp prst="textNoShape">
              <a:avLst/>
            </a:prstTxWarp>
          </a:bodyPr>
          <a:lstStyle>
            <a:lvl1pPr algn="l" defTabSz="928688">
              <a:defRPr sz="1200" b="0">
                <a:solidFill>
                  <a:schemeClr val="tx1"/>
                </a:solidFill>
                <a:latin typeface="Arial" pitchFamily="34" charset="0"/>
              </a:defRPr>
            </a:lvl1pPr>
          </a:lstStyle>
          <a:p>
            <a:pPr>
              <a:defRPr/>
            </a:pPr>
            <a:endParaRPr lang="en-US"/>
          </a:p>
        </p:txBody>
      </p:sp>
      <p:sp>
        <p:nvSpPr>
          <p:cNvPr id="29699" name="Rectangle 3"/>
          <p:cNvSpPr>
            <a:spLocks noGrp="1" noChangeArrowheads="1"/>
          </p:cNvSpPr>
          <p:nvPr>
            <p:ph type="dt" sz="quarter" idx="1"/>
          </p:nvPr>
        </p:nvSpPr>
        <p:spPr bwMode="auto">
          <a:xfrm>
            <a:off x="3938588" y="0"/>
            <a:ext cx="30130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10" tIns="46455" rIns="92910" bIns="46455" numCol="1" anchor="t" anchorCtr="0" compatLnSpc="1">
            <a:prstTxWarp prst="textNoShape">
              <a:avLst/>
            </a:prstTxWarp>
          </a:bodyPr>
          <a:lstStyle>
            <a:lvl1pPr algn="r" defTabSz="928688">
              <a:defRPr sz="1200" b="0">
                <a:solidFill>
                  <a:schemeClr val="tx1"/>
                </a:solidFill>
                <a:latin typeface="Arial" pitchFamily="34" charset="0"/>
              </a:defRPr>
            </a:lvl1pPr>
          </a:lstStyle>
          <a:p>
            <a:pPr>
              <a:defRPr/>
            </a:pPr>
            <a:endParaRPr lang="en-US"/>
          </a:p>
        </p:txBody>
      </p:sp>
      <p:sp>
        <p:nvSpPr>
          <p:cNvPr id="29700" name="Rectangle 4"/>
          <p:cNvSpPr>
            <a:spLocks noGrp="1" noChangeArrowheads="1"/>
          </p:cNvSpPr>
          <p:nvPr>
            <p:ph type="ftr" sz="quarter" idx="2"/>
          </p:nvPr>
        </p:nvSpPr>
        <p:spPr bwMode="auto">
          <a:xfrm>
            <a:off x="0" y="8775700"/>
            <a:ext cx="30130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10" tIns="46455" rIns="92910" bIns="46455" numCol="1" anchor="b" anchorCtr="0" compatLnSpc="1">
            <a:prstTxWarp prst="textNoShape">
              <a:avLst/>
            </a:prstTxWarp>
          </a:bodyPr>
          <a:lstStyle>
            <a:lvl1pPr algn="l" defTabSz="928688">
              <a:defRPr sz="1200" b="0">
                <a:solidFill>
                  <a:schemeClr val="tx1"/>
                </a:solidFill>
                <a:latin typeface="Arial" pitchFamily="34" charset="0"/>
              </a:defRPr>
            </a:lvl1pPr>
          </a:lstStyle>
          <a:p>
            <a:pPr>
              <a:defRPr/>
            </a:pPr>
            <a:endParaRPr lang="en-US"/>
          </a:p>
        </p:txBody>
      </p:sp>
      <p:sp>
        <p:nvSpPr>
          <p:cNvPr id="29701" name="Rectangle 5"/>
          <p:cNvSpPr>
            <a:spLocks noGrp="1" noChangeArrowheads="1"/>
          </p:cNvSpPr>
          <p:nvPr>
            <p:ph type="sldNum" sz="quarter" idx="3"/>
          </p:nvPr>
        </p:nvSpPr>
        <p:spPr bwMode="auto">
          <a:xfrm>
            <a:off x="3938588" y="8775700"/>
            <a:ext cx="30130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10" tIns="46455" rIns="92910" bIns="46455" numCol="1" anchor="b" anchorCtr="0" compatLnSpc="1">
            <a:prstTxWarp prst="textNoShape">
              <a:avLst/>
            </a:prstTxWarp>
          </a:bodyPr>
          <a:lstStyle>
            <a:lvl1pPr algn="r" defTabSz="928688">
              <a:defRPr sz="1200" b="0">
                <a:solidFill>
                  <a:schemeClr val="tx1"/>
                </a:solidFill>
                <a:latin typeface="Arial" pitchFamily="34" charset="0"/>
              </a:defRPr>
            </a:lvl1pPr>
          </a:lstStyle>
          <a:p>
            <a:pPr>
              <a:defRPr/>
            </a:pPr>
            <a:fld id="{E34AF8B1-2D3B-44A1-B946-E83B1F3108DC}" type="slidenum">
              <a:rPr lang="en-US"/>
              <a:pPr>
                <a:defRPr/>
              </a:pPr>
              <a:t>‹#›</a:t>
            </a:fld>
            <a:endParaRPr lang="en-US"/>
          </a:p>
        </p:txBody>
      </p:sp>
    </p:spTree>
    <p:extLst>
      <p:ext uri="{BB962C8B-B14F-4D97-AF65-F5344CB8AC3E}">
        <p14:creationId xmlns:p14="http://schemas.microsoft.com/office/powerpoint/2010/main" val="23213380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6" y="6817784"/>
            <a:ext cx="37306250" cy="4703233"/>
          </a:xfrm>
        </p:spPr>
        <p:txBody>
          <a:bodyPr/>
          <a:lstStyle/>
          <a:p>
            <a:r>
              <a:rPr lang="en-US"/>
              <a:t>Click to edit Master title style</a:t>
            </a:r>
          </a:p>
        </p:txBody>
      </p:sp>
      <p:sp>
        <p:nvSpPr>
          <p:cNvPr id="3" name="Subtitle 2"/>
          <p:cNvSpPr>
            <a:spLocks noGrp="1"/>
          </p:cNvSpPr>
          <p:nvPr>
            <p:ph type="subTitle" idx="1"/>
          </p:nvPr>
        </p:nvSpPr>
        <p:spPr>
          <a:xfrm>
            <a:off x="6583363" y="12435417"/>
            <a:ext cx="30724475" cy="560916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08704AC-2A78-4597-8263-9F56952F8046}" type="slidenum">
              <a:rPr lang="en-US"/>
              <a:pPr>
                <a:defRPr/>
              </a:pPr>
              <a:t>‹#›</a:t>
            </a:fld>
            <a:endParaRPr lang="en-US"/>
          </a:p>
        </p:txBody>
      </p:sp>
    </p:spTree>
    <p:extLst>
      <p:ext uri="{BB962C8B-B14F-4D97-AF65-F5344CB8AC3E}">
        <p14:creationId xmlns:p14="http://schemas.microsoft.com/office/powerpoint/2010/main" val="3619345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1344A14-0DFE-408D-81B4-E6DED0B00101}" type="slidenum">
              <a:rPr lang="en-US"/>
              <a:pPr>
                <a:defRPr/>
              </a:pPr>
              <a:t>‹#›</a:t>
            </a:fld>
            <a:endParaRPr lang="en-US"/>
          </a:p>
        </p:txBody>
      </p:sp>
    </p:spTree>
    <p:extLst>
      <p:ext uri="{BB962C8B-B14F-4D97-AF65-F5344CB8AC3E}">
        <p14:creationId xmlns:p14="http://schemas.microsoft.com/office/powerpoint/2010/main" val="3041150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40" y="878417"/>
            <a:ext cx="9875837" cy="187261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3925" y="878417"/>
            <a:ext cx="29475113" cy="187261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4835D20-DDAB-47D2-806A-DC1043DB8D37}" type="slidenum">
              <a:rPr lang="en-US"/>
              <a:pPr>
                <a:defRPr/>
              </a:pPr>
              <a:t>‹#›</a:t>
            </a:fld>
            <a:endParaRPr lang="en-US"/>
          </a:p>
        </p:txBody>
      </p:sp>
    </p:spTree>
    <p:extLst>
      <p:ext uri="{BB962C8B-B14F-4D97-AF65-F5344CB8AC3E}">
        <p14:creationId xmlns:p14="http://schemas.microsoft.com/office/powerpoint/2010/main" val="1795678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2193926" y="878417"/>
            <a:ext cx="39503350" cy="3657600"/>
          </a:xfrm>
        </p:spPr>
        <p:txBody>
          <a:bodyPr/>
          <a:lstStyle/>
          <a:p>
            <a:r>
              <a:rPr lang="en-US"/>
              <a:t>Click to edit Master title style</a:t>
            </a:r>
          </a:p>
        </p:txBody>
      </p:sp>
      <p:sp>
        <p:nvSpPr>
          <p:cNvPr id="3" name="Content Placeholder 2"/>
          <p:cNvSpPr>
            <a:spLocks noGrp="1"/>
          </p:cNvSpPr>
          <p:nvPr>
            <p:ph sz="quarter" idx="1"/>
          </p:nvPr>
        </p:nvSpPr>
        <p:spPr>
          <a:xfrm>
            <a:off x="2193927" y="5120218"/>
            <a:ext cx="19675475" cy="7191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22021802" y="5120218"/>
            <a:ext cx="19675475" cy="7191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2193927" y="12413192"/>
            <a:ext cx="19675475" cy="7191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22021802" y="12413192"/>
            <a:ext cx="19675475" cy="7191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75057CA-A6F8-4B6B-AC77-67EAA9D44699}" type="slidenum">
              <a:rPr lang="en-US"/>
              <a:pPr>
                <a:defRPr/>
              </a:pPr>
              <a:t>‹#›</a:t>
            </a:fld>
            <a:endParaRPr lang="en-US"/>
          </a:p>
        </p:txBody>
      </p:sp>
    </p:spTree>
    <p:extLst>
      <p:ext uri="{BB962C8B-B14F-4D97-AF65-F5344CB8AC3E}">
        <p14:creationId xmlns:p14="http://schemas.microsoft.com/office/powerpoint/2010/main" val="205218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7513CB2-D749-4A42-8D36-1BC2C5AC6A43}" type="slidenum">
              <a:rPr lang="en-US"/>
              <a:pPr>
                <a:defRPr/>
              </a:pPr>
              <a:t>‹#›</a:t>
            </a:fld>
            <a:endParaRPr lang="en-US"/>
          </a:p>
        </p:txBody>
      </p:sp>
    </p:spTree>
    <p:extLst>
      <p:ext uri="{BB962C8B-B14F-4D97-AF65-F5344CB8AC3E}">
        <p14:creationId xmlns:p14="http://schemas.microsoft.com/office/powerpoint/2010/main" val="1136884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14102294"/>
            <a:ext cx="37307838" cy="4358217"/>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9301692"/>
            <a:ext cx="37307838" cy="4800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90CE109-7CED-47AA-A324-B479D9EA7205}" type="slidenum">
              <a:rPr lang="en-US"/>
              <a:pPr>
                <a:defRPr/>
              </a:pPr>
              <a:t>‹#›</a:t>
            </a:fld>
            <a:endParaRPr lang="en-US"/>
          </a:p>
        </p:txBody>
      </p:sp>
    </p:spTree>
    <p:extLst>
      <p:ext uri="{BB962C8B-B14F-4D97-AF65-F5344CB8AC3E}">
        <p14:creationId xmlns:p14="http://schemas.microsoft.com/office/powerpoint/2010/main" val="1954917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3927" y="5120217"/>
            <a:ext cx="19675475" cy="1448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2" y="5120217"/>
            <a:ext cx="19675475" cy="1448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90BA157-8F29-4E32-A2C6-FB6DE0CDAA73}" type="slidenum">
              <a:rPr lang="en-US"/>
              <a:pPr>
                <a:defRPr/>
              </a:pPr>
              <a:t>‹#›</a:t>
            </a:fld>
            <a:endParaRPr lang="en-US"/>
          </a:p>
        </p:txBody>
      </p:sp>
    </p:spTree>
    <p:extLst>
      <p:ext uri="{BB962C8B-B14F-4D97-AF65-F5344CB8AC3E}">
        <p14:creationId xmlns:p14="http://schemas.microsoft.com/office/powerpoint/2010/main" val="1691716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4912785"/>
            <a:ext cx="19392900" cy="204681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6959600"/>
            <a:ext cx="19392900" cy="1264390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9" y="4912785"/>
            <a:ext cx="19400837" cy="204681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9" y="6959600"/>
            <a:ext cx="19400837" cy="1264390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25EE6E1-A1E9-4A45-8164-13A24E53C95E}" type="slidenum">
              <a:rPr lang="en-US"/>
              <a:pPr>
                <a:defRPr/>
              </a:pPr>
              <a:t>‹#›</a:t>
            </a:fld>
            <a:endParaRPr lang="en-US"/>
          </a:p>
        </p:txBody>
      </p:sp>
    </p:spTree>
    <p:extLst>
      <p:ext uri="{BB962C8B-B14F-4D97-AF65-F5344CB8AC3E}">
        <p14:creationId xmlns:p14="http://schemas.microsoft.com/office/powerpoint/2010/main" val="1039978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F452D4-461A-49B9-885F-CAF74EA93AE0}" type="slidenum">
              <a:rPr lang="en-US"/>
              <a:pPr>
                <a:defRPr/>
              </a:pPr>
              <a:t>‹#›</a:t>
            </a:fld>
            <a:endParaRPr lang="en-US"/>
          </a:p>
        </p:txBody>
      </p:sp>
    </p:spTree>
    <p:extLst>
      <p:ext uri="{BB962C8B-B14F-4D97-AF65-F5344CB8AC3E}">
        <p14:creationId xmlns:p14="http://schemas.microsoft.com/office/powerpoint/2010/main" val="4038664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20A9B6F-1364-4C44-8FB6-498632B82382}" type="slidenum">
              <a:rPr lang="en-US"/>
              <a:pPr>
                <a:defRPr/>
              </a:pPr>
              <a:t>‹#›</a:t>
            </a:fld>
            <a:endParaRPr lang="en-US"/>
          </a:p>
        </p:txBody>
      </p:sp>
    </p:spTree>
    <p:extLst>
      <p:ext uri="{BB962C8B-B14F-4D97-AF65-F5344CB8AC3E}">
        <p14:creationId xmlns:p14="http://schemas.microsoft.com/office/powerpoint/2010/main" val="906258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874183"/>
            <a:ext cx="14439900" cy="371792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874184"/>
            <a:ext cx="24536400" cy="187293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4592109"/>
            <a:ext cx="14439900" cy="15011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0F30A83-18AA-4574-999A-1C2094C0DD87}" type="slidenum">
              <a:rPr lang="en-US"/>
              <a:pPr>
                <a:defRPr/>
              </a:pPr>
              <a:t>‹#›</a:t>
            </a:fld>
            <a:endParaRPr lang="en-US"/>
          </a:p>
        </p:txBody>
      </p:sp>
    </p:spTree>
    <p:extLst>
      <p:ext uri="{BB962C8B-B14F-4D97-AF65-F5344CB8AC3E}">
        <p14:creationId xmlns:p14="http://schemas.microsoft.com/office/powerpoint/2010/main" val="451621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5" y="15361711"/>
            <a:ext cx="26335037" cy="1813983"/>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5" y="1961092"/>
            <a:ext cx="26335037" cy="131667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5" y="17175694"/>
            <a:ext cx="26335037" cy="25749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E03BEDA-2E35-46B6-9BD7-E048D71DB25C}" type="slidenum">
              <a:rPr lang="en-US"/>
              <a:pPr>
                <a:defRPr/>
              </a:pPr>
              <a:t>‹#›</a:t>
            </a:fld>
            <a:endParaRPr lang="en-US"/>
          </a:p>
        </p:txBody>
      </p:sp>
    </p:spTree>
    <p:extLst>
      <p:ext uri="{BB962C8B-B14F-4D97-AF65-F5344CB8AC3E}">
        <p14:creationId xmlns:p14="http://schemas.microsoft.com/office/powerpoint/2010/main" val="4289065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DA9A9"/>
            </a:gs>
            <a:gs pos="50000">
              <a:srgbClr val="990000"/>
            </a:gs>
            <a:gs pos="100000">
              <a:srgbClr val="DDA9A9"/>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3925" y="877888"/>
            <a:ext cx="3950335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193925" y="5119688"/>
            <a:ext cx="39503350" cy="1448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193925" y="19985038"/>
            <a:ext cx="1024255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algn="l" defTabSz="3762375">
              <a:defRPr sz="5700" b="0">
                <a:solidFill>
                  <a:schemeClr val="tx1"/>
                </a:solidFill>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14995525" y="19985038"/>
            <a:ext cx="1390015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defTabSz="3762375">
              <a:defRPr sz="5700" b="0">
                <a:solidFill>
                  <a:schemeClr val="tx1"/>
                </a:solidFill>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31454725" y="19985038"/>
            <a:ext cx="1024255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algn="r" defTabSz="3762375">
              <a:defRPr sz="5700" b="0">
                <a:solidFill>
                  <a:schemeClr val="tx1"/>
                </a:solidFill>
                <a:latin typeface="Arial" pitchFamily="34" charset="0"/>
              </a:defRPr>
            </a:lvl1pPr>
          </a:lstStyle>
          <a:p>
            <a:pPr>
              <a:defRPr/>
            </a:pPr>
            <a:fld id="{2D01FB8A-7920-4791-8711-C841EB5B6B4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3762375" rtl="0" eaLnBrk="0" fontAlgn="base" hangingPunct="0">
        <a:spcBef>
          <a:spcPct val="0"/>
        </a:spcBef>
        <a:spcAft>
          <a:spcPct val="0"/>
        </a:spcAft>
        <a:defRPr sz="18200">
          <a:solidFill>
            <a:schemeClr val="tx2"/>
          </a:solidFill>
          <a:latin typeface="+mj-lt"/>
          <a:ea typeface="+mj-ea"/>
          <a:cs typeface="+mj-cs"/>
        </a:defRPr>
      </a:lvl1pPr>
      <a:lvl2pPr algn="ctr" defTabSz="3762375" rtl="0" eaLnBrk="0" fontAlgn="base" hangingPunct="0">
        <a:spcBef>
          <a:spcPct val="0"/>
        </a:spcBef>
        <a:spcAft>
          <a:spcPct val="0"/>
        </a:spcAft>
        <a:defRPr sz="18200">
          <a:solidFill>
            <a:schemeClr val="tx2"/>
          </a:solidFill>
          <a:latin typeface="Arial" pitchFamily="34" charset="0"/>
        </a:defRPr>
      </a:lvl2pPr>
      <a:lvl3pPr algn="ctr" defTabSz="3762375" rtl="0" eaLnBrk="0" fontAlgn="base" hangingPunct="0">
        <a:spcBef>
          <a:spcPct val="0"/>
        </a:spcBef>
        <a:spcAft>
          <a:spcPct val="0"/>
        </a:spcAft>
        <a:defRPr sz="18200">
          <a:solidFill>
            <a:schemeClr val="tx2"/>
          </a:solidFill>
          <a:latin typeface="Arial" pitchFamily="34" charset="0"/>
        </a:defRPr>
      </a:lvl3pPr>
      <a:lvl4pPr algn="ctr" defTabSz="3762375" rtl="0" eaLnBrk="0" fontAlgn="base" hangingPunct="0">
        <a:spcBef>
          <a:spcPct val="0"/>
        </a:spcBef>
        <a:spcAft>
          <a:spcPct val="0"/>
        </a:spcAft>
        <a:defRPr sz="18200">
          <a:solidFill>
            <a:schemeClr val="tx2"/>
          </a:solidFill>
          <a:latin typeface="Arial" pitchFamily="34" charset="0"/>
        </a:defRPr>
      </a:lvl4pPr>
      <a:lvl5pPr algn="ctr" defTabSz="3762375" rtl="0" eaLnBrk="0" fontAlgn="base" hangingPunct="0">
        <a:spcBef>
          <a:spcPct val="0"/>
        </a:spcBef>
        <a:spcAft>
          <a:spcPct val="0"/>
        </a:spcAft>
        <a:defRPr sz="18200">
          <a:solidFill>
            <a:schemeClr val="tx2"/>
          </a:solidFill>
          <a:latin typeface="Arial" pitchFamily="34" charset="0"/>
        </a:defRPr>
      </a:lvl5pPr>
      <a:lvl6pPr marL="457200" algn="ctr" defTabSz="3762375" rtl="0" fontAlgn="base">
        <a:spcBef>
          <a:spcPct val="0"/>
        </a:spcBef>
        <a:spcAft>
          <a:spcPct val="0"/>
        </a:spcAft>
        <a:defRPr sz="18200">
          <a:solidFill>
            <a:schemeClr val="tx2"/>
          </a:solidFill>
          <a:latin typeface="Arial" pitchFamily="34" charset="0"/>
        </a:defRPr>
      </a:lvl6pPr>
      <a:lvl7pPr marL="914400" algn="ctr" defTabSz="3762375" rtl="0" fontAlgn="base">
        <a:spcBef>
          <a:spcPct val="0"/>
        </a:spcBef>
        <a:spcAft>
          <a:spcPct val="0"/>
        </a:spcAft>
        <a:defRPr sz="18200">
          <a:solidFill>
            <a:schemeClr val="tx2"/>
          </a:solidFill>
          <a:latin typeface="Arial" pitchFamily="34" charset="0"/>
        </a:defRPr>
      </a:lvl7pPr>
      <a:lvl8pPr marL="1371600" algn="ctr" defTabSz="3762375" rtl="0" fontAlgn="base">
        <a:spcBef>
          <a:spcPct val="0"/>
        </a:spcBef>
        <a:spcAft>
          <a:spcPct val="0"/>
        </a:spcAft>
        <a:defRPr sz="18200">
          <a:solidFill>
            <a:schemeClr val="tx2"/>
          </a:solidFill>
          <a:latin typeface="Arial" pitchFamily="34" charset="0"/>
        </a:defRPr>
      </a:lvl8pPr>
      <a:lvl9pPr marL="1828800" algn="ctr" defTabSz="3762375" rtl="0" fontAlgn="base">
        <a:spcBef>
          <a:spcPct val="0"/>
        </a:spcBef>
        <a:spcAft>
          <a:spcPct val="0"/>
        </a:spcAft>
        <a:defRPr sz="18200">
          <a:solidFill>
            <a:schemeClr val="tx2"/>
          </a:solidFill>
          <a:latin typeface="Arial" pitchFamily="34" charset="0"/>
        </a:defRPr>
      </a:lvl9pPr>
    </p:titleStyle>
    <p:bodyStyle>
      <a:lvl1pPr marL="1409700" indent="-1409700" algn="l" defTabSz="3762375" rtl="0" eaLnBrk="0" fontAlgn="base" hangingPunct="0">
        <a:spcBef>
          <a:spcPct val="20000"/>
        </a:spcBef>
        <a:spcAft>
          <a:spcPct val="0"/>
        </a:spcAft>
        <a:buChar char="•"/>
        <a:defRPr sz="13200">
          <a:solidFill>
            <a:schemeClr val="tx1"/>
          </a:solidFill>
          <a:latin typeface="+mn-lt"/>
          <a:ea typeface="+mn-ea"/>
          <a:cs typeface="+mn-cs"/>
        </a:defRPr>
      </a:lvl1pPr>
      <a:lvl2pPr marL="3057525" indent="-1176338" algn="l" defTabSz="3762375" rtl="0" eaLnBrk="0" fontAlgn="base" hangingPunct="0">
        <a:spcBef>
          <a:spcPct val="20000"/>
        </a:spcBef>
        <a:spcAft>
          <a:spcPct val="0"/>
        </a:spcAft>
        <a:buChar char="–"/>
        <a:defRPr sz="11500">
          <a:solidFill>
            <a:schemeClr val="tx1"/>
          </a:solidFill>
          <a:latin typeface="+mn-lt"/>
        </a:defRPr>
      </a:lvl2pPr>
      <a:lvl3pPr marL="4702175" indent="-939800" algn="l" defTabSz="3762375" rtl="0" eaLnBrk="0" fontAlgn="base" hangingPunct="0">
        <a:spcBef>
          <a:spcPct val="20000"/>
        </a:spcBef>
        <a:spcAft>
          <a:spcPct val="0"/>
        </a:spcAft>
        <a:buChar char="•"/>
        <a:defRPr sz="9900">
          <a:solidFill>
            <a:schemeClr val="tx1"/>
          </a:solidFill>
          <a:latin typeface="+mn-lt"/>
        </a:defRPr>
      </a:lvl3pPr>
      <a:lvl4pPr marL="6583363" indent="-939800" algn="l" defTabSz="3762375" rtl="0" eaLnBrk="0" fontAlgn="base" hangingPunct="0">
        <a:spcBef>
          <a:spcPct val="20000"/>
        </a:spcBef>
        <a:spcAft>
          <a:spcPct val="0"/>
        </a:spcAft>
        <a:buChar char="–"/>
        <a:defRPr sz="8200">
          <a:solidFill>
            <a:schemeClr val="tx1"/>
          </a:solidFill>
          <a:latin typeface="+mn-lt"/>
        </a:defRPr>
      </a:lvl4pPr>
      <a:lvl5pPr marL="8466138" indent="-941388" algn="l" defTabSz="3762375" rtl="0" eaLnBrk="0" fontAlgn="base" hangingPunct="0">
        <a:spcBef>
          <a:spcPct val="20000"/>
        </a:spcBef>
        <a:spcAft>
          <a:spcPct val="0"/>
        </a:spcAft>
        <a:buChar char="»"/>
        <a:defRPr sz="8200">
          <a:solidFill>
            <a:schemeClr val="tx1"/>
          </a:solidFill>
          <a:latin typeface="+mn-lt"/>
        </a:defRPr>
      </a:lvl5pPr>
      <a:lvl6pPr marL="8923338" indent="-941388" algn="l" defTabSz="3762375" rtl="0" fontAlgn="base">
        <a:spcBef>
          <a:spcPct val="20000"/>
        </a:spcBef>
        <a:spcAft>
          <a:spcPct val="0"/>
        </a:spcAft>
        <a:buChar char="»"/>
        <a:defRPr sz="8200">
          <a:solidFill>
            <a:schemeClr val="tx1"/>
          </a:solidFill>
          <a:latin typeface="+mn-lt"/>
        </a:defRPr>
      </a:lvl6pPr>
      <a:lvl7pPr marL="9380538" indent="-941388" algn="l" defTabSz="3762375" rtl="0" fontAlgn="base">
        <a:spcBef>
          <a:spcPct val="20000"/>
        </a:spcBef>
        <a:spcAft>
          <a:spcPct val="0"/>
        </a:spcAft>
        <a:buChar char="»"/>
        <a:defRPr sz="8200">
          <a:solidFill>
            <a:schemeClr val="tx1"/>
          </a:solidFill>
          <a:latin typeface="+mn-lt"/>
        </a:defRPr>
      </a:lvl7pPr>
      <a:lvl8pPr marL="9837738" indent="-941388" algn="l" defTabSz="3762375" rtl="0" fontAlgn="base">
        <a:spcBef>
          <a:spcPct val="20000"/>
        </a:spcBef>
        <a:spcAft>
          <a:spcPct val="0"/>
        </a:spcAft>
        <a:buChar char="»"/>
        <a:defRPr sz="8200">
          <a:solidFill>
            <a:schemeClr val="tx1"/>
          </a:solidFill>
          <a:latin typeface="+mn-lt"/>
        </a:defRPr>
      </a:lvl8pPr>
      <a:lvl9pPr marL="10294938" indent="-941388" algn="l" defTabSz="3762375" rtl="0" fontAlgn="base">
        <a:spcBef>
          <a:spcPct val="20000"/>
        </a:spcBef>
        <a:spcAft>
          <a:spcPct val="0"/>
        </a:spcAft>
        <a:buChar char="»"/>
        <a:defRPr sz="8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jpeg"/><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1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sz="quarter"/>
          </p:nvPr>
        </p:nvSpPr>
        <p:spPr>
          <a:xfrm>
            <a:off x="685800" y="355600"/>
            <a:ext cx="42519600" cy="4064000"/>
          </a:xfrm>
          <a:gradFill>
            <a:gsLst>
              <a:gs pos="0">
                <a:schemeClr val="tx2">
                  <a:lumMod val="50000"/>
                </a:schemeClr>
              </a:gs>
              <a:gs pos="50000">
                <a:schemeClr val="tx2">
                  <a:lumMod val="75000"/>
                </a:schemeClr>
              </a:gs>
              <a:gs pos="100000">
                <a:schemeClr val="tx2">
                  <a:lumMod val="50000"/>
                </a:schemeClr>
              </a:gs>
            </a:gsLst>
            <a:lin ang="5400000" scaled="1"/>
          </a:gradFill>
          <a:ln>
            <a:solidFill>
              <a:schemeClr val="tx1"/>
            </a:solidFill>
            <a:miter lim="800000"/>
            <a:headEnd/>
            <a:tailEnd/>
          </a:ln>
        </p:spPr>
        <p:txBody>
          <a:bodyPr/>
          <a:lstStyle/>
          <a:p>
            <a:pPr eaLnBrk="1" hangingPunct="1">
              <a:defRPr/>
            </a:pPr>
            <a:r>
              <a:rPr lang="en-US" sz="8000" b="1" dirty="0">
                <a:solidFill>
                  <a:srgbClr val="FFC000"/>
                </a:solidFill>
                <a:latin typeface="Times New Roman" pitchFamily="18" charset="0"/>
                <a:cs typeface="Times New Roman" pitchFamily="18" charset="0"/>
              </a:rPr>
              <a:t>Quantitative assessment of </a:t>
            </a:r>
            <a:r>
              <a:rPr lang="en-US" sz="8000" b="1" dirty="0" err="1">
                <a:solidFill>
                  <a:srgbClr val="FFC000"/>
                </a:solidFill>
                <a:latin typeface="Times New Roman" pitchFamily="18" charset="0"/>
                <a:cs typeface="Times New Roman" pitchFamily="18" charset="0"/>
              </a:rPr>
              <a:t>triplanar</a:t>
            </a:r>
            <a:r>
              <a:rPr lang="en-US" sz="8000" b="1" dirty="0">
                <a:solidFill>
                  <a:srgbClr val="FFC000"/>
                </a:solidFill>
                <a:latin typeface="Times New Roman" pitchFamily="18" charset="0"/>
                <a:cs typeface="Times New Roman" pitchFamily="18" charset="0"/>
              </a:rPr>
              <a:t> first metatarsophalangeal joint radiographic parameters</a:t>
            </a:r>
            <a:br>
              <a:rPr lang="en-US" sz="5400" dirty="0">
                <a:latin typeface="Times New Roman" pitchFamily="18" charset="0"/>
                <a:cs typeface="Times New Roman" pitchFamily="18" charset="0"/>
              </a:rPr>
            </a:br>
            <a:r>
              <a:rPr lang="en-US" sz="1800" dirty="0">
                <a:latin typeface="Times New Roman" pitchFamily="18" charset="0"/>
                <a:cs typeface="Times New Roman" pitchFamily="18" charset="0"/>
              </a:rPr>
              <a:t>     </a:t>
            </a:r>
            <a:br>
              <a:rPr lang="en-US" sz="6000" dirty="0">
                <a:latin typeface="Times New Roman" pitchFamily="18" charset="0"/>
                <a:cs typeface="Times New Roman" pitchFamily="18" charset="0"/>
              </a:rPr>
            </a:br>
            <a:r>
              <a:rPr lang="en-US" sz="5400" dirty="0">
                <a:solidFill>
                  <a:srgbClr val="FFC000"/>
                </a:solidFill>
                <a:latin typeface="Times New Roman" pitchFamily="18" charset="0"/>
                <a:cs typeface="Times New Roman" pitchFamily="18" charset="0"/>
              </a:rPr>
              <a:t>Todd </a:t>
            </a:r>
            <a:r>
              <a:rPr lang="en-US" sz="5400" dirty="0" err="1">
                <a:solidFill>
                  <a:srgbClr val="FFC000"/>
                </a:solidFill>
                <a:latin typeface="Times New Roman" pitchFamily="18" charset="0"/>
                <a:cs typeface="Times New Roman" pitchFamily="18" charset="0"/>
              </a:rPr>
              <a:t>Hasenstein</a:t>
            </a:r>
            <a:r>
              <a:rPr lang="en-US" sz="5400" dirty="0">
                <a:solidFill>
                  <a:srgbClr val="FFC000"/>
                </a:solidFill>
                <a:latin typeface="Times New Roman" pitchFamily="18" charset="0"/>
                <a:cs typeface="Times New Roman" pitchFamily="18" charset="0"/>
              </a:rPr>
              <a:t>, </a:t>
            </a:r>
            <a:r>
              <a:rPr lang="en-US" sz="5400" dirty="0" err="1">
                <a:solidFill>
                  <a:srgbClr val="FFC000"/>
                </a:solidFill>
                <a:latin typeface="Times New Roman" pitchFamily="18" charset="0"/>
                <a:cs typeface="Times New Roman" pitchFamily="18" charset="0"/>
              </a:rPr>
              <a:t>DPM</a:t>
            </a:r>
            <a:r>
              <a:rPr lang="en-US" sz="5400" baseline="30000" dirty="0" err="1">
                <a:solidFill>
                  <a:srgbClr val="FFC000"/>
                </a:solidFill>
                <a:latin typeface="Times New Roman" pitchFamily="18" charset="0"/>
                <a:cs typeface="Times New Roman" pitchFamily="18" charset="0"/>
              </a:rPr>
              <a:t>a</a:t>
            </a:r>
            <a:r>
              <a:rPr lang="en-US" sz="5400" dirty="0">
                <a:solidFill>
                  <a:srgbClr val="FFC000"/>
                </a:solidFill>
                <a:latin typeface="Times New Roman" pitchFamily="18" charset="0"/>
                <a:cs typeface="Times New Roman" pitchFamily="18" charset="0"/>
              </a:rPr>
              <a:t>, and Andrew J. Meyr, DPM  </a:t>
            </a:r>
            <a:r>
              <a:rPr lang="en-US" sz="5400" dirty="0" err="1">
                <a:solidFill>
                  <a:srgbClr val="FFC000"/>
                </a:solidFill>
                <a:latin typeface="Times New Roman" pitchFamily="18" charset="0"/>
                <a:cs typeface="Times New Roman" pitchFamily="18" charset="0"/>
              </a:rPr>
              <a:t>FACFAS</a:t>
            </a:r>
            <a:r>
              <a:rPr lang="en-US" sz="5400" baseline="30000" dirty="0" err="1">
                <a:solidFill>
                  <a:srgbClr val="FFC000"/>
                </a:solidFill>
                <a:latin typeface="Times New Roman" pitchFamily="18" charset="0"/>
                <a:cs typeface="Times New Roman" pitchFamily="18" charset="0"/>
              </a:rPr>
              <a:t>b</a:t>
            </a:r>
            <a:r>
              <a:rPr lang="en-US" sz="5400" baseline="30000" dirty="0">
                <a:solidFill>
                  <a:srgbClr val="FFC000"/>
                </a:solidFill>
                <a:latin typeface="Times New Roman" pitchFamily="18" charset="0"/>
                <a:cs typeface="Times New Roman" pitchFamily="18" charset="0"/>
              </a:rPr>
              <a:t> </a:t>
            </a:r>
            <a:r>
              <a:rPr lang="en-US" sz="5400" dirty="0">
                <a:solidFill>
                  <a:srgbClr val="FFC000"/>
                </a:solidFill>
                <a:latin typeface="Times New Roman" pitchFamily="18" charset="0"/>
                <a:cs typeface="Times New Roman" pitchFamily="18" charset="0"/>
              </a:rPr>
              <a:t> </a:t>
            </a:r>
            <a:br>
              <a:rPr lang="en-US" sz="4000" dirty="0">
                <a:solidFill>
                  <a:schemeClr val="bg1"/>
                </a:solidFill>
                <a:latin typeface="Times New Roman" pitchFamily="18" charset="0"/>
                <a:cs typeface="Times New Roman" pitchFamily="18" charset="0"/>
              </a:rPr>
            </a:br>
            <a:r>
              <a:rPr lang="en-US" sz="1800" dirty="0">
                <a:solidFill>
                  <a:schemeClr val="bg1"/>
                </a:solidFill>
                <a:latin typeface="Times New Roman" pitchFamily="18" charset="0"/>
                <a:cs typeface="Times New Roman" pitchFamily="18" charset="0"/>
              </a:rPr>
              <a:t> </a:t>
            </a:r>
            <a:br>
              <a:rPr lang="en-US" sz="3200" dirty="0">
                <a:solidFill>
                  <a:schemeClr val="bg1"/>
                </a:solidFill>
                <a:latin typeface="Times New Roman" pitchFamily="18" charset="0"/>
                <a:cs typeface="Times New Roman" pitchFamily="18" charset="0"/>
              </a:rPr>
            </a:br>
            <a:r>
              <a:rPr lang="en-US" sz="3200" baseline="30000" dirty="0" err="1">
                <a:solidFill>
                  <a:schemeClr val="bg1"/>
                </a:solidFill>
                <a:latin typeface="Times New Roman" pitchFamily="18" charset="0"/>
                <a:cs typeface="Times New Roman" pitchFamily="18" charset="0"/>
              </a:rPr>
              <a:t>a</a:t>
            </a:r>
            <a:r>
              <a:rPr lang="en-US" sz="3200" dirty="0" err="1">
                <a:solidFill>
                  <a:schemeClr val="bg1"/>
                </a:solidFill>
                <a:latin typeface="Times New Roman" pitchFamily="18" charset="0"/>
                <a:cs typeface="Times New Roman" pitchFamily="18" charset="0"/>
              </a:rPr>
              <a:t>Resident</a:t>
            </a:r>
            <a:r>
              <a:rPr lang="en-US" sz="3200" dirty="0">
                <a:solidFill>
                  <a:schemeClr val="bg1"/>
                </a:solidFill>
                <a:latin typeface="Times New Roman" pitchFamily="18" charset="0"/>
                <a:cs typeface="Times New Roman" pitchFamily="18" charset="0"/>
              </a:rPr>
              <a:t>, Temple University Hospital Podiatric Surgical Residency Program, Philadelphia, Pennsylvania</a:t>
            </a:r>
            <a:br>
              <a:rPr lang="en-US" sz="3200" dirty="0">
                <a:solidFill>
                  <a:schemeClr val="bg1"/>
                </a:solidFill>
                <a:latin typeface="Times New Roman" pitchFamily="18" charset="0"/>
                <a:cs typeface="Times New Roman" pitchFamily="18" charset="0"/>
              </a:rPr>
            </a:br>
            <a:r>
              <a:rPr lang="en-US" sz="3200" baseline="30000" dirty="0" err="1">
                <a:solidFill>
                  <a:schemeClr val="bg1"/>
                </a:solidFill>
                <a:latin typeface="Times New Roman" pitchFamily="18" charset="0"/>
                <a:cs typeface="Times New Roman" pitchFamily="18" charset="0"/>
              </a:rPr>
              <a:t>b</a:t>
            </a:r>
            <a:r>
              <a:rPr lang="en-US" sz="3200" dirty="0" err="1">
                <a:solidFill>
                  <a:schemeClr val="bg1"/>
                </a:solidFill>
                <a:latin typeface="Times New Roman" pitchFamily="18" charset="0"/>
                <a:cs typeface="Times New Roman" pitchFamily="18" charset="0"/>
              </a:rPr>
              <a:t>Associate</a:t>
            </a:r>
            <a:r>
              <a:rPr lang="en-US" sz="3200" dirty="0">
                <a:solidFill>
                  <a:schemeClr val="bg1"/>
                </a:solidFill>
                <a:latin typeface="Times New Roman" pitchFamily="18" charset="0"/>
                <a:cs typeface="Times New Roman" pitchFamily="18" charset="0"/>
              </a:rPr>
              <a:t> Professor and Residency Program Director, Department of Podiatric Surgery, Temple University School of Podiatric Medicine and Temple University Hospital, Philadelphia, Pennsylvania </a:t>
            </a:r>
            <a:r>
              <a:rPr lang="en-US" sz="3200" dirty="0">
                <a:solidFill>
                  <a:srgbClr val="FFFF00"/>
                </a:solidFill>
                <a:latin typeface="Times New Roman" pitchFamily="18" charset="0"/>
                <a:cs typeface="Times New Roman" pitchFamily="18" charset="0"/>
              </a:rPr>
              <a:t>(AJMeyr@gmail.com)*</a:t>
            </a:r>
            <a:br>
              <a:rPr lang="en-US" sz="3200" dirty="0">
                <a:solidFill>
                  <a:srgbClr val="FFFF00"/>
                </a:solidFill>
                <a:latin typeface="Times New Roman" pitchFamily="18" charset="0"/>
                <a:cs typeface="Times New Roman" pitchFamily="18" charset="0"/>
              </a:rPr>
            </a:br>
            <a:r>
              <a:rPr lang="en-US" sz="2000" dirty="0">
                <a:solidFill>
                  <a:srgbClr val="FFFF00"/>
                </a:solidFill>
                <a:latin typeface="Times New Roman" pitchFamily="18" charset="0"/>
                <a:cs typeface="Times New Roman" pitchFamily="18" charset="0"/>
              </a:rPr>
              <a:t> *Please don’t hesitate to contact AJM with any questions/concerns.  He’s happy to provide you with a .</a:t>
            </a:r>
            <a:r>
              <a:rPr lang="en-US" sz="2000" dirty="0" err="1">
                <a:solidFill>
                  <a:srgbClr val="FFFF00"/>
                </a:solidFill>
                <a:latin typeface="Times New Roman" pitchFamily="18" charset="0"/>
                <a:cs typeface="Times New Roman" pitchFamily="18" charset="0"/>
              </a:rPr>
              <a:t>pdf</a:t>
            </a:r>
            <a:r>
              <a:rPr lang="en-US" sz="2000" dirty="0">
                <a:solidFill>
                  <a:srgbClr val="FFFF00"/>
                </a:solidFill>
                <a:latin typeface="Times New Roman" pitchFamily="18" charset="0"/>
                <a:cs typeface="Times New Roman" pitchFamily="18" charset="0"/>
              </a:rPr>
              <a:t> of this poster if you email him. </a:t>
            </a:r>
            <a:endParaRPr lang="en-US" sz="3600" i="1" dirty="0">
              <a:solidFill>
                <a:schemeClr val="bg1"/>
              </a:solidFill>
            </a:endParaRPr>
          </a:p>
        </p:txBody>
      </p:sp>
      <p:sp>
        <p:nvSpPr>
          <p:cNvPr id="2149" name="Text Box 154"/>
          <p:cNvSpPr txBox="1">
            <a:spLocks noChangeArrowheads="1"/>
          </p:cNvSpPr>
          <p:nvPr/>
        </p:nvSpPr>
        <p:spPr bwMode="auto">
          <a:xfrm>
            <a:off x="31089600" y="18440400"/>
            <a:ext cx="12115800" cy="2677656"/>
          </a:xfrm>
          <a:prstGeom prst="rect">
            <a:avLst/>
          </a:prstGeom>
          <a:noFill/>
          <a:ln w="127000" cmpd="dbl">
            <a:solidFill>
              <a:schemeClr val="tx1"/>
            </a:solidFill>
            <a:miter lim="800000"/>
            <a:headEnd/>
            <a:tailEnd/>
          </a:ln>
          <a:effectLst/>
          <a:extLst>
            <a:ext uri="{909E8E84-426E-40DD-AFC4-6F175D3DCCD1}">
              <a14:hiddenFill xmlns:a14="http://schemas.microsoft.com/office/drawing/2010/main">
                <a:solidFill>
                  <a:srgbClr val="99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sz="1500" b="0" dirty="0">
                <a:solidFill>
                  <a:schemeClr val="tx1"/>
                </a:solidFill>
                <a:latin typeface="Times New Roman" pitchFamily="18" charset="0"/>
                <a:cs typeface="Times New Roman" pitchFamily="18" charset="0"/>
              </a:rPr>
              <a:t>[] </a:t>
            </a:r>
            <a:r>
              <a:rPr lang="en-US" sz="1500" b="0" dirty="0" err="1">
                <a:solidFill>
                  <a:schemeClr val="tx1"/>
                </a:solidFill>
                <a:latin typeface="Times New Roman" pitchFamily="18" charset="0"/>
                <a:cs typeface="Times New Roman" pitchFamily="18" charset="0"/>
              </a:rPr>
              <a:t>Meyr</a:t>
            </a:r>
            <a:r>
              <a:rPr lang="en-US" sz="1500" b="0" dirty="0">
                <a:solidFill>
                  <a:schemeClr val="tx1"/>
                </a:solidFill>
                <a:latin typeface="Times New Roman" pitchFamily="18" charset="0"/>
                <a:cs typeface="Times New Roman" pitchFamily="18" charset="0"/>
              </a:rPr>
              <a:t> AJ, Myers A, </a:t>
            </a:r>
            <a:r>
              <a:rPr lang="en-US" sz="1500" b="0" dirty="0" err="1">
                <a:solidFill>
                  <a:schemeClr val="tx1"/>
                </a:solidFill>
                <a:latin typeface="Times New Roman" pitchFamily="18" charset="0"/>
                <a:cs typeface="Times New Roman" pitchFamily="18" charset="0"/>
              </a:rPr>
              <a:t>Pontious</a:t>
            </a:r>
            <a:r>
              <a:rPr lang="en-US" sz="1500" b="0" dirty="0">
                <a:solidFill>
                  <a:schemeClr val="tx1"/>
                </a:solidFill>
                <a:latin typeface="Times New Roman" pitchFamily="18" charset="0"/>
                <a:cs typeface="Times New Roman" pitchFamily="18" charset="0"/>
              </a:rPr>
              <a:t> J. Descriptive quantitative analysis of hallux </a:t>
            </a:r>
            <a:r>
              <a:rPr lang="en-US" sz="1500" b="0" dirty="0" err="1">
                <a:solidFill>
                  <a:schemeClr val="tx1"/>
                </a:solidFill>
                <a:latin typeface="Times New Roman" pitchFamily="18" charset="0"/>
                <a:cs typeface="Times New Roman" pitchFamily="18" charset="0"/>
              </a:rPr>
              <a:t>abductovalgus</a:t>
            </a:r>
            <a:r>
              <a:rPr lang="en-US" sz="1500" b="0" dirty="0">
                <a:solidFill>
                  <a:schemeClr val="tx1"/>
                </a:solidFill>
                <a:latin typeface="Times New Roman" pitchFamily="18" charset="0"/>
                <a:cs typeface="Times New Roman" pitchFamily="18" charset="0"/>
              </a:rPr>
              <a:t> transverse plane radiographic parameters.  J Foot Ankle </a:t>
            </a:r>
            <a:r>
              <a:rPr lang="en-US" sz="1500" b="0" dirty="0" err="1">
                <a:solidFill>
                  <a:schemeClr val="tx1"/>
                </a:solidFill>
                <a:latin typeface="Times New Roman" pitchFamily="18" charset="0"/>
                <a:cs typeface="Times New Roman" pitchFamily="18" charset="0"/>
              </a:rPr>
              <a:t>Surg</a:t>
            </a:r>
            <a:r>
              <a:rPr lang="en-US" sz="1500" b="0" dirty="0">
                <a:solidFill>
                  <a:schemeClr val="tx1"/>
                </a:solidFill>
                <a:latin typeface="Times New Roman" pitchFamily="18" charset="0"/>
                <a:cs typeface="Times New Roman" pitchFamily="18" charset="0"/>
              </a:rPr>
              <a:t>/ 2014 Jul-Aug; 53(4): 397-404.  </a:t>
            </a:r>
          </a:p>
          <a:p>
            <a:pPr algn="l" eaLnBrk="1" hangingPunct="1"/>
            <a:r>
              <a:rPr lang="en-US" sz="1500" b="0" dirty="0">
                <a:solidFill>
                  <a:schemeClr val="tx1"/>
                </a:solidFill>
                <a:latin typeface="Times New Roman" pitchFamily="18" charset="0"/>
                <a:cs typeface="Times New Roman" pitchFamily="18" charset="0"/>
              </a:rPr>
              <a:t>[] Dayton P, </a:t>
            </a:r>
            <a:r>
              <a:rPr lang="en-US" sz="1500" b="0" dirty="0" err="1">
                <a:solidFill>
                  <a:schemeClr val="tx1"/>
                </a:solidFill>
                <a:latin typeface="Times New Roman" pitchFamily="18" charset="0"/>
                <a:cs typeface="Times New Roman" pitchFamily="18" charset="0"/>
              </a:rPr>
              <a:t>Kauwe</a:t>
            </a:r>
            <a:r>
              <a:rPr lang="en-US" sz="1500" b="0" dirty="0">
                <a:solidFill>
                  <a:schemeClr val="tx1"/>
                </a:solidFill>
                <a:latin typeface="Times New Roman" pitchFamily="18" charset="0"/>
                <a:cs typeface="Times New Roman" pitchFamily="18" charset="0"/>
              </a:rPr>
              <a:t> M, </a:t>
            </a:r>
            <a:r>
              <a:rPr lang="en-US" sz="1500" b="0" dirty="0" err="1">
                <a:solidFill>
                  <a:schemeClr val="tx1"/>
                </a:solidFill>
                <a:latin typeface="Times New Roman" pitchFamily="18" charset="0"/>
                <a:cs typeface="Times New Roman" pitchFamily="18" charset="0"/>
              </a:rPr>
              <a:t>Feilmeier</a:t>
            </a:r>
            <a:r>
              <a:rPr lang="en-US" sz="1500" b="0" dirty="0">
                <a:solidFill>
                  <a:schemeClr val="tx1"/>
                </a:solidFill>
                <a:latin typeface="Times New Roman" pitchFamily="18" charset="0"/>
                <a:cs typeface="Times New Roman" pitchFamily="18" charset="0"/>
              </a:rPr>
              <a:t> M. Clarification of the anatomic definition of the bunion deformity. J Foot Ankle Surg. 2014 Mar-Apr; 53(2): 160-3.</a:t>
            </a:r>
          </a:p>
          <a:p>
            <a:pPr algn="l" eaLnBrk="1" hangingPunct="1"/>
            <a:r>
              <a:rPr lang="en-US" sz="1500" b="0" dirty="0">
                <a:solidFill>
                  <a:schemeClr val="tx1"/>
                </a:solidFill>
                <a:latin typeface="Times New Roman" pitchFamily="18" charset="0"/>
                <a:cs typeface="Times New Roman" pitchFamily="18" charset="0"/>
              </a:rPr>
              <a:t>[] Dayton P, </a:t>
            </a:r>
            <a:r>
              <a:rPr lang="en-US" sz="1500" b="0" dirty="0" err="1">
                <a:solidFill>
                  <a:schemeClr val="tx1"/>
                </a:solidFill>
                <a:latin typeface="Times New Roman" pitchFamily="18" charset="0"/>
                <a:cs typeface="Times New Roman" pitchFamily="18" charset="0"/>
              </a:rPr>
              <a:t>Feilmeier</a:t>
            </a:r>
            <a:r>
              <a:rPr lang="en-US" sz="1500" b="0" dirty="0">
                <a:solidFill>
                  <a:schemeClr val="tx1"/>
                </a:solidFill>
                <a:latin typeface="Times New Roman" pitchFamily="18" charset="0"/>
                <a:cs typeface="Times New Roman" pitchFamily="18" charset="0"/>
              </a:rPr>
              <a:t> M, </a:t>
            </a:r>
            <a:r>
              <a:rPr lang="en-US" sz="1500" b="0" dirty="0" err="1">
                <a:solidFill>
                  <a:schemeClr val="tx1"/>
                </a:solidFill>
                <a:latin typeface="Times New Roman" pitchFamily="18" charset="0"/>
                <a:cs typeface="Times New Roman" pitchFamily="18" charset="0"/>
              </a:rPr>
              <a:t>Hirschi</a:t>
            </a:r>
            <a:r>
              <a:rPr lang="en-US" sz="1500" b="0" dirty="0">
                <a:solidFill>
                  <a:schemeClr val="tx1"/>
                </a:solidFill>
                <a:latin typeface="Times New Roman" pitchFamily="18" charset="0"/>
                <a:cs typeface="Times New Roman" pitchFamily="18" charset="0"/>
              </a:rPr>
              <a:t> J, </a:t>
            </a:r>
            <a:r>
              <a:rPr lang="en-US" sz="1500" b="0" dirty="0" err="1">
                <a:solidFill>
                  <a:schemeClr val="tx1"/>
                </a:solidFill>
                <a:latin typeface="Times New Roman" pitchFamily="18" charset="0"/>
                <a:cs typeface="Times New Roman" pitchFamily="18" charset="0"/>
              </a:rPr>
              <a:t>Kauwe</a:t>
            </a:r>
            <a:r>
              <a:rPr lang="en-US" sz="1500" b="0" dirty="0">
                <a:solidFill>
                  <a:schemeClr val="tx1"/>
                </a:solidFill>
                <a:latin typeface="Times New Roman" pitchFamily="18" charset="0"/>
                <a:cs typeface="Times New Roman" pitchFamily="18" charset="0"/>
              </a:rPr>
              <a:t> M, </a:t>
            </a:r>
            <a:r>
              <a:rPr lang="en-US" sz="1500" b="0" dirty="0" err="1">
                <a:solidFill>
                  <a:schemeClr val="tx1"/>
                </a:solidFill>
                <a:latin typeface="Times New Roman" pitchFamily="18" charset="0"/>
                <a:cs typeface="Times New Roman" pitchFamily="18" charset="0"/>
              </a:rPr>
              <a:t>Kauwe</a:t>
            </a:r>
            <a:r>
              <a:rPr lang="en-US" sz="1500" b="0" dirty="0">
                <a:solidFill>
                  <a:schemeClr val="tx1"/>
                </a:solidFill>
                <a:latin typeface="Times New Roman" pitchFamily="18" charset="0"/>
                <a:cs typeface="Times New Roman" pitchFamily="18" charset="0"/>
              </a:rPr>
              <a:t> JS. Observed changes in radiographic measurements of the first ray after frontal plane rotation of the first metatarsal in a cadaveric foot model. J Foot Ankle Surg. 2014 May-Jun; 53(3): 274-8.</a:t>
            </a:r>
          </a:p>
          <a:p>
            <a:pPr algn="l" eaLnBrk="1" hangingPunct="1"/>
            <a:r>
              <a:rPr lang="en-US" sz="1500" b="0" dirty="0">
                <a:solidFill>
                  <a:schemeClr val="tx1"/>
                </a:solidFill>
                <a:latin typeface="Times New Roman" pitchFamily="18" charset="0"/>
                <a:cs typeface="Times New Roman" pitchFamily="18" charset="0"/>
              </a:rPr>
              <a:t>[] </a:t>
            </a:r>
            <a:r>
              <a:rPr lang="en-US" sz="1500" b="0" dirty="0" err="1">
                <a:solidFill>
                  <a:schemeClr val="tx1"/>
                </a:solidFill>
                <a:latin typeface="Times New Roman" pitchFamily="18" charset="0"/>
                <a:cs typeface="Times New Roman" pitchFamily="18" charset="0"/>
              </a:rPr>
              <a:t>LaPorta</a:t>
            </a:r>
            <a:r>
              <a:rPr lang="en-US" sz="1500" b="0" dirty="0">
                <a:solidFill>
                  <a:schemeClr val="tx1"/>
                </a:solidFill>
                <a:latin typeface="Times New Roman" pitchFamily="18" charset="0"/>
                <a:cs typeface="Times New Roman" pitchFamily="18" charset="0"/>
              </a:rPr>
              <a:t> GA, Nasser EM, </a:t>
            </a:r>
            <a:r>
              <a:rPr lang="en-US" sz="1500" b="0" dirty="0" err="1">
                <a:solidFill>
                  <a:schemeClr val="tx1"/>
                </a:solidFill>
                <a:latin typeface="Times New Roman" pitchFamily="18" charset="0"/>
                <a:cs typeface="Times New Roman" pitchFamily="18" charset="0"/>
              </a:rPr>
              <a:t>Mulhern</a:t>
            </a:r>
            <a:r>
              <a:rPr lang="en-US" sz="1500" b="0" dirty="0">
                <a:solidFill>
                  <a:schemeClr val="tx1"/>
                </a:solidFill>
                <a:latin typeface="Times New Roman" pitchFamily="18" charset="0"/>
                <a:cs typeface="Times New Roman" pitchFamily="18" charset="0"/>
              </a:rPr>
              <a:t> JL, Malay DS. The mechanical axis of the first ray: a radiographic assessment in hallux </a:t>
            </a:r>
            <a:r>
              <a:rPr lang="en-US" sz="1500" b="0" dirty="0" err="1">
                <a:solidFill>
                  <a:schemeClr val="tx1"/>
                </a:solidFill>
                <a:latin typeface="Times New Roman" pitchFamily="18" charset="0"/>
                <a:cs typeface="Times New Roman" pitchFamily="18" charset="0"/>
              </a:rPr>
              <a:t>abducto</a:t>
            </a:r>
            <a:r>
              <a:rPr lang="en-US" sz="1500" b="0" dirty="0">
                <a:solidFill>
                  <a:schemeClr val="tx1"/>
                </a:solidFill>
                <a:latin typeface="Times New Roman" pitchFamily="18" charset="0"/>
                <a:cs typeface="Times New Roman" pitchFamily="18" charset="0"/>
              </a:rPr>
              <a:t> valgus evaluation. J Foot Ankle Surg. 2016 Jan-Feb; 55(1): 28-34.</a:t>
            </a:r>
          </a:p>
          <a:p>
            <a:pPr algn="l" eaLnBrk="1" hangingPunct="1"/>
            <a:r>
              <a:rPr lang="en-US" sz="1500" b="0" dirty="0">
                <a:solidFill>
                  <a:schemeClr val="tx1"/>
                </a:solidFill>
                <a:latin typeface="Times New Roman" pitchFamily="18" charset="0"/>
                <a:cs typeface="Times New Roman" pitchFamily="18" charset="0"/>
              </a:rPr>
              <a:t>[] </a:t>
            </a:r>
            <a:r>
              <a:rPr lang="en-US" sz="1500" b="0" dirty="0" err="1">
                <a:solidFill>
                  <a:schemeClr val="tx1"/>
                </a:solidFill>
                <a:latin typeface="Times New Roman" pitchFamily="18" charset="0"/>
                <a:cs typeface="Times New Roman" pitchFamily="18" charset="0"/>
              </a:rPr>
              <a:t>Cancilleri</a:t>
            </a:r>
            <a:r>
              <a:rPr lang="en-US" sz="1500" b="0" dirty="0">
                <a:solidFill>
                  <a:schemeClr val="tx1"/>
                </a:solidFill>
                <a:latin typeface="Times New Roman" pitchFamily="18" charset="0"/>
                <a:cs typeface="Times New Roman" pitchFamily="18" charset="0"/>
              </a:rPr>
              <a:t> F, </a:t>
            </a:r>
            <a:r>
              <a:rPr lang="en-US" sz="1500" b="0" dirty="0" err="1">
                <a:solidFill>
                  <a:schemeClr val="tx1"/>
                </a:solidFill>
                <a:latin typeface="Times New Roman" pitchFamily="18" charset="0"/>
                <a:cs typeface="Times New Roman" pitchFamily="18" charset="0"/>
              </a:rPr>
              <a:t>Marinozzi</a:t>
            </a:r>
            <a:r>
              <a:rPr lang="en-US" sz="1500" b="0" dirty="0">
                <a:solidFill>
                  <a:schemeClr val="tx1"/>
                </a:solidFill>
                <a:latin typeface="Times New Roman" pitchFamily="18" charset="0"/>
                <a:cs typeface="Times New Roman" pitchFamily="18" charset="0"/>
              </a:rPr>
              <a:t> A, </a:t>
            </a:r>
            <a:r>
              <a:rPr lang="en-US" sz="1500" b="0" dirty="0" err="1">
                <a:solidFill>
                  <a:schemeClr val="tx1"/>
                </a:solidFill>
                <a:latin typeface="Times New Roman" pitchFamily="18" charset="0"/>
                <a:cs typeface="Times New Roman" pitchFamily="18" charset="0"/>
              </a:rPr>
              <a:t>Martinelli</a:t>
            </a:r>
            <a:r>
              <a:rPr lang="en-US" sz="1500" b="0" dirty="0">
                <a:solidFill>
                  <a:schemeClr val="tx1"/>
                </a:solidFill>
                <a:latin typeface="Times New Roman" pitchFamily="18" charset="0"/>
                <a:cs typeface="Times New Roman" pitchFamily="18" charset="0"/>
              </a:rPr>
              <a:t> N, </a:t>
            </a:r>
            <a:r>
              <a:rPr lang="en-US" sz="1500" b="0" dirty="0" err="1">
                <a:solidFill>
                  <a:schemeClr val="tx1"/>
                </a:solidFill>
                <a:latin typeface="Times New Roman" pitchFamily="18" charset="0"/>
                <a:cs typeface="Times New Roman" pitchFamily="18" charset="0"/>
              </a:rPr>
              <a:t>Ippolito</a:t>
            </a:r>
            <a:r>
              <a:rPr lang="en-US" sz="1500" b="0" dirty="0">
                <a:solidFill>
                  <a:schemeClr val="tx1"/>
                </a:solidFill>
                <a:latin typeface="Times New Roman" pitchFamily="18" charset="0"/>
                <a:cs typeface="Times New Roman" pitchFamily="18" charset="0"/>
              </a:rPr>
              <a:t> M, </a:t>
            </a:r>
            <a:r>
              <a:rPr lang="en-US" sz="1500" b="0" dirty="0" err="1">
                <a:solidFill>
                  <a:schemeClr val="tx1"/>
                </a:solidFill>
                <a:latin typeface="Times New Roman" pitchFamily="18" charset="0"/>
                <a:cs typeface="Times New Roman" pitchFamily="18" charset="0"/>
              </a:rPr>
              <a:t>Spiezia</a:t>
            </a:r>
            <a:r>
              <a:rPr lang="en-US" sz="1500" b="0" dirty="0">
                <a:solidFill>
                  <a:schemeClr val="tx1"/>
                </a:solidFill>
                <a:latin typeface="Times New Roman" pitchFamily="18" charset="0"/>
                <a:cs typeface="Times New Roman" pitchFamily="18" charset="0"/>
              </a:rPr>
              <a:t> F, </a:t>
            </a:r>
            <a:r>
              <a:rPr lang="en-US" sz="1500" b="0" dirty="0" err="1">
                <a:solidFill>
                  <a:schemeClr val="tx1"/>
                </a:solidFill>
                <a:latin typeface="Times New Roman" pitchFamily="18" charset="0"/>
                <a:cs typeface="Times New Roman" pitchFamily="18" charset="0"/>
              </a:rPr>
              <a:t>Ronconi</a:t>
            </a:r>
            <a:r>
              <a:rPr lang="en-US" sz="1500" b="0" dirty="0">
                <a:solidFill>
                  <a:schemeClr val="tx1"/>
                </a:solidFill>
                <a:latin typeface="Times New Roman" pitchFamily="18" charset="0"/>
                <a:cs typeface="Times New Roman" pitchFamily="18" charset="0"/>
              </a:rPr>
              <a:t> P, </a:t>
            </a:r>
            <a:r>
              <a:rPr lang="en-US" sz="1500" b="0" dirty="0" err="1">
                <a:solidFill>
                  <a:schemeClr val="tx1"/>
                </a:solidFill>
                <a:latin typeface="Times New Roman" pitchFamily="18" charset="0"/>
                <a:cs typeface="Times New Roman" pitchFamily="18" charset="0"/>
              </a:rPr>
              <a:t>Denaro</a:t>
            </a:r>
            <a:r>
              <a:rPr lang="en-US" sz="1500" b="0" dirty="0">
                <a:solidFill>
                  <a:schemeClr val="tx1"/>
                </a:solidFill>
                <a:latin typeface="Times New Roman" pitchFamily="18" charset="0"/>
                <a:cs typeface="Times New Roman" pitchFamily="18" charset="0"/>
              </a:rPr>
              <a:t> V. Comparison of plantar pressure, clinical and radiographic changes of the forefoot after </a:t>
            </a:r>
            <a:r>
              <a:rPr lang="en-US" sz="1500" b="0" dirty="0" err="1">
                <a:solidFill>
                  <a:schemeClr val="tx1"/>
                </a:solidFill>
                <a:latin typeface="Times New Roman" pitchFamily="18" charset="0"/>
                <a:cs typeface="Times New Roman" pitchFamily="18" charset="0"/>
              </a:rPr>
              <a:t>biplanar</a:t>
            </a:r>
            <a:r>
              <a:rPr lang="en-US" sz="1500" b="0" dirty="0">
                <a:solidFill>
                  <a:schemeClr val="tx1"/>
                </a:solidFill>
                <a:latin typeface="Times New Roman" pitchFamily="18" charset="0"/>
                <a:cs typeface="Times New Roman" pitchFamily="18" charset="0"/>
              </a:rPr>
              <a:t> Austin osteotomy and </a:t>
            </a:r>
            <a:r>
              <a:rPr lang="en-US" sz="1500" b="0" dirty="0" err="1">
                <a:solidFill>
                  <a:schemeClr val="tx1"/>
                </a:solidFill>
                <a:latin typeface="Times New Roman" pitchFamily="18" charset="0"/>
                <a:cs typeface="Times New Roman" pitchFamily="18" charset="0"/>
              </a:rPr>
              <a:t>triplanar</a:t>
            </a:r>
            <a:r>
              <a:rPr lang="en-US" sz="1500" b="0" dirty="0">
                <a:solidFill>
                  <a:schemeClr val="tx1"/>
                </a:solidFill>
                <a:latin typeface="Times New Roman" pitchFamily="18" charset="0"/>
                <a:cs typeface="Times New Roman" pitchFamily="18" charset="0"/>
              </a:rPr>
              <a:t> </a:t>
            </a:r>
            <a:r>
              <a:rPr lang="en-US" sz="1500" b="0" dirty="0" err="1">
                <a:solidFill>
                  <a:schemeClr val="tx1"/>
                </a:solidFill>
                <a:latin typeface="Times New Roman" pitchFamily="18" charset="0"/>
                <a:cs typeface="Times New Roman" pitchFamily="18" charset="0"/>
              </a:rPr>
              <a:t>Boc</a:t>
            </a:r>
            <a:r>
              <a:rPr lang="en-US" sz="1500" b="0" dirty="0">
                <a:solidFill>
                  <a:schemeClr val="tx1"/>
                </a:solidFill>
                <a:latin typeface="Times New Roman" pitchFamily="18" charset="0"/>
                <a:cs typeface="Times New Roman" pitchFamily="18" charset="0"/>
              </a:rPr>
              <a:t> osteotomy in patient with mild hallux valgus. Foot Ankle Int. 2008 Aug; 29(8): 817-24. </a:t>
            </a:r>
          </a:p>
          <a:p>
            <a:pPr algn="l" eaLnBrk="1" hangingPunct="1"/>
            <a:r>
              <a:rPr lang="en-US" sz="1500" b="0" dirty="0">
                <a:solidFill>
                  <a:schemeClr val="tx1"/>
                </a:solidFill>
                <a:latin typeface="Times New Roman" pitchFamily="18" charset="0"/>
                <a:cs typeface="Times New Roman" pitchFamily="18" charset="0"/>
              </a:rPr>
              <a:t>[] </a:t>
            </a:r>
            <a:r>
              <a:rPr lang="en-US" sz="1500" b="0" dirty="0" err="1">
                <a:solidFill>
                  <a:schemeClr val="tx1"/>
                </a:solidFill>
                <a:latin typeface="Times New Roman" pitchFamily="18" charset="0"/>
                <a:cs typeface="Times New Roman" pitchFamily="18" charset="0"/>
              </a:rPr>
              <a:t>Marinozzi</a:t>
            </a:r>
            <a:r>
              <a:rPr lang="en-US" sz="1500" b="0" dirty="0">
                <a:solidFill>
                  <a:schemeClr val="tx1"/>
                </a:solidFill>
                <a:latin typeface="Times New Roman" pitchFamily="18" charset="0"/>
                <a:cs typeface="Times New Roman" pitchFamily="18" charset="0"/>
              </a:rPr>
              <a:t> A, </a:t>
            </a:r>
            <a:r>
              <a:rPr lang="en-US" sz="1500" b="0" dirty="0" err="1">
                <a:solidFill>
                  <a:schemeClr val="tx1"/>
                </a:solidFill>
                <a:latin typeface="Times New Roman" pitchFamily="18" charset="0"/>
                <a:cs typeface="Times New Roman" pitchFamily="18" charset="0"/>
              </a:rPr>
              <a:t>Martinelli</a:t>
            </a:r>
            <a:r>
              <a:rPr lang="en-US" sz="1500" b="0" dirty="0">
                <a:solidFill>
                  <a:schemeClr val="tx1"/>
                </a:solidFill>
                <a:latin typeface="Times New Roman" pitchFamily="18" charset="0"/>
                <a:cs typeface="Times New Roman" pitchFamily="18" charset="0"/>
              </a:rPr>
              <a:t> N, </a:t>
            </a:r>
            <a:r>
              <a:rPr lang="en-US" sz="1500" b="0" dirty="0" err="1">
                <a:solidFill>
                  <a:schemeClr val="tx1"/>
                </a:solidFill>
                <a:latin typeface="Times New Roman" pitchFamily="18" charset="0"/>
                <a:cs typeface="Times New Roman" pitchFamily="18" charset="0"/>
              </a:rPr>
              <a:t>Ronconi</a:t>
            </a:r>
            <a:r>
              <a:rPr lang="en-US" sz="1500" b="0" dirty="0">
                <a:solidFill>
                  <a:schemeClr val="tx1"/>
                </a:solidFill>
                <a:latin typeface="Times New Roman" pitchFamily="18" charset="0"/>
                <a:cs typeface="Times New Roman" pitchFamily="18" charset="0"/>
              </a:rPr>
              <a:t> P, </a:t>
            </a:r>
            <a:r>
              <a:rPr lang="en-US" sz="1500" b="0" dirty="0" err="1">
                <a:solidFill>
                  <a:schemeClr val="tx1"/>
                </a:solidFill>
                <a:latin typeface="Times New Roman" pitchFamily="18" charset="0"/>
                <a:cs typeface="Times New Roman" pitchFamily="18" charset="0"/>
              </a:rPr>
              <a:t>Cancilleri</a:t>
            </a:r>
            <a:r>
              <a:rPr lang="en-US" sz="1500" b="0" dirty="0">
                <a:solidFill>
                  <a:schemeClr val="tx1"/>
                </a:solidFill>
                <a:latin typeface="Times New Roman" pitchFamily="18" charset="0"/>
                <a:cs typeface="Times New Roman" pitchFamily="18" charset="0"/>
              </a:rPr>
              <a:t> F, </a:t>
            </a:r>
            <a:r>
              <a:rPr lang="en-US" sz="1500" b="0" dirty="0" err="1">
                <a:solidFill>
                  <a:schemeClr val="tx1"/>
                </a:solidFill>
                <a:latin typeface="Times New Roman" pitchFamily="18" charset="0"/>
                <a:cs typeface="Times New Roman" pitchFamily="18" charset="0"/>
              </a:rPr>
              <a:t>Papalia</a:t>
            </a:r>
            <a:r>
              <a:rPr lang="en-US" sz="1500" b="0" dirty="0">
                <a:solidFill>
                  <a:schemeClr val="tx1"/>
                </a:solidFill>
                <a:latin typeface="Times New Roman" pitchFamily="18" charset="0"/>
                <a:cs typeface="Times New Roman" pitchFamily="18" charset="0"/>
              </a:rPr>
              <a:t> R, </a:t>
            </a:r>
            <a:r>
              <a:rPr lang="en-US" sz="1500" b="0" dirty="0" err="1">
                <a:solidFill>
                  <a:schemeClr val="tx1"/>
                </a:solidFill>
                <a:latin typeface="Times New Roman" pitchFamily="18" charset="0"/>
                <a:cs typeface="Times New Roman" pitchFamily="18" charset="0"/>
              </a:rPr>
              <a:t>Denaro</a:t>
            </a:r>
            <a:r>
              <a:rPr lang="en-US" sz="1500" b="0" dirty="0">
                <a:solidFill>
                  <a:schemeClr val="tx1"/>
                </a:solidFill>
                <a:latin typeface="Times New Roman" pitchFamily="18" charset="0"/>
                <a:cs typeface="Times New Roman" pitchFamily="18" charset="0"/>
              </a:rPr>
              <a:t> V. A new device for performing </a:t>
            </a:r>
            <a:r>
              <a:rPr lang="en-US" sz="1500" b="0" dirty="0" err="1">
                <a:solidFill>
                  <a:schemeClr val="tx1"/>
                </a:solidFill>
                <a:latin typeface="Times New Roman" pitchFamily="18" charset="0"/>
                <a:cs typeface="Times New Roman" pitchFamily="18" charset="0"/>
              </a:rPr>
              <a:t>triplanar</a:t>
            </a:r>
            <a:r>
              <a:rPr lang="en-US" sz="1500" b="0" dirty="0">
                <a:solidFill>
                  <a:schemeClr val="tx1"/>
                </a:solidFill>
                <a:latin typeface="Times New Roman" pitchFamily="18" charset="0"/>
                <a:cs typeface="Times New Roman" pitchFamily="18" charset="0"/>
              </a:rPr>
              <a:t> distal osteotomy for hallux valgus.  J Am </a:t>
            </a:r>
            <a:r>
              <a:rPr lang="en-US" sz="1500" b="0" dirty="0" err="1">
                <a:solidFill>
                  <a:schemeClr val="tx1"/>
                </a:solidFill>
                <a:latin typeface="Times New Roman" pitchFamily="18" charset="0"/>
                <a:cs typeface="Times New Roman" pitchFamily="18" charset="0"/>
              </a:rPr>
              <a:t>Podiatri</a:t>
            </a:r>
            <a:r>
              <a:rPr lang="en-US" sz="1500" b="0" dirty="0">
                <a:solidFill>
                  <a:schemeClr val="tx1"/>
                </a:solidFill>
                <a:latin typeface="Times New Roman" pitchFamily="18" charset="0"/>
                <a:cs typeface="Times New Roman" pitchFamily="18" charset="0"/>
              </a:rPr>
              <a:t> Med Assoc. 2009 Nov-Dec; 99(6): 536-40.</a:t>
            </a:r>
          </a:p>
        </p:txBody>
      </p:sp>
      <p:sp>
        <p:nvSpPr>
          <p:cNvPr id="2150" name="Text Box 161"/>
          <p:cNvSpPr txBox="1">
            <a:spLocks noChangeArrowheads="1"/>
          </p:cNvSpPr>
          <p:nvPr/>
        </p:nvSpPr>
        <p:spPr bwMode="auto">
          <a:xfrm>
            <a:off x="39852600" y="6850063"/>
            <a:ext cx="3048000"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300" b="1">
                <a:solidFill>
                  <a:srgbClr val="FF9900"/>
                </a:solidFill>
                <a:latin typeface="Arial" charset="0"/>
              </a:defRPr>
            </a:lvl1pPr>
            <a:lvl2pPr marL="742950" indent="-285750" eaLnBrk="0" hangingPunct="0">
              <a:defRPr sz="4300" b="1">
                <a:solidFill>
                  <a:srgbClr val="FF9900"/>
                </a:solidFill>
                <a:latin typeface="Arial" charset="0"/>
              </a:defRPr>
            </a:lvl2pPr>
            <a:lvl3pPr marL="1143000" indent="-228600" eaLnBrk="0" hangingPunct="0">
              <a:defRPr sz="4300" b="1">
                <a:solidFill>
                  <a:srgbClr val="FF9900"/>
                </a:solidFill>
                <a:latin typeface="Arial" charset="0"/>
              </a:defRPr>
            </a:lvl3pPr>
            <a:lvl4pPr marL="1600200" indent="-228600" eaLnBrk="0" hangingPunct="0">
              <a:defRPr sz="4300" b="1">
                <a:solidFill>
                  <a:srgbClr val="FF9900"/>
                </a:solidFill>
                <a:latin typeface="Arial" charset="0"/>
              </a:defRPr>
            </a:lvl4pPr>
            <a:lvl5pPr marL="2057400" indent="-228600" eaLnBrk="0" hangingPunct="0">
              <a:defRPr sz="4300" b="1">
                <a:solidFill>
                  <a:srgbClr val="FF9900"/>
                </a:solidFill>
                <a:latin typeface="Arial" charset="0"/>
              </a:defRPr>
            </a:lvl5pPr>
            <a:lvl6pPr marL="2514600" indent="-228600" algn="ctr" eaLnBrk="0" fontAlgn="base" hangingPunct="0">
              <a:spcBef>
                <a:spcPct val="0"/>
              </a:spcBef>
              <a:spcAft>
                <a:spcPct val="0"/>
              </a:spcAft>
              <a:defRPr sz="4300" b="1">
                <a:solidFill>
                  <a:srgbClr val="FF9900"/>
                </a:solidFill>
                <a:latin typeface="Arial" charset="0"/>
              </a:defRPr>
            </a:lvl6pPr>
            <a:lvl7pPr marL="2971800" indent="-228600" algn="ctr" eaLnBrk="0" fontAlgn="base" hangingPunct="0">
              <a:spcBef>
                <a:spcPct val="0"/>
              </a:spcBef>
              <a:spcAft>
                <a:spcPct val="0"/>
              </a:spcAft>
              <a:defRPr sz="4300" b="1">
                <a:solidFill>
                  <a:srgbClr val="FF9900"/>
                </a:solidFill>
                <a:latin typeface="Arial" charset="0"/>
              </a:defRPr>
            </a:lvl7pPr>
            <a:lvl8pPr marL="3429000" indent="-228600" algn="ctr" eaLnBrk="0" fontAlgn="base" hangingPunct="0">
              <a:spcBef>
                <a:spcPct val="0"/>
              </a:spcBef>
              <a:spcAft>
                <a:spcPct val="0"/>
              </a:spcAft>
              <a:defRPr sz="4300" b="1">
                <a:solidFill>
                  <a:srgbClr val="FF9900"/>
                </a:solidFill>
                <a:latin typeface="Arial" charset="0"/>
              </a:defRPr>
            </a:lvl8pPr>
            <a:lvl9pPr marL="3886200" indent="-228600" algn="ctr" eaLnBrk="0" fontAlgn="base" hangingPunct="0">
              <a:spcBef>
                <a:spcPct val="0"/>
              </a:spcBef>
              <a:spcAft>
                <a:spcPct val="0"/>
              </a:spcAft>
              <a:defRPr sz="4300" b="1">
                <a:solidFill>
                  <a:srgbClr val="FF9900"/>
                </a:solidFill>
                <a:latin typeface="Arial" charset="0"/>
              </a:defRPr>
            </a:lvl9pPr>
          </a:lstStyle>
          <a:p>
            <a:pPr algn="l" eaLnBrk="1" hangingPunct="1">
              <a:spcBef>
                <a:spcPct val="50000"/>
              </a:spcBef>
            </a:pPr>
            <a:endParaRPr lang="en-US" sz="3000" b="0">
              <a:solidFill>
                <a:schemeClr val="tx1"/>
              </a:solidFill>
            </a:endParaRPr>
          </a:p>
        </p:txBody>
      </p:sp>
      <p:sp>
        <p:nvSpPr>
          <p:cNvPr id="2151" name="Rectangle 163"/>
          <p:cNvSpPr>
            <a:spLocks noChangeArrowheads="1"/>
          </p:cNvSpPr>
          <p:nvPr/>
        </p:nvSpPr>
        <p:spPr bwMode="auto">
          <a:xfrm>
            <a:off x="31089600" y="4648200"/>
            <a:ext cx="12115800" cy="9144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dirty="0">
                <a:solidFill>
                  <a:schemeClr val="accent1"/>
                </a:solidFill>
                <a:latin typeface="Times New Roman" pitchFamily="18" charset="0"/>
                <a:cs typeface="Times New Roman" pitchFamily="18" charset="0"/>
              </a:rPr>
              <a:t>Discussion</a:t>
            </a:r>
          </a:p>
        </p:txBody>
      </p:sp>
      <p:sp>
        <p:nvSpPr>
          <p:cNvPr id="2152" name="Rectangle 164"/>
          <p:cNvSpPr>
            <a:spLocks noChangeArrowheads="1"/>
          </p:cNvSpPr>
          <p:nvPr/>
        </p:nvSpPr>
        <p:spPr bwMode="auto">
          <a:xfrm>
            <a:off x="12039600" y="4648200"/>
            <a:ext cx="18821400" cy="9144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dirty="0">
                <a:solidFill>
                  <a:schemeClr val="accent1"/>
                </a:solidFill>
                <a:latin typeface="Times New Roman" pitchFamily="18" charset="0"/>
                <a:cs typeface="Times New Roman" pitchFamily="18" charset="0"/>
              </a:rPr>
              <a:t>Results</a:t>
            </a:r>
          </a:p>
        </p:txBody>
      </p:sp>
      <p:sp>
        <p:nvSpPr>
          <p:cNvPr id="2153" name="Rectangle 165"/>
          <p:cNvSpPr>
            <a:spLocks noChangeArrowheads="1"/>
          </p:cNvSpPr>
          <p:nvPr/>
        </p:nvSpPr>
        <p:spPr bwMode="auto">
          <a:xfrm>
            <a:off x="31089600" y="17373600"/>
            <a:ext cx="12115800" cy="9906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dirty="0">
                <a:solidFill>
                  <a:schemeClr val="accent1"/>
                </a:solidFill>
                <a:latin typeface="Times New Roman" pitchFamily="18" charset="0"/>
                <a:cs typeface="Times New Roman" pitchFamily="18" charset="0"/>
              </a:rPr>
              <a:t>References</a:t>
            </a:r>
          </a:p>
        </p:txBody>
      </p:sp>
      <p:sp>
        <p:nvSpPr>
          <p:cNvPr id="2154" name="Rectangle 166"/>
          <p:cNvSpPr>
            <a:spLocks noChangeArrowheads="1"/>
          </p:cNvSpPr>
          <p:nvPr/>
        </p:nvSpPr>
        <p:spPr bwMode="auto">
          <a:xfrm>
            <a:off x="685800" y="11696976"/>
            <a:ext cx="11125200" cy="9144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dirty="0">
                <a:solidFill>
                  <a:schemeClr val="accent1"/>
                </a:solidFill>
                <a:latin typeface="Times New Roman" pitchFamily="18" charset="0"/>
                <a:cs typeface="Times New Roman" pitchFamily="18" charset="0"/>
              </a:rPr>
              <a:t>Methodology</a:t>
            </a:r>
          </a:p>
        </p:txBody>
      </p:sp>
      <p:sp>
        <p:nvSpPr>
          <p:cNvPr id="2155" name="Rectangle 167"/>
          <p:cNvSpPr>
            <a:spLocks noChangeArrowheads="1"/>
          </p:cNvSpPr>
          <p:nvPr/>
        </p:nvSpPr>
        <p:spPr bwMode="auto">
          <a:xfrm>
            <a:off x="685800" y="4648200"/>
            <a:ext cx="11125200" cy="9144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dirty="0">
                <a:solidFill>
                  <a:schemeClr val="accent1"/>
                </a:solidFill>
                <a:latin typeface="Times New Roman" pitchFamily="18" charset="0"/>
                <a:cs typeface="Times New Roman" pitchFamily="18" charset="0"/>
              </a:rPr>
              <a:t>Statement of Purpose and Literature Review</a:t>
            </a:r>
          </a:p>
        </p:txBody>
      </p:sp>
      <p:sp>
        <p:nvSpPr>
          <p:cNvPr id="2156" name="Text Box 168"/>
          <p:cNvSpPr txBox="1">
            <a:spLocks noChangeArrowheads="1"/>
          </p:cNvSpPr>
          <p:nvPr/>
        </p:nvSpPr>
        <p:spPr bwMode="auto">
          <a:xfrm>
            <a:off x="685800" y="5562600"/>
            <a:ext cx="11125200" cy="6417141"/>
          </a:xfrm>
          <a:prstGeom prst="rect">
            <a:avLst/>
          </a:prstGeom>
          <a:noFill/>
          <a:ln>
            <a:noFill/>
          </a:ln>
          <a:effectLst/>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sz="2800" b="0" dirty="0">
                <a:solidFill>
                  <a:schemeClr val="tx1"/>
                </a:solidFill>
                <a:latin typeface="Times New Roman" pitchFamily="18" charset="0"/>
                <a:cs typeface="Times New Roman" pitchFamily="18" charset="0"/>
              </a:rPr>
              <a:t>     Our group has previously performed an investigation into the transverse plane radiographic parameters utilized in the assessment of the hallux </a:t>
            </a:r>
            <a:r>
              <a:rPr lang="en-US" sz="2800" b="0" dirty="0" err="1">
                <a:solidFill>
                  <a:schemeClr val="tx1"/>
                </a:solidFill>
                <a:latin typeface="Times New Roman" pitchFamily="18" charset="0"/>
                <a:cs typeface="Times New Roman" pitchFamily="18" charset="0"/>
              </a:rPr>
              <a:t>abductovalgus</a:t>
            </a:r>
            <a:r>
              <a:rPr lang="en-US" sz="2800" b="0" dirty="0">
                <a:solidFill>
                  <a:schemeClr val="tx1"/>
                </a:solidFill>
                <a:latin typeface="Times New Roman" pitchFamily="18" charset="0"/>
                <a:cs typeface="Times New Roman" pitchFamily="18" charset="0"/>
              </a:rPr>
              <a:t> (HAV) deformity and established a quantitative basis for defining normal versus abnormal measurements [1].  This analysis, however, only described the transverse plane whereas HAV is generally considered to be a </a:t>
            </a:r>
            <a:r>
              <a:rPr lang="en-US" sz="2800" b="0" dirty="0" err="1">
                <a:solidFill>
                  <a:schemeClr val="tx1"/>
                </a:solidFill>
                <a:latin typeface="Times New Roman" pitchFamily="18" charset="0"/>
                <a:cs typeface="Times New Roman" pitchFamily="18" charset="0"/>
              </a:rPr>
              <a:t>triplanar</a:t>
            </a:r>
            <a:r>
              <a:rPr lang="en-US" sz="2800" b="0" dirty="0">
                <a:solidFill>
                  <a:schemeClr val="tx1"/>
                </a:solidFill>
                <a:latin typeface="Times New Roman" pitchFamily="18" charset="0"/>
                <a:cs typeface="Times New Roman" pitchFamily="18" charset="0"/>
              </a:rPr>
              <a:t> deformity involving the transverse, sagittal and frontal planes [].  Despite this widely held belief, there are very few investigations that specifically describe the quantitative relationship between these three planes during the pathologic development of the HAV deformity []. </a:t>
            </a:r>
          </a:p>
          <a:p>
            <a:pPr algn="l" eaLnBrk="1" hangingPunct="1"/>
            <a:r>
              <a:rPr lang="en-US" sz="3200" dirty="0">
                <a:solidFill>
                  <a:schemeClr val="tx1"/>
                </a:solidFill>
                <a:latin typeface="Times New Roman" pitchFamily="18" charset="0"/>
                <a:cs typeface="Times New Roman" pitchFamily="18" charset="0"/>
              </a:rPr>
              <a:t>     The objective of this original investigation was to quantitatively evaluate measurement of the frontal plane in the HAV deformity, and to examine the relationship between the transverse, </a:t>
            </a:r>
            <a:r>
              <a:rPr lang="en-US" sz="3200" dirty="0" err="1">
                <a:solidFill>
                  <a:schemeClr val="tx1"/>
                </a:solidFill>
                <a:latin typeface="Times New Roman" pitchFamily="18" charset="0"/>
                <a:cs typeface="Times New Roman" pitchFamily="18" charset="0"/>
              </a:rPr>
              <a:t>sagittal</a:t>
            </a:r>
            <a:r>
              <a:rPr lang="en-US" sz="3200" dirty="0">
                <a:solidFill>
                  <a:schemeClr val="tx1"/>
                </a:solidFill>
                <a:latin typeface="Times New Roman" pitchFamily="18" charset="0"/>
                <a:cs typeface="Times New Roman" pitchFamily="18" charset="0"/>
              </a:rPr>
              <a:t> and frontal planes. </a:t>
            </a:r>
          </a:p>
        </p:txBody>
      </p:sp>
      <p:sp>
        <p:nvSpPr>
          <p:cNvPr id="2157" name="Text Box 170"/>
          <p:cNvSpPr txBox="1">
            <a:spLocks noChangeArrowheads="1"/>
          </p:cNvSpPr>
          <p:nvPr/>
        </p:nvSpPr>
        <p:spPr bwMode="auto">
          <a:xfrm>
            <a:off x="685800" y="12611376"/>
            <a:ext cx="11125200" cy="4293483"/>
          </a:xfrm>
          <a:prstGeom prst="rect">
            <a:avLst/>
          </a:prstGeom>
          <a:noFill/>
          <a:ln>
            <a:noFill/>
          </a:ln>
          <a:effectLst/>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sz="2600" b="0" dirty="0">
                <a:solidFill>
                  <a:schemeClr val="tx1"/>
                </a:solidFill>
                <a:latin typeface="Times New Roman" pitchFamily="18" charset="0"/>
                <a:cs typeface="Times New Roman" pitchFamily="18" charset="0"/>
              </a:rPr>
              <a:t>Following IRB approval, pre-operative weight-bearing DP, lateral, and sesamoid axial radiographs of 89 feet undergoing elective reconstruction of the first metatarsophalangeal joint were evaluated for radiographic parameters in the transverse (</a:t>
            </a:r>
            <a:r>
              <a:rPr lang="en-US" sz="2600" dirty="0">
                <a:solidFill>
                  <a:schemeClr val="tx1"/>
                </a:solidFill>
                <a:latin typeface="Times New Roman" pitchFamily="18" charset="0"/>
                <a:cs typeface="Times New Roman" pitchFamily="18" charset="0"/>
              </a:rPr>
              <a:t>1st </a:t>
            </a:r>
            <a:r>
              <a:rPr lang="en-US" sz="2600" dirty="0" err="1">
                <a:solidFill>
                  <a:schemeClr val="tx1"/>
                </a:solidFill>
                <a:latin typeface="Times New Roman" pitchFamily="18" charset="0"/>
                <a:cs typeface="Times New Roman" pitchFamily="18" charset="0"/>
              </a:rPr>
              <a:t>intermetatarsal</a:t>
            </a:r>
            <a:r>
              <a:rPr lang="en-US" sz="2600" dirty="0">
                <a:solidFill>
                  <a:schemeClr val="tx1"/>
                </a:solidFill>
                <a:latin typeface="Times New Roman" pitchFamily="18" charset="0"/>
                <a:cs typeface="Times New Roman" pitchFamily="18" charset="0"/>
              </a:rPr>
              <a:t> angle [IMA], hallux </a:t>
            </a:r>
            <a:r>
              <a:rPr lang="en-US" sz="2600" dirty="0" err="1">
                <a:solidFill>
                  <a:schemeClr val="tx1"/>
                </a:solidFill>
                <a:latin typeface="Times New Roman" pitchFamily="18" charset="0"/>
                <a:cs typeface="Times New Roman" pitchFamily="18" charset="0"/>
              </a:rPr>
              <a:t>abductus</a:t>
            </a:r>
            <a:r>
              <a:rPr lang="en-US" sz="2600" dirty="0">
                <a:solidFill>
                  <a:schemeClr val="tx1"/>
                </a:solidFill>
                <a:latin typeface="Times New Roman" pitchFamily="18" charset="0"/>
                <a:cs typeface="Times New Roman" pitchFamily="18" charset="0"/>
              </a:rPr>
              <a:t> angle [HAA], </a:t>
            </a:r>
            <a:r>
              <a:rPr lang="en-US" sz="2600" dirty="0" err="1">
                <a:solidFill>
                  <a:schemeClr val="tx1"/>
                </a:solidFill>
                <a:latin typeface="Times New Roman" pitchFamily="18" charset="0"/>
                <a:cs typeface="Times New Roman" pitchFamily="18" charset="0"/>
              </a:rPr>
              <a:t>tibial</a:t>
            </a:r>
            <a:r>
              <a:rPr lang="en-US" sz="2600" dirty="0">
                <a:solidFill>
                  <a:schemeClr val="tx1"/>
                </a:solidFill>
                <a:latin typeface="Times New Roman" pitchFamily="18" charset="0"/>
                <a:cs typeface="Times New Roman" pitchFamily="18" charset="0"/>
              </a:rPr>
              <a:t> sesamoid position [TSP]</a:t>
            </a:r>
            <a:r>
              <a:rPr lang="en-US" sz="2600" b="0" dirty="0">
                <a:solidFill>
                  <a:schemeClr val="tx1"/>
                </a:solidFill>
                <a:latin typeface="Times New Roman" pitchFamily="18" charset="0"/>
                <a:cs typeface="Times New Roman" pitchFamily="18" charset="0"/>
              </a:rPr>
              <a:t>), frontal (</a:t>
            </a:r>
            <a:r>
              <a:rPr lang="en-US" sz="2600" dirty="0" err="1">
                <a:solidFill>
                  <a:schemeClr val="tx1"/>
                </a:solidFill>
                <a:latin typeface="Times New Roman" pitchFamily="18" charset="0"/>
                <a:cs typeface="Times New Roman" pitchFamily="18" charset="0"/>
              </a:rPr>
              <a:t>tibial</a:t>
            </a:r>
            <a:r>
              <a:rPr lang="en-US" sz="2600" b="0" dirty="0">
                <a:solidFill>
                  <a:schemeClr val="tx1"/>
                </a:solidFill>
                <a:latin typeface="Times New Roman" pitchFamily="18" charset="0"/>
                <a:cs typeface="Times New Roman" pitchFamily="18" charset="0"/>
              </a:rPr>
              <a:t> </a:t>
            </a:r>
            <a:r>
              <a:rPr lang="en-US" sz="2600" dirty="0">
                <a:solidFill>
                  <a:schemeClr val="tx1"/>
                </a:solidFill>
                <a:latin typeface="Times New Roman" pitchFamily="18" charset="0"/>
                <a:cs typeface="Times New Roman" pitchFamily="18" charset="0"/>
              </a:rPr>
              <a:t>sesamoid grade [SG], sesamoid rotation angle [SRA]</a:t>
            </a:r>
            <a:r>
              <a:rPr lang="en-US" sz="2600" b="0" dirty="0">
                <a:solidFill>
                  <a:schemeClr val="tx1"/>
                </a:solidFill>
                <a:latin typeface="Times New Roman" pitchFamily="18" charset="0"/>
                <a:cs typeface="Times New Roman" pitchFamily="18" charset="0"/>
              </a:rPr>
              <a:t>) and sagittal (</a:t>
            </a:r>
            <a:r>
              <a:rPr lang="en-US" sz="2600" dirty="0">
                <a:solidFill>
                  <a:schemeClr val="tx1"/>
                </a:solidFill>
                <a:latin typeface="Times New Roman" pitchFamily="18" charset="0"/>
                <a:cs typeface="Times New Roman" pitchFamily="18" charset="0"/>
              </a:rPr>
              <a:t>first metatarsal inclination angle [Inclin_1]</a:t>
            </a:r>
            <a:r>
              <a:rPr lang="en-US" sz="2600" b="0" dirty="0">
                <a:solidFill>
                  <a:schemeClr val="tx1"/>
                </a:solidFill>
                <a:latin typeface="Times New Roman" pitchFamily="18" charset="0"/>
                <a:cs typeface="Times New Roman" pitchFamily="18" charset="0"/>
              </a:rPr>
              <a:t>) planes []. Data points were then graphically depicted against each other on frequency scatter plots and fit with linear and Loess best fit lines (including calculation of a Pearson’s correlation coefficient) to establish quantitative and qualitative relationships. </a:t>
            </a:r>
            <a:endParaRPr lang="en-US" sz="2600" dirty="0">
              <a:solidFill>
                <a:schemeClr val="tx1"/>
              </a:solidFill>
              <a:latin typeface="Times New Roman" pitchFamily="18" charset="0"/>
              <a:cs typeface="Times New Roman" pitchFamily="18" charset="0"/>
            </a:endParaRPr>
          </a:p>
        </p:txBody>
      </p:sp>
      <p:sp>
        <p:nvSpPr>
          <p:cNvPr id="2158" name="Text Box 171"/>
          <p:cNvSpPr txBox="1">
            <a:spLocks noChangeArrowheads="1"/>
          </p:cNvSpPr>
          <p:nvPr/>
        </p:nvSpPr>
        <p:spPr bwMode="auto">
          <a:xfrm>
            <a:off x="31089600" y="5562600"/>
            <a:ext cx="12192000" cy="11633954"/>
          </a:xfrm>
          <a:prstGeom prst="rect">
            <a:avLst/>
          </a:prstGeom>
          <a:noFill/>
          <a:ln>
            <a:noFill/>
          </a:ln>
          <a:effectLst/>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altLang="en-US" sz="1800" b="0" dirty="0">
                <a:solidFill>
                  <a:schemeClr val="tx1"/>
                </a:solidFill>
                <a:latin typeface="Times New Roman" pitchFamily="18" charset="0"/>
                <a:cs typeface="Times New Roman" pitchFamily="18" charset="0"/>
              </a:rPr>
              <a:t>As with any scientific investigation, critical readers are encouraged to review the study design and results and reach their own conclusions, while the following represents our conclusions based on the specific results.  As scientists, we also never consider data to be definitive, but do think that these results are worthy of attention and future investigation.  </a:t>
            </a:r>
          </a:p>
          <a:p>
            <a:pPr algn="l" eaLnBrk="1" hangingPunct="1"/>
            <a:endParaRPr lang="en-US" sz="1100" b="0" dirty="0">
              <a:solidFill>
                <a:schemeClr val="tx1"/>
              </a:solidFill>
              <a:latin typeface="Times New Roman" pitchFamily="18" charset="0"/>
              <a:cs typeface="Times New Roman" pitchFamily="18" charset="0"/>
            </a:endParaRPr>
          </a:p>
          <a:p>
            <a:pPr algn="l" eaLnBrk="1" hangingPunct="1"/>
            <a:r>
              <a:rPr lang="en-US" sz="3200" b="0" dirty="0">
                <a:solidFill>
                  <a:schemeClr val="tx1"/>
                </a:solidFill>
                <a:latin typeface="Times New Roman" pitchFamily="18" charset="0"/>
                <a:cs typeface="Times New Roman" pitchFamily="18" charset="0"/>
              </a:rPr>
              <a:t>-</a:t>
            </a:r>
            <a:r>
              <a:rPr lang="en-US" sz="3200" dirty="0">
                <a:solidFill>
                  <a:schemeClr val="tx1"/>
                </a:solidFill>
                <a:latin typeface="Times New Roman" pitchFamily="18" charset="0"/>
                <a:cs typeface="Times New Roman" pitchFamily="18" charset="0"/>
              </a:rPr>
              <a:t>First</a:t>
            </a:r>
            <a:r>
              <a:rPr lang="en-US" sz="3200" b="0" dirty="0">
                <a:solidFill>
                  <a:schemeClr val="tx1"/>
                </a:solidFill>
                <a:latin typeface="Times New Roman" pitchFamily="18" charset="0"/>
                <a:cs typeface="Times New Roman" pitchFamily="18" charset="0"/>
              </a:rPr>
              <a:t>, these results provide evidence in support of a </a:t>
            </a:r>
            <a:r>
              <a:rPr lang="en-US" sz="3200" b="0" dirty="0" err="1">
                <a:solidFill>
                  <a:schemeClr val="tx1"/>
                </a:solidFill>
                <a:latin typeface="Times New Roman" pitchFamily="18" charset="0"/>
                <a:cs typeface="Times New Roman" pitchFamily="18" charset="0"/>
              </a:rPr>
              <a:t>triplanar</a:t>
            </a:r>
            <a:r>
              <a:rPr lang="en-US" sz="3200" b="0" dirty="0">
                <a:solidFill>
                  <a:schemeClr val="tx1"/>
                </a:solidFill>
                <a:latin typeface="Times New Roman" pitchFamily="18" charset="0"/>
                <a:cs typeface="Times New Roman" pitchFamily="18" charset="0"/>
              </a:rPr>
              <a:t> component to the development of the </a:t>
            </a:r>
            <a:r>
              <a:rPr lang="en-US" sz="3200" b="0" dirty="0" err="1">
                <a:solidFill>
                  <a:schemeClr val="tx1"/>
                </a:solidFill>
                <a:latin typeface="Times New Roman" pitchFamily="18" charset="0"/>
                <a:cs typeface="Times New Roman" pitchFamily="18" charset="0"/>
              </a:rPr>
              <a:t>hallux</a:t>
            </a:r>
            <a:r>
              <a:rPr lang="en-US" sz="3200" b="0" dirty="0">
                <a:solidFill>
                  <a:schemeClr val="tx1"/>
                </a:solidFill>
                <a:latin typeface="Times New Roman" pitchFamily="18" charset="0"/>
                <a:cs typeface="Times New Roman" pitchFamily="18" charset="0"/>
              </a:rPr>
              <a:t> </a:t>
            </a:r>
            <a:r>
              <a:rPr lang="en-US" sz="3200" b="0" dirty="0" err="1">
                <a:solidFill>
                  <a:schemeClr val="tx1"/>
                </a:solidFill>
                <a:latin typeface="Times New Roman" pitchFamily="18" charset="0"/>
                <a:cs typeface="Times New Roman" pitchFamily="18" charset="0"/>
              </a:rPr>
              <a:t>abductovalgus</a:t>
            </a:r>
            <a:r>
              <a:rPr lang="en-US" sz="3200" b="0" dirty="0">
                <a:solidFill>
                  <a:schemeClr val="tx1"/>
                </a:solidFill>
                <a:latin typeface="Times New Roman" pitchFamily="18" charset="0"/>
                <a:cs typeface="Times New Roman" pitchFamily="18" charset="0"/>
              </a:rPr>
              <a:t> deformity.  We observed consistent and statistically significant correlations between the transverse, </a:t>
            </a:r>
            <a:r>
              <a:rPr lang="en-US" sz="3200" b="0" dirty="0" err="1">
                <a:solidFill>
                  <a:schemeClr val="tx1"/>
                </a:solidFill>
                <a:latin typeface="Times New Roman" pitchFamily="18" charset="0"/>
                <a:cs typeface="Times New Roman" pitchFamily="18" charset="0"/>
              </a:rPr>
              <a:t>sagittal</a:t>
            </a:r>
            <a:r>
              <a:rPr lang="en-US" sz="3200" b="0" dirty="0">
                <a:solidFill>
                  <a:schemeClr val="tx1"/>
                </a:solidFill>
                <a:latin typeface="Times New Roman" pitchFamily="18" charset="0"/>
                <a:cs typeface="Times New Roman" pitchFamily="18" charset="0"/>
              </a:rPr>
              <a:t> and frontal planes utilizing commonly performed radiographic parameters.  As transverse plane deformity increased, frontal plane deformity increased and the 1</a:t>
            </a:r>
            <a:r>
              <a:rPr lang="en-US" sz="3200" b="0" baseline="30000" dirty="0">
                <a:solidFill>
                  <a:schemeClr val="tx1"/>
                </a:solidFill>
                <a:latin typeface="Times New Roman" pitchFamily="18" charset="0"/>
                <a:cs typeface="Times New Roman" pitchFamily="18" charset="0"/>
              </a:rPr>
              <a:t>st</a:t>
            </a:r>
            <a:r>
              <a:rPr lang="en-US" sz="3200" b="0" dirty="0">
                <a:solidFill>
                  <a:schemeClr val="tx1"/>
                </a:solidFill>
                <a:latin typeface="Times New Roman" pitchFamily="18" charset="0"/>
                <a:cs typeface="Times New Roman" pitchFamily="18" charset="0"/>
              </a:rPr>
              <a:t> metatarsal inclination angle decreased.   And as frontal plane deformity increased, the 1</a:t>
            </a:r>
            <a:r>
              <a:rPr lang="en-US" sz="3200" b="0" baseline="30000" dirty="0">
                <a:solidFill>
                  <a:schemeClr val="tx1"/>
                </a:solidFill>
                <a:latin typeface="Times New Roman" pitchFamily="18" charset="0"/>
                <a:cs typeface="Times New Roman" pitchFamily="18" charset="0"/>
              </a:rPr>
              <a:t>st</a:t>
            </a:r>
            <a:r>
              <a:rPr lang="en-US" sz="3200" b="0" dirty="0">
                <a:solidFill>
                  <a:schemeClr val="tx1"/>
                </a:solidFill>
                <a:latin typeface="Times New Roman" pitchFamily="18" charset="0"/>
                <a:cs typeface="Times New Roman" pitchFamily="18" charset="0"/>
              </a:rPr>
              <a:t> metatarsal inclination angle decreased.   We believe that these results reinforce evaluation and treatment of this deformity with emphasis in all three planes.  </a:t>
            </a:r>
          </a:p>
          <a:p>
            <a:pPr algn="l" eaLnBrk="1" hangingPunct="1"/>
            <a:r>
              <a:rPr lang="en-US" sz="3200" b="0" dirty="0">
                <a:solidFill>
                  <a:schemeClr val="tx1"/>
                </a:solidFill>
                <a:latin typeface="Times New Roman" pitchFamily="18" charset="0"/>
                <a:cs typeface="Times New Roman" pitchFamily="18" charset="0"/>
              </a:rPr>
              <a:t>-</a:t>
            </a:r>
            <a:r>
              <a:rPr lang="en-US" sz="3200" dirty="0">
                <a:solidFill>
                  <a:schemeClr val="tx1"/>
                </a:solidFill>
                <a:latin typeface="Times New Roman" pitchFamily="18" charset="0"/>
                <a:cs typeface="Times New Roman" pitchFamily="18" charset="0"/>
              </a:rPr>
              <a:t>Second</a:t>
            </a:r>
            <a:r>
              <a:rPr lang="en-US" sz="3200" b="0" dirty="0">
                <a:solidFill>
                  <a:schemeClr val="tx1"/>
                </a:solidFill>
                <a:latin typeface="Times New Roman" pitchFamily="18" charset="0"/>
                <a:cs typeface="Times New Roman" pitchFamily="18" charset="0"/>
              </a:rPr>
              <a:t>, these results do not support a subjective evaluation of the lateral “curvature” of the first metatarsal and </a:t>
            </a:r>
            <a:r>
              <a:rPr lang="en-US" sz="3200" b="0" dirty="0" err="1">
                <a:solidFill>
                  <a:schemeClr val="tx1"/>
                </a:solidFill>
                <a:latin typeface="Times New Roman" pitchFamily="18" charset="0"/>
                <a:cs typeface="Times New Roman" pitchFamily="18" charset="0"/>
              </a:rPr>
              <a:t>hallux</a:t>
            </a:r>
            <a:r>
              <a:rPr lang="en-US" sz="3200" b="0" dirty="0">
                <a:solidFill>
                  <a:schemeClr val="tx1"/>
                </a:solidFill>
                <a:latin typeface="Times New Roman" pitchFamily="18" charset="0"/>
                <a:cs typeface="Times New Roman" pitchFamily="18" charset="0"/>
              </a:rPr>
              <a:t> proximal phalanx as a surrogate for frontal plane deformity.  We observed no substantial correlation between this finding and the progression of radiographic deformity in the frontal, transverse or </a:t>
            </a:r>
            <a:r>
              <a:rPr lang="en-US" sz="3200" b="0" dirty="0" err="1">
                <a:solidFill>
                  <a:schemeClr val="tx1"/>
                </a:solidFill>
                <a:latin typeface="Times New Roman" pitchFamily="18" charset="0"/>
                <a:cs typeface="Times New Roman" pitchFamily="18" charset="0"/>
              </a:rPr>
              <a:t>sagittal</a:t>
            </a:r>
            <a:r>
              <a:rPr lang="en-US" sz="3200" b="0" dirty="0">
                <a:solidFill>
                  <a:schemeClr val="tx1"/>
                </a:solidFill>
                <a:latin typeface="Times New Roman" pitchFamily="18" charset="0"/>
                <a:cs typeface="Times New Roman" pitchFamily="18" charset="0"/>
              </a:rPr>
              <a:t> planes.  We believe that these results indicate that the frontal plane deformity warrants specific and individual evaluation.</a:t>
            </a:r>
          </a:p>
          <a:p>
            <a:pPr algn="l" eaLnBrk="1" hangingPunct="1"/>
            <a:endParaRPr lang="en-US" sz="1000" b="0" dirty="0">
              <a:solidFill>
                <a:schemeClr val="tx1"/>
              </a:solidFill>
              <a:latin typeface="Times New Roman" pitchFamily="18" charset="0"/>
              <a:cs typeface="Times New Roman" pitchFamily="18" charset="0"/>
            </a:endParaRPr>
          </a:p>
          <a:p>
            <a:pPr algn="l" eaLnBrk="1" hangingPunct="1"/>
            <a:r>
              <a:rPr lang="en-US" sz="3200" dirty="0">
                <a:solidFill>
                  <a:schemeClr val="tx1"/>
                </a:solidFill>
                <a:latin typeface="Times New Roman" pitchFamily="18" charset="0"/>
                <a:cs typeface="Times New Roman" pitchFamily="18" charset="0"/>
              </a:rPr>
              <a:t>In conclusion, we hope that the results of this investigation add to the body of knowledge and lead to future investigations into the progression, evaluation and treatment of the </a:t>
            </a:r>
            <a:r>
              <a:rPr lang="en-US" sz="3200" dirty="0" err="1">
                <a:solidFill>
                  <a:schemeClr val="tx1"/>
                </a:solidFill>
                <a:latin typeface="Times New Roman" pitchFamily="18" charset="0"/>
                <a:cs typeface="Times New Roman" pitchFamily="18" charset="0"/>
              </a:rPr>
              <a:t>hallux</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abductovalgus</a:t>
            </a:r>
            <a:r>
              <a:rPr lang="en-US" sz="3200" dirty="0">
                <a:solidFill>
                  <a:schemeClr val="tx1"/>
                </a:solidFill>
                <a:latin typeface="Times New Roman" pitchFamily="18" charset="0"/>
                <a:cs typeface="Times New Roman" pitchFamily="18" charset="0"/>
              </a:rPr>
              <a:t> deformity.  </a:t>
            </a:r>
          </a:p>
        </p:txBody>
      </p:sp>
      <p:pic>
        <p:nvPicPr>
          <p:cNvPr id="16" name="Picture 433" descr="http://www.philebrity.com/wp-content/uploads/2010/03/012006temple_university_logo2.jpg"/>
          <p:cNvPicPr>
            <a:picLocks noChangeAspect="1" noChangeArrowheads="1"/>
          </p:cNvPicPr>
          <p:nvPr/>
        </p:nvPicPr>
        <p:blipFill>
          <a:blip r:embed="rId2" cstate="print"/>
          <a:srcRect/>
          <a:stretch>
            <a:fillRect/>
          </a:stretch>
        </p:blipFill>
        <p:spPr bwMode="auto">
          <a:xfrm>
            <a:off x="838200" y="2560955"/>
            <a:ext cx="1600200" cy="1784032"/>
          </a:xfrm>
          <a:prstGeom prst="rect">
            <a:avLst/>
          </a:prstGeom>
          <a:noFill/>
          <a:ln w="9525">
            <a:noFill/>
            <a:miter lim="800000"/>
            <a:headEnd/>
            <a:tailEnd/>
          </a:ln>
        </p:spPr>
      </p:pic>
      <p:pic>
        <p:nvPicPr>
          <p:cNvPr id="17" name="Picture 433" descr="http://www.philebrity.com/wp-content/uploads/2010/03/012006temple_university_logo2.jpg"/>
          <p:cNvPicPr>
            <a:picLocks noChangeAspect="1" noChangeArrowheads="1"/>
          </p:cNvPicPr>
          <p:nvPr/>
        </p:nvPicPr>
        <p:blipFill>
          <a:blip r:embed="rId2" cstate="print"/>
          <a:srcRect/>
          <a:stretch>
            <a:fillRect/>
          </a:stretch>
        </p:blipFill>
        <p:spPr bwMode="auto">
          <a:xfrm>
            <a:off x="41529000" y="2590800"/>
            <a:ext cx="1600200" cy="1784032"/>
          </a:xfrm>
          <a:prstGeom prst="rect">
            <a:avLst/>
          </a:prstGeom>
          <a:noFill/>
          <a:ln w="9525">
            <a:noFill/>
            <a:miter lim="800000"/>
            <a:headEnd/>
            <a:tailEnd/>
          </a:ln>
        </p:spPr>
      </p:pic>
      <p:sp>
        <p:nvSpPr>
          <p:cNvPr id="15" name="Text Box 171"/>
          <p:cNvSpPr txBox="1">
            <a:spLocks noChangeArrowheads="1"/>
          </p:cNvSpPr>
          <p:nvPr/>
        </p:nvSpPr>
        <p:spPr bwMode="auto">
          <a:xfrm>
            <a:off x="11430000" y="5562600"/>
            <a:ext cx="20650200" cy="692497"/>
          </a:xfrm>
          <a:prstGeom prst="rect">
            <a:avLst/>
          </a:prstGeom>
          <a:noFill/>
          <a:ln>
            <a:noFill/>
          </a:ln>
          <a:effectLst/>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eaLnBrk="1" hangingPunct="1"/>
            <a:r>
              <a:rPr lang="en-US" sz="3600" b="0" dirty="0">
                <a:solidFill>
                  <a:schemeClr val="tx1"/>
                </a:solidFill>
                <a:latin typeface="Times New Roman" pitchFamily="18" charset="0"/>
                <a:cs typeface="Times New Roman" pitchFamily="18" charset="0"/>
              </a:rPr>
              <a:t>Results are displayed in the following graphs with provided data interpretations:</a:t>
            </a:r>
          </a:p>
        </p:txBody>
      </p:sp>
      <p:sp>
        <p:nvSpPr>
          <p:cNvPr id="18" name="Text Box 170"/>
          <p:cNvSpPr txBox="1">
            <a:spLocks noChangeArrowheads="1"/>
          </p:cNvSpPr>
          <p:nvPr/>
        </p:nvSpPr>
        <p:spPr bwMode="auto">
          <a:xfrm>
            <a:off x="685800" y="16992601"/>
            <a:ext cx="6477000" cy="4755148"/>
          </a:xfrm>
          <a:prstGeom prst="rect">
            <a:avLst/>
          </a:prstGeom>
          <a:noFill/>
          <a:ln>
            <a:noFill/>
          </a:ln>
          <a:effectLst/>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sz="2500" b="0" dirty="0">
                <a:solidFill>
                  <a:schemeClr val="tx1"/>
                </a:solidFill>
                <a:latin typeface="Times New Roman" pitchFamily="18" charset="0"/>
                <a:cs typeface="Times New Roman" pitchFamily="18" charset="0"/>
              </a:rPr>
              <a:t>Additionally, we have observed that it is common in clinical practice to associate increased frontal plane deformity with an increase in the relative “curvature” of the lateral first metatarsal and/or lateral </a:t>
            </a:r>
            <a:r>
              <a:rPr lang="en-US" sz="2500" b="0" dirty="0" err="1">
                <a:solidFill>
                  <a:schemeClr val="tx1"/>
                </a:solidFill>
                <a:latin typeface="Times New Roman" pitchFamily="18" charset="0"/>
                <a:cs typeface="Times New Roman" pitchFamily="18" charset="0"/>
              </a:rPr>
              <a:t>hallux</a:t>
            </a:r>
            <a:r>
              <a:rPr lang="en-US" sz="2500" b="0" dirty="0">
                <a:solidFill>
                  <a:schemeClr val="tx1"/>
                </a:solidFill>
                <a:latin typeface="Times New Roman" pitchFamily="18" charset="0"/>
                <a:cs typeface="Times New Roman" pitchFamily="18" charset="0"/>
              </a:rPr>
              <a:t> proximal phalanx shafts on DP radiographs (Figure 1) []. On 26 of these radiographs we utilized a computer program to define the area of this curvature (</a:t>
            </a:r>
            <a:r>
              <a:rPr lang="en-US" sz="2500" dirty="0">
                <a:solidFill>
                  <a:schemeClr val="tx1"/>
                </a:solidFill>
                <a:latin typeface="Times New Roman" pitchFamily="18" charset="0"/>
                <a:cs typeface="Times New Roman" pitchFamily="18" charset="0"/>
              </a:rPr>
              <a:t> Met1_Area</a:t>
            </a:r>
            <a:r>
              <a:rPr lang="en-US" sz="2500" b="0" dirty="0">
                <a:solidFill>
                  <a:schemeClr val="tx1"/>
                </a:solidFill>
                <a:latin typeface="Times New Roman" pitchFamily="18" charset="0"/>
                <a:cs typeface="Times New Roman" pitchFamily="18" charset="0"/>
              </a:rPr>
              <a:t> and </a:t>
            </a:r>
            <a:r>
              <a:rPr lang="en-US" sz="2500" dirty="0" err="1">
                <a:solidFill>
                  <a:schemeClr val="tx1"/>
                </a:solidFill>
                <a:latin typeface="Times New Roman" pitchFamily="18" charset="0"/>
                <a:cs typeface="Times New Roman" pitchFamily="18" charset="0"/>
              </a:rPr>
              <a:t>Phalanx_Area</a:t>
            </a:r>
            <a:r>
              <a:rPr lang="en-US" sz="2500" b="0" dirty="0">
                <a:solidFill>
                  <a:schemeClr val="tx1"/>
                </a:solidFill>
                <a:latin typeface="Times New Roman" pitchFamily="18" charset="0"/>
                <a:cs typeface="Times New Roman" pitchFamily="18" charset="0"/>
              </a:rPr>
              <a:t>), and subsequently quantitatively measured it with the frontal plane radiographic parameters to define any association.  </a:t>
            </a:r>
            <a:endParaRPr lang="en-US" sz="2500" dirty="0">
              <a:solidFill>
                <a:schemeClr val="tx1"/>
              </a:solidFill>
              <a:latin typeface="Times New Roman" pitchFamily="18" charset="0"/>
              <a:cs typeface="Times New Roman" pitchFamily="18" charset="0"/>
            </a:endParaRPr>
          </a:p>
        </p:txBody>
      </p:sp>
      <p:pic>
        <p:nvPicPr>
          <p:cNvPr id="1026"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955000" y="19659600"/>
            <a:ext cx="2469576" cy="194255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1027"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955000" y="17678400"/>
            <a:ext cx="2469576" cy="194255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1028"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3469600" y="17678401"/>
            <a:ext cx="2361936" cy="194255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1029" name="Picture 1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7983200" y="17678400"/>
            <a:ext cx="2509589" cy="194255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1030" name="Picture 1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7983200" y="19659600"/>
            <a:ext cx="2509589" cy="194255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2" name="Text Box 170"/>
          <p:cNvSpPr txBox="1">
            <a:spLocks noChangeArrowheads="1"/>
          </p:cNvSpPr>
          <p:nvPr/>
        </p:nvSpPr>
        <p:spPr bwMode="auto">
          <a:xfrm>
            <a:off x="12039600" y="17145000"/>
            <a:ext cx="5943600" cy="4570482"/>
          </a:xfrm>
          <a:prstGeom prst="rect">
            <a:avLst/>
          </a:prstGeom>
          <a:noFill/>
          <a:ln>
            <a:noFill/>
          </a:ln>
          <a:effectLst/>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sz="2400" u="sng" dirty="0">
                <a:solidFill>
                  <a:schemeClr val="tx1"/>
                </a:solidFill>
                <a:latin typeface="Times New Roman" pitchFamily="18" charset="0"/>
                <a:cs typeface="Times New Roman" pitchFamily="18" charset="0"/>
              </a:rPr>
              <a:t>Part 4:  Relationship of first metatarsal lateral “curvature” to the frontal plane.  </a:t>
            </a:r>
          </a:p>
          <a:p>
            <a:pPr algn="l" eaLnBrk="1" hangingPunct="1"/>
            <a:r>
              <a:rPr lang="en-US" sz="2400" b="0" dirty="0">
                <a:solidFill>
                  <a:schemeClr val="tx1"/>
                </a:solidFill>
                <a:latin typeface="Times New Roman" pitchFamily="18" charset="0"/>
                <a:cs typeface="Times New Roman" pitchFamily="18" charset="0"/>
              </a:rPr>
              <a:t>We objectified the curvature along the lateral aspect of the first metatarsal shaft on a WB DP radiograph (which is commonly associated with frontal plane rotation) by calculation of the area under the curve (Met1_Area).  We then graphically depicted this area against measurements of the cardinal planes.  We identified no substantial relationship of this curvature to frontal, transverse or sagittal plane deformity.  </a:t>
            </a:r>
          </a:p>
        </p:txBody>
      </p:sp>
      <p:sp>
        <p:nvSpPr>
          <p:cNvPr id="23" name="Text Box 170"/>
          <p:cNvSpPr txBox="1">
            <a:spLocks noChangeArrowheads="1"/>
          </p:cNvSpPr>
          <p:nvPr/>
        </p:nvSpPr>
        <p:spPr bwMode="auto">
          <a:xfrm>
            <a:off x="18440400" y="17297400"/>
            <a:ext cx="1833778" cy="415498"/>
          </a:xfrm>
          <a:prstGeom prst="rect">
            <a:avLst/>
          </a:prstGeom>
          <a:noFill/>
          <a:ln>
            <a:noFill/>
          </a:ln>
          <a:effectLst/>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sz="1800" u="sng" dirty="0">
                <a:solidFill>
                  <a:schemeClr val="tx1"/>
                </a:solidFill>
                <a:latin typeface="Times New Roman" pitchFamily="18" charset="0"/>
                <a:cs typeface="Times New Roman" pitchFamily="18" charset="0"/>
              </a:rPr>
              <a:t>Frontal Plane:</a:t>
            </a:r>
            <a:endParaRPr lang="en-US" sz="1800" b="0" dirty="0">
              <a:solidFill>
                <a:schemeClr val="tx1"/>
              </a:solidFill>
              <a:latin typeface="Times New Roman" pitchFamily="18" charset="0"/>
              <a:cs typeface="Times New Roman" pitchFamily="18" charset="0"/>
            </a:endParaRPr>
          </a:p>
        </p:txBody>
      </p:sp>
      <p:sp>
        <p:nvSpPr>
          <p:cNvPr id="24" name="Text Box 170"/>
          <p:cNvSpPr txBox="1">
            <a:spLocks noChangeArrowheads="1"/>
          </p:cNvSpPr>
          <p:nvPr/>
        </p:nvSpPr>
        <p:spPr bwMode="auto">
          <a:xfrm>
            <a:off x="21259800" y="17297400"/>
            <a:ext cx="2366795" cy="415498"/>
          </a:xfrm>
          <a:prstGeom prst="rect">
            <a:avLst/>
          </a:prstGeom>
          <a:noFill/>
          <a:ln>
            <a:noFill/>
          </a:ln>
          <a:effectLst/>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sz="1800" u="sng" dirty="0">
                <a:solidFill>
                  <a:schemeClr val="tx1"/>
                </a:solidFill>
                <a:latin typeface="Times New Roman" pitchFamily="18" charset="0"/>
                <a:cs typeface="Times New Roman" pitchFamily="18" charset="0"/>
              </a:rPr>
              <a:t>Transverse Plane:</a:t>
            </a:r>
            <a:endParaRPr lang="en-US" sz="1800" b="0" dirty="0">
              <a:solidFill>
                <a:schemeClr val="tx1"/>
              </a:solidFill>
              <a:latin typeface="Times New Roman" pitchFamily="18" charset="0"/>
              <a:cs typeface="Times New Roman" pitchFamily="18" charset="0"/>
            </a:endParaRPr>
          </a:p>
        </p:txBody>
      </p:sp>
      <p:sp>
        <p:nvSpPr>
          <p:cNvPr id="25" name="Text Box 170"/>
          <p:cNvSpPr txBox="1">
            <a:spLocks noChangeArrowheads="1"/>
          </p:cNvSpPr>
          <p:nvPr/>
        </p:nvSpPr>
        <p:spPr bwMode="auto">
          <a:xfrm>
            <a:off x="26593800" y="17297400"/>
            <a:ext cx="2366795" cy="415498"/>
          </a:xfrm>
          <a:prstGeom prst="rect">
            <a:avLst/>
          </a:prstGeom>
          <a:noFill/>
          <a:ln>
            <a:noFill/>
          </a:ln>
          <a:effectLst/>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sz="1800" u="sng" dirty="0">
                <a:solidFill>
                  <a:schemeClr val="tx1"/>
                </a:solidFill>
                <a:latin typeface="Times New Roman" pitchFamily="18" charset="0"/>
                <a:cs typeface="Times New Roman" pitchFamily="18" charset="0"/>
              </a:rPr>
              <a:t>Sagittal Plane:</a:t>
            </a:r>
            <a:endParaRPr lang="en-US" sz="1800" b="0" dirty="0">
              <a:solidFill>
                <a:schemeClr val="tx1"/>
              </a:solidFill>
              <a:latin typeface="Times New Roman" pitchFamily="18" charset="0"/>
              <a:cs typeface="Times New Roman" pitchFamily="18" charset="0"/>
            </a:endParaRPr>
          </a:p>
        </p:txBody>
      </p:sp>
      <p:pic>
        <p:nvPicPr>
          <p:cNvPr id="26" name="Picture 25" descr="Area figure.jpg"/>
          <p:cNvPicPr>
            <a:picLocks noChangeAspect="1"/>
          </p:cNvPicPr>
          <p:nvPr/>
        </p:nvPicPr>
        <p:blipFill rotWithShape="1">
          <a:blip r:embed="rId8" cstate="print"/>
          <a:srcRect b="2492"/>
          <a:stretch/>
        </p:blipFill>
        <p:spPr>
          <a:xfrm>
            <a:off x="7315200" y="16611600"/>
            <a:ext cx="4114800" cy="4990556"/>
          </a:xfrm>
          <a:prstGeom prst="rect">
            <a:avLst/>
          </a:prstGeom>
          <a:ln>
            <a:solidFill>
              <a:schemeClr val="tx1"/>
            </a:solidFill>
          </a:ln>
        </p:spPr>
      </p:pic>
      <p:pic>
        <p:nvPicPr>
          <p:cNvPr id="3" name="Picture 2"/>
          <p:cNvPicPr>
            <a:picLocks noChangeAspect="1"/>
          </p:cNvPicPr>
          <p:nvPr/>
        </p:nvPicPr>
        <p:blipFill>
          <a:blip r:embed="rId9" cstate="print"/>
          <a:stretch>
            <a:fillRect/>
          </a:stretch>
        </p:blipFill>
        <p:spPr>
          <a:xfrm>
            <a:off x="26289000" y="17678401"/>
            <a:ext cx="2427417" cy="1942555"/>
          </a:xfrm>
          <a:prstGeom prst="rect">
            <a:avLst/>
          </a:prstGeom>
          <a:ln>
            <a:solidFill>
              <a:schemeClr val="tx1"/>
            </a:solidFill>
          </a:ln>
        </p:spPr>
      </p:pic>
      <p:sp>
        <p:nvSpPr>
          <p:cNvPr id="29" name="Text Box 170"/>
          <p:cNvSpPr txBox="1">
            <a:spLocks noChangeArrowheads="1"/>
          </p:cNvSpPr>
          <p:nvPr/>
        </p:nvSpPr>
        <p:spPr bwMode="auto">
          <a:xfrm>
            <a:off x="23393400" y="19659600"/>
            <a:ext cx="5475417" cy="2139047"/>
          </a:xfrm>
          <a:prstGeom prst="rect">
            <a:avLst/>
          </a:prstGeom>
          <a:noFill/>
          <a:ln>
            <a:noFill/>
          </a:ln>
          <a:effectLst/>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sz="1300" b="0" dirty="0">
                <a:solidFill>
                  <a:schemeClr val="tx1"/>
                </a:solidFill>
                <a:latin typeface="Times New Roman" pitchFamily="18" charset="0"/>
                <a:cs typeface="Times New Roman" pitchFamily="18" charset="0"/>
              </a:rPr>
              <a:t>This series of graphs plots frontal plane (sesamoid rotation angle [SRA] and sesamoid </a:t>
            </a:r>
            <a:r>
              <a:rPr lang="en-US" sz="1300" b="0" dirty="0" err="1">
                <a:solidFill>
                  <a:schemeClr val="tx1"/>
                </a:solidFill>
                <a:latin typeface="Times New Roman" pitchFamily="18" charset="0"/>
                <a:cs typeface="Times New Roman" pitchFamily="18" charset="0"/>
              </a:rPr>
              <a:t>tibial</a:t>
            </a:r>
            <a:r>
              <a:rPr lang="en-US" sz="1300" b="0" dirty="0">
                <a:solidFill>
                  <a:schemeClr val="tx1"/>
                </a:solidFill>
                <a:latin typeface="Times New Roman" pitchFamily="18" charset="0"/>
                <a:cs typeface="Times New Roman" pitchFamily="18" charset="0"/>
              </a:rPr>
              <a:t> grade [TSG]), transverse plane (hallux </a:t>
            </a:r>
            <a:r>
              <a:rPr lang="en-US" sz="1300" b="0" dirty="0" err="1">
                <a:solidFill>
                  <a:schemeClr val="tx1"/>
                </a:solidFill>
                <a:latin typeface="Times New Roman" pitchFamily="18" charset="0"/>
                <a:cs typeface="Times New Roman" pitchFamily="18" charset="0"/>
              </a:rPr>
              <a:t>abductus</a:t>
            </a:r>
            <a:r>
              <a:rPr lang="en-US" sz="1300" b="0" dirty="0">
                <a:solidFill>
                  <a:schemeClr val="tx1"/>
                </a:solidFill>
                <a:latin typeface="Times New Roman" pitchFamily="18" charset="0"/>
                <a:cs typeface="Times New Roman" pitchFamily="18" charset="0"/>
              </a:rPr>
              <a:t> angle [HAA], first </a:t>
            </a:r>
            <a:r>
              <a:rPr lang="en-US" sz="1300" b="0" dirty="0" err="1">
                <a:solidFill>
                  <a:schemeClr val="tx1"/>
                </a:solidFill>
                <a:latin typeface="Times New Roman" pitchFamily="18" charset="0"/>
                <a:cs typeface="Times New Roman" pitchFamily="18" charset="0"/>
              </a:rPr>
              <a:t>intermetatarsal</a:t>
            </a:r>
            <a:r>
              <a:rPr lang="en-US" sz="1300" b="0" dirty="0">
                <a:solidFill>
                  <a:schemeClr val="tx1"/>
                </a:solidFill>
                <a:latin typeface="Times New Roman" pitchFamily="18" charset="0"/>
                <a:cs typeface="Times New Roman" pitchFamily="18" charset="0"/>
              </a:rPr>
              <a:t> angle [IMA] and </a:t>
            </a:r>
            <a:r>
              <a:rPr lang="en-US" sz="1300" b="0" dirty="0" err="1">
                <a:solidFill>
                  <a:schemeClr val="tx1"/>
                </a:solidFill>
                <a:latin typeface="Times New Roman" pitchFamily="18" charset="0"/>
                <a:cs typeface="Times New Roman" pitchFamily="18" charset="0"/>
              </a:rPr>
              <a:t>tibial</a:t>
            </a:r>
            <a:r>
              <a:rPr lang="en-US" sz="1300" b="0" dirty="0">
                <a:solidFill>
                  <a:schemeClr val="tx1"/>
                </a:solidFill>
                <a:latin typeface="Times New Roman" pitchFamily="18" charset="0"/>
                <a:cs typeface="Times New Roman" pitchFamily="18" charset="0"/>
              </a:rPr>
              <a:t> sesamoid position [TSP]), and sagittal plane (first metatarsal inclination angle [Inclin_1]) radiographic parameters against a measure of the area under the curvature of the lateral aspect of the first metatarsal without identification of a substantial relationship or statistically significant correlation.  Similar graphs with lack of evident relationship were produced when measuring these radiographic parameters against the area under the curvature of the lateral aspect of the hallux proximal phalanx. </a:t>
            </a:r>
          </a:p>
        </p:txBody>
      </p:sp>
      <p:sp>
        <p:nvSpPr>
          <p:cNvPr id="30" name="Text Box 170"/>
          <p:cNvSpPr txBox="1">
            <a:spLocks noChangeArrowheads="1"/>
          </p:cNvSpPr>
          <p:nvPr/>
        </p:nvSpPr>
        <p:spPr bwMode="auto">
          <a:xfrm>
            <a:off x="12039600" y="6400800"/>
            <a:ext cx="5943600" cy="4062651"/>
          </a:xfrm>
          <a:prstGeom prst="rect">
            <a:avLst/>
          </a:prstGeom>
          <a:noFill/>
          <a:ln>
            <a:noFill/>
          </a:ln>
          <a:effectLst/>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sz="2400" u="sng" dirty="0">
                <a:solidFill>
                  <a:schemeClr val="tx1"/>
                </a:solidFill>
                <a:latin typeface="Times New Roman" pitchFamily="18" charset="0"/>
                <a:cs typeface="Times New Roman" pitchFamily="18" charset="0"/>
              </a:rPr>
              <a:t>Part 1:  Relationship of the frontal and transverse planes.</a:t>
            </a:r>
          </a:p>
          <a:p>
            <a:pPr algn="l" eaLnBrk="1" hangingPunct="1"/>
            <a:r>
              <a:rPr lang="en-US" sz="2300" b="0" dirty="0">
                <a:solidFill>
                  <a:schemeClr val="tx1"/>
                </a:solidFill>
                <a:latin typeface="Times New Roman" pitchFamily="18" charset="0"/>
                <a:cs typeface="Times New Roman" pitchFamily="18" charset="0"/>
              </a:rPr>
              <a:t>We first plotted radiographic measures of  the transverse plane (first </a:t>
            </a:r>
            <a:r>
              <a:rPr lang="en-US" sz="2300" b="0" dirty="0" err="1">
                <a:solidFill>
                  <a:schemeClr val="tx1"/>
                </a:solidFill>
                <a:latin typeface="Times New Roman" pitchFamily="18" charset="0"/>
                <a:cs typeface="Times New Roman" pitchFamily="18" charset="0"/>
              </a:rPr>
              <a:t>intermetatarsal</a:t>
            </a:r>
            <a:r>
              <a:rPr lang="en-US" sz="2300" b="0" dirty="0">
                <a:solidFill>
                  <a:schemeClr val="tx1"/>
                </a:solidFill>
                <a:latin typeface="Times New Roman" pitchFamily="18" charset="0"/>
                <a:cs typeface="Times New Roman" pitchFamily="18" charset="0"/>
              </a:rPr>
              <a:t> angle [IMA], </a:t>
            </a:r>
            <a:r>
              <a:rPr lang="en-US" sz="2300" b="0" dirty="0" err="1">
                <a:solidFill>
                  <a:schemeClr val="tx1"/>
                </a:solidFill>
                <a:latin typeface="Times New Roman" pitchFamily="18" charset="0"/>
                <a:cs typeface="Times New Roman" pitchFamily="18" charset="0"/>
              </a:rPr>
              <a:t>hallux</a:t>
            </a:r>
            <a:r>
              <a:rPr lang="en-US" sz="2300" b="0" dirty="0">
                <a:solidFill>
                  <a:schemeClr val="tx1"/>
                </a:solidFill>
                <a:latin typeface="Times New Roman" pitchFamily="18" charset="0"/>
                <a:cs typeface="Times New Roman" pitchFamily="18" charset="0"/>
              </a:rPr>
              <a:t> </a:t>
            </a:r>
            <a:r>
              <a:rPr lang="en-US" sz="2300" b="0" dirty="0" err="1">
                <a:solidFill>
                  <a:schemeClr val="tx1"/>
                </a:solidFill>
                <a:latin typeface="Times New Roman" pitchFamily="18" charset="0"/>
                <a:cs typeface="Times New Roman" pitchFamily="18" charset="0"/>
              </a:rPr>
              <a:t>abductus</a:t>
            </a:r>
            <a:r>
              <a:rPr lang="en-US" sz="2300" b="0" dirty="0">
                <a:solidFill>
                  <a:schemeClr val="tx1"/>
                </a:solidFill>
                <a:latin typeface="Times New Roman" pitchFamily="18" charset="0"/>
                <a:cs typeface="Times New Roman" pitchFamily="18" charset="0"/>
              </a:rPr>
              <a:t> angle], and </a:t>
            </a:r>
            <a:r>
              <a:rPr lang="en-US" sz="2300" b="0" dirty="0" err="1">
                <a:solidFill>
                  <a:schemeClr val="tx1"/>
                </a:solidFill>
                <a:latin typeface="Times New Roman" pitchFamily="18" charset="0"/>
                <a:cs typeface="Times New Roman" pitchFamily="18" charset="0"/>
              </a:rPr>
              <a:t>tibial</a:t>
            </a:r>
            <a:r>
              <a:rPr lang="en-US" sz="2300" b="0" dirty="0">
                <a:solidFill>
                  <a:schemeClr val="tx1"/>
                </a:solidFill>
                <a:latin typeface="Times New Roman" pitchFamily="18" charset="0"/>
                <a:cs typeface="Times New Roman" pitchFamily="18" charset="0"/>
              </a:rPr>
              <a:t> </a:t>
            </a:r>
            <a:r>
              <a:rPr lang="en-US" sz="2300" b="0" dirty="0" err="1">
                <a:solidFill>
                  <a:schemeClr val="tx1"/>
                </a:solidFill>
                <a:latin typeface="Times New Roman" pitchFamily="18" charset="0"/>
                <a:cs typeface="Times New Roman" pitchFamily="18" charset="0"/>
              </a:rPr>
              <a:t>sesamoid</a:t>
            </a:r>
            <a:r>
              <a:rPr lang="en-US" sz="2300" b="0" dirty="0">
                <a:solidFill>
                  <a:schemeClr val="tx1"/>
                </a:solidFill>
                <a:latin typeface="Times New Roman" pitchFamily="18" charset="0"/>
                <a:cs typeface="Times New Roman" pitchFamily="18" charset="0"/>
              </a:rPr>
              <a:t> position [TSP]) against radiographic measures of the frontal plane (sesamoid rotation angle [SRA] and </a:t>
            </a:r>
            <a:r>
              <a:rPr lang="en-US" sz="2300" b="0" dirty="0" err="1">
                <a:solidFill>
                  <a:schemeClr val="tx1"/>
                </a:solidFill>
                <a:latin typeface="Times New Roman" pitchFamily="18" charset="0"/>
                <a:cs typeface="Times New Roman" pitchFamily="18" charset="0"/>
              </a:rPr>
              <a:t>tibial</a:t>
            </a:r>
            <a:r>
              <a:rPr lang="en-US" sz="2300" b="0" dirty="0">
                <a:solidFill>
                  <a:schemeClr val="tx1"/>
                </a:solidFill>
                <a:latin typeface="Times New Roman" pitchFamily="18" charset="0"/>
                <a:cs typeface="Times New Roman" pitchFamily="18" charset="0"/>
              </a:rPr>
              <a:t> sesamoid </a:t>
            </a:r>
            <a:r>
              <a:rPr lang="en-US" sz="2300" b="0" dirty="0" err="1">
                <a:solidFill>
                  <a:schemeClr val="tx1"/>
                </a:solidFill>
                <a:latin typeface="Times New Roman" pitchFamily="18" charset="0"/>
                <a:cs typeface="Times New Roman" pitchFamily="18" charset="0"/>
              </a:rPr>
              <a:t>grage</a:t>
            </a:r>
            <a:r>
              <a:rPr lang="en-US" sz="2300" b="0" dirty="0">
                <a:solidFill>
                  <a:schemeClr val="tx1"/>
                </a:solidFill>
                <a:latin typeface="Times New Roman" pitchFamily="18" charset="0"/>
                <a:cs typeface="Times New Roman" pitchFamily="18" charset="0"/>
              </a:rPr>
              <a:t> [SG]) and analyzed the data with linear and Loess best fit lines with calculation of a correlation coefficient (linear best fit lines pictured).  </a:t>
            </a:r>
          </a:p>
        </p:txBody>
      </p:sp>
      <p:sp>
        <p:nvSpPr>
          <p:cNvPr id="37" name="Text Box 170"/>
          <p:cNvSpPr txBox="1">
            <a:spLocks noChangeArrowheads="1"/>
          </p:cNvSpPr>
          <p:nvPr/>
        </p:nvSpPr>
        <p:spPr bwMode="auto">
          <a:xfrm>
            <a:off x="12039600" y="14401800"/>
            <a:ext cx="5943600" cy="2539157"/>
          </a:xfrm>
          <a:prstGeom prst="rect">
            <a:avLst/>
          </a:prstGeom>
          <a:noFill/>
          <a:ln>
            <a:noFill/>
          </a:ln>
          <a:effectLst/>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sz="2400" u="sng" dirty="0">
                <a:solidFill>
                  <a:schemeClr val="tx1"/>
                </a:solidFill>
                <a:latin typeface="Times New Roman" pitchFamily="18" charset="0"/>
                <a:cs typeface="Times New Roman" pitchFamily="18" charset="0"/>
              </a:rPr>
              <a:t>Part 3:  Relationship of the frontal and sagittal planes.</a:t>
            </a:r>
          </a:p>
          <a:p>
            <a:pPr algn="l" eaLnBrk="1" hangingPunct="1"/>
            <a:r>
              <a:rPr lang="en-US" sz="1800" b="0" dirty="0">
                <a:solidFill>
                  <a:schemeClr val="tx1"/>
                </a:solidFill>
                <a:latin typeface="Times New Roman" pitchFamily="18" charset="0"/>
                <a:cs typeface="Times New Roman" pitchFamily="18" charset="0"/>
              </a:rPr>
              <a:t>We then plotted radiographic measures of the frontal plane (sesamoid rotation angle [SRA] and </a:t>
            </a:r>
            <a:r>
              <a:rPr lang="en-US" sz="1800" b="0" dirty="0" err="1">
                <a:solidFill>
                  <a:schemeClr val="tx1"/>
                </a:solidFill>
                <a:latin typeface="Times New Roman" pitchFamily="18" charset="0"/>
                <a:cs typeface="Times New Roman" pitchFamily="18" charset="0"/>
              </a:rPr>
              <a:t>tibial</a:t>
            </a:r>
            <a:r>
              <a:rPr lang="en-US" sz="1800" b="0" dirty="0">
                <a:solidFill>
                  <a:schemeClr val="tx1"/>
                </a:solidFill>
                <a:latin typeface="Times New Roman" pitchFamily="18" charset="0"/>
                <a:cs typeface="Times New Roman" pitchFamily="18" charset="0"/>
              </a:rPr>
              <a:t> sesamoid </a:t>
            </a:r>
            <a:r>
              <a:rPr lang="en-US" sz="1800" b="0" dirty="0" err="1">
                <a:solidFill>
                  <a:schemeClr val="tx1"/>
                </a:solidFill>
                <a:latin typeface="Times New Roman" pitchFamily="18" charset="0"/>
                <a:cs typeface="Times New Roman" pitchFamily="18" charset="0"/>
              </a:rPr>
              <a:t>grage</a:t>
            </a:r>
            <a:r>
              <a:rPr lang="en-US" sz="1800" b="0" dirty="0">
                <a:solidFill>
                  <a:schemeClr val="tx1"/>
                </a:solidFill>
                <a:latin typeface="Times New Roman" pitchFamily="18" charset="0"/>
                <a:cs typeface="Times New Roman" pitchFamily="18" charset="0"/>
              </a:rPr>
              <a:t> [SG]) against measure of the sagittal plane (first metatarsal inclination angle [Inclin_1]) and analyzed the data with linear and Loess best fit lines with calculation of a correlation coefficient (linear best fit lines pictured</a:t>
            </a:r>
          </a:p>
        </p:txBody>
      </p:sp>
      <p:pic>
        <p:nvPicPr>
          <p:cNvPr id="38" name="Picture 37"/>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7983200" y="14401800"/>
            <a:ext cx="3810000" cy="2747944"/>
          </a:xfrm>
          <a:prstGeom prst="rect">
            <a:avLst/>
          </a:prstGeom>
          <a:noFill/>
          <a:ln>
            <a:solidFill>
              <a:schemeClr val="tx1"/>
            </a:solidFill>
          </a:ln>
        </p:spPr>
      </p:pic>
      <p:pic>
        <p:nvPicPr>
          <p:cNvPr id="39" name="Picture 38"/>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1793200" y="14401801"/>
            <a:ext cx="3657600" cy="2743200"/>
          </a:xfrm>
          <a:prstGeom prst="rect">
            <a:avLst/>
          </a:prstGeom>
          <a:noFill/>
          <a:ln>
            <a:solidFill>
              <a:schemeClr val="tx1"/>
            </a:solidFill>
          </a:ln>
        </p:spPr>
      </p:pic>
      <p:sp>
        <p:nvSpPr>
          <p:cNvPr id="40" name="Text Box 170"/>
          <p:cNvSpPr txBox="1">
            <a:spLocks noChangeArrowheads="1"/>
          </p:cNvSpPr>
          <p:nvPr/>
        </p:nvSpPr>
        <p:spPr bwMode="auto">
          <a:xfrm>
            <a:off x="12039600" y="11125200"/>
            <a:ext cx="5943600" cy="2923877"/>
          </a:xfrm>
          <a:prstGeom prst="rect">
            <a:avLst/>
          </a:prstGeom>
          <a:noFill/>
          <a:ln>
            <a:noFill/>
          </a:ln>
          <a:effectLst/>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sz="2400" u="sng" dirty="0">
                <a:solidFill>
                  <a:schemeClr val="tx1"/>
                </a:solidFill>
                <a:latin typeface="Times New Roman" pitchFamily="18" charset="0"/>
                <a:cs typeface="Times New Roman" pitchFamily="18" charset="0"/>
              </a:rPr>
              <a:t>Part 2:  Relationship of the sagittal and transverse planes.</a:t>
            </a:r>
          </a:p>
          <a:p>
            <a:pPr algn="l" eaLnBrk="1" hangingPunct="1"/>
            <a:r>
              <a:rPr lang="en-US" sz="1900" b="0" dirty="0">
                <a:solidFill>
                  <a:schemeClr val="tx1"/>
                </a:solidFill>
                <a:latin typeface="Times New Roman" pitchFamily="18" charset="0"/>
                <a:cs typeface="Times New Roman" pitchFamily="18" charset="0"/>
              </a:rPr>
              <a:t>We then plotted radiographic measures of the transverse plane (first </a:t>
            </a:r>
            <a:r>
              <a:rPr lang="en-US" sz="1900" b="0" dirty="0" err="1">
                <a:solidFill>
                  <a:schemeClr val="tx1"/>
                </a:solidFill>
                <a:latin typeface="Times New Roman" pitchFamily="18" charset="0"/>
                <a:cs typeface="Times New Roman" pitchFamily="18" charset="0"/>
              </a:rPr>
              <a:t>intermetatarsal</a:t>
            </a:r>
            <a:r>
              <a:rPr lang="en-US" sz="1900" b="0" dirty="0">
                <a:solidFill>
                  <a:schemeClr val="tx1"/>
                </a:solidFill>
                <a:latin typeface="Times New Roman" pitchFamily="18" charset="0"/>
                <a:cs typeface="Times New Roman" pitchFamily="18" charset="0"/>
              </a:rPr>
              <a:t> angle [IMA], </a:t>
            </a:r>
            <a:r>
              <a:rPr lang="en-US" sz="1900" b="0" dirty="0" err="1">
                <a:solidFill>
                  <a:schemeClr val="tx1"/>
                </a:solidFill>
                <a:latin typeface="Times New Roman" pitchFamily="18" charset="0"/>
                <a:cs typeface="Times New Roman" pitchFamily="18" charset="0"/>
              </a:rPr>
              <a:t>hallux</a:t>
            </a:r>
            <a:r>
              <a:rPr lang="en-US" sz="1900" b="0" dirty="0">
                <a:solidFill>
                  <a:schemeClr val="tx1"/>
                </a:solidFill>
                <a:latin typeface="Times New Roman" pitchFamily="18" charset="0"/>
                <a:cs typeface="Times New Roman" pitchFamily="18" charset="0"/>
              </a:rPr>
              <a:t> </a:t>
            </a:r>
            <a:r>
              <a:rPr lang="en-US" sz="1900" b="0" dirty="0" err="1">
                <a:solidFill>
                  <a:schemeClr val="tx1"/>
                </a:solidFill>
                <a:latin typeface="Times New Roman" pitchFamily="18" charset="0"/>
                <a:cs typeface="Times New Roman" pitchFamily="18" charset="0"/>
              </a:rPr>
              <a:t>abductus</a:t>
            </a:r>
            <a:r>
              <a:rPr lang="en-US" sz="1900" b="0" dirty="0">
                <a:solidFill>
                  <a:schemeClr val="tx1"/>
                </a:solidFill>
                <a:latin typeface="Times New Roman" pitchFamily="18" charset="0"/>
                <a:cs typeface="Times New Roman" pitchFamily="18" charset="0"/>
              </a:rPr>
              <a:t> angle], and </a:t>
            </a:r>
            <a:r>
              <a:rPr lang="en-US" sz="1900" b="0" dirty="0" err="1">
                <a:solidFill>
                  <a:schemeClr val="tx1"/>
                </a:solidFill>
                <a:latin typeface="Times New Roman" pitchFamily="18" charset="0"/>
                <a:cs typeface="Times New Roman" pitchFamily="18" charset="0"/>
              </a:rPr>
              <a:t>tibial</a:t>
            </a:r>
            <a:r>
              <a:rPr lang="en-US" sz="1900" b="0" dirty="0">
                <a:solidFill>
                  <a:schemeClr val="tx1"/>
                </a:solidFill>
                <a:latin typeface="Times New Roman" pitchFamily="18" charset="0"/>
                <a:cs typeface="Times New Roman" pitchFamily="18" charset="0"/>
              </a:rPr>
              <a:t> </a:t>
            </a:r>
            <a:r>
              <a:rPr lang="en-US" sz="1900" b="0" dirty="0" err="1">
                <a:solidFill>
                  <a:schemeClr val="tx1"/>
                </a:solidFill>
                <a:latin typeface="Times New Roman" pitchFamily="18" charset="0"/>
                <a:cs typeface="Times New Roman" pitchFamily="18" charset="0"/>
              </a:rPr>
              <a:t>sesamoid</a:t>
            </a:r>
            <a:r>
              <a:rPr lang="en-US" sz="1900" b="0" dirty="0">
                <a:solidFill>
                  <a:schemeClr val="tx1"/>
                </a:solidFill>
                <a:latin typeface="Times New Roman" pitchFamily="18" charset="0"/>
                <a:cs typeface="Times New Roman" pitchFamily="18" charset="0"/>
              </a:rPr>
              <a:t> position [TSP]) against a radiographic measure of the </a:t>
            </a:r>
            <a:r>
              <a:rPr lang="en-US" sz="1900" b="0" dirty="0" err="1">
                <a:solidFill>
                  <a:schemeClr val="tx1"/>
                </a:solidFill>
                <a:latin typeface="Times New Roman" pitchFamily="18" charset="0"/>
                <a:cs typeface="Times New Roman" pitchFamily="18" charset="0"/>
              </a:rPr>
              <a:t>sagittal</a:t>
            </a:r>
            <a:r>
              <a:rPr lang="en-US" sz="1900" b="0" dirty="0">
                <a:solidFill>
                  <a:schemeClr val="tx1"/>
                </a:solidFill>
                <a:latin typeface="Times New Roman" pitchFamily="18" charset="0"/>
                <a:cs typeface="Times New Roman" pitchFamily="18" charset="0"/>
              </a:rPr>
              <a:t> plane (first metatarsal inclination angle [Inclin_1]) and analyzed the data  with linear and Loess best fit lines with calculation of a correlation coefficient (linear best fit lines pictures).</a:t>
            </a:r>
          </a:p>
        </p:txBody>
      </p:sp>
      <p:sp>
        <p:nvSpPr>
          <p:cNvPr id="44" name="Text Box 170"/>
          <p:cNvSpPr txBox="1">
            <a:spLocks noChangeArrowheads="1"/>
          </p:cNvSpPr>
          <p:nvPr/>
        </p:nvSpPr>
        <p:spPr bwMode="auto">
          <a:xfrm>
            <a:off x="25984200" y="6477000"/>
            <a:ext cx="4876800" cy="4168884"/>
          </a:xfrm>
          <a:prstGeom prst="rect">
            <a:avLst/>
          </a:prstGeom>
          <a:noFill/>
          <a:ln>
            <a:noFill/>
          </a:ln>
          <a:effectLst/>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sz="2100" b="0" dirty="0">
                <a:solidFill>
                  <a:schemeClr val="tx1"/>
                </a:solidFill>
                <a:latin typeface="Times New Roman" pitchFamily="18" charset="0"/>
                <a:cs typeface="Times New Roman" pitchFamily="18" charset="0"/>
              </a:rPr>
              <a:t>This series of graphs plots transverse plane radiographic parameters against frontal plane radiographic parameters. The observed positive relationships (ranging from R</a:t>
            </a:r>
            <a:r>
              <a:rPr lang="en-US" sz="2100" b="0" baseline="30000" dirty="0">
                <a:solidFill>
                  <a:schemeClr val="tx1"/>
                </a:solidFill>
                <a:latin typeface="Times New Roman" pitchFamily="18" charset="0"/>
                <a:cs typeface="Times New Roman" pitchFamily="18" charset="0"/>
              </a:rPr>
              <a:t>2</a:t>
            </a:r>
            <a:r>
              <a:rPr lang="en-US" sz="2100" b="0" dirty="0">
                <a:solidFill>
                  <a:schemeClr val="tx1"/>
                </a:solidFill>
                <a:latin typeface="Times New Roman" pitchFamily="18" charset="0"/>
                <a:cs typeface="Times New Roman" pitchFamily="18" charset="0"/>
              </a:rPr>
              <a:t> 0.063-0.181) indicates “weak” to “moderate” positive correlations.  All were statistically significant with a Pearson’s correlation coefficient to p &lt; 0.05.  </a:t>
            </a:r>
          </a:p>
          <a:p>
            <a:pPr algn="l" eaLnBrk="1" hangingPunct="1"/>
            <a:r>
              <a:rPr lang="en-US" sz="2100" b="0" dirty="0">
                <a:solidFill>
                  <a:schemeClr val="tx1"/>
                </a:solidFill>
                <a:latin typeface="Times New Roman" pitchFamily="18" charset="0"/>
                <a:cs typeface="Times New Roman" pitchFamily="18" charset="0"/>
              </a:rPr>
              <a:t>This indicates that as transverse plane HAV deformity increases, frontal plane deformity would also be expected to increase.  </a:t>
            </a:r>
          </a:p>
        </p:txBody>
      </p:sp>
      <p:sp>
        <p:nvSpPr>
          <p:cNvPr id="45" name="Text Box 170"/>
          <p:cNvSpPr txBox="1">
            <a:spLocks noChangeArrowheads="1"/>
          </p:cNvSpPr>
          <p:nvPr/>
        </p:nvSpPr>
        <p:spPr bwMode="auto">
          <a:xfrm>
            <a:off x="27432000" y="11125200"/>
            <a:ext cx="3429000" cy="2939266"/>
          </a:xfrm>
          <a:prstGeom prst="rect">
            <a:avLst/>
          </a:prstGeom>
          <a:noFill/>
          <a:ln>
            <a:noFill/>
          </a:ln>
          <a:effectLst/>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sz="1300" b="0" dirty="0">
                <a:solidFill>
                  <a:schemeClr val="tx1"/>
                </a:solidFill>
                <a:latin typeface="Times New Roman" pitchFamily="18" charset="0"/>
                <a:cs typeface="Times New Roman" pitchFamily="18" charset="0"/>
              </a:rPr>
              <a:t>This series of graphs plots transverse plane radiographic parameters against a </a:t>
            </a:r>
            <a:r>
              <a:rPr lang="en-US" sz="1300" b="0" dirty="0" err="1">
                <a:solidFill>
                  <a:schemeClr val="tx1"/>
                </a:solidFill>
                <a:latin typeface="Times New Roman" pitchFamily="18" charset="0"/>
                <a:cs typeface="Times New Roman" pitchFamily="18" charset="0"/>
              </a:rPr>
              <a:t>sagittal</a:t>
            </a:r>
            <a:r>
              <a:rPr lang="en-US" sz="1300" b="0" dirty="0">
                <a:solidFill>
                  <a:schemeClr val="tx1"/>
                </a:solidFill>
                <a:latin typeface="Times New Roman" pitchFamily="18" charset="0"/>
                <a:cs typeface="Times New Roman" pitchFamily="18" charset="0"/>
              </a:rPr>
              <a:t> plane radiographic parameter.   “Moderate” negative relationships were observed between both the </a:t>
            </a:r>
            <a:r>
              <a:rPr lang="en-US" sz="1300" b="0" dirty="0" err="1">
                <a:solidFill>
                  <a:schemeClr val="tx1"/>
                </a:solidFill>
                <a:latin typeface="Times New Roman" pitchFamily="18" charset="0"/>
                <a:cs typeface="Times New Roman" pitchFamily="18" charset="0"/>
              </a:rPr>
              <a:t>hallux</a:t>
            </a:r>
            <a:r>
              <a:rPr lang="en-US" sz="1300" b="0" dirty="0">
                <a:solidFill>
                  <a:schemeClr val="tx1"/>
                </a:solidFill>
                <a:latin typeface="Times New Roman" pitchFamily="18" charset="0"/>
                <a:cs typeface="Times New Roman" pitchFamily="18" charset="0"/>
              </a:rPr>
              <a:t> </a:t>
            </a:r>
            <a:r>
              <a:rPr lang="en-US" sz="1300" b="0" dirty="0" err="1">
                <a:solidFill>
                  <a:schemeClr val="tx1"/>
                </a:solidFill>
                <a:latin typeface="Times New Roman" pitchFamily="18" charset="0"/>
                <a:cs typeface="Times New Roman" pitchFamily="18" charset="0"/>
              </a:rPr>
              <a:t>abductus</a:t>
            </a:r>
            <a:r>
              <a:rPr lang="en-US" sz="1300" b="0" dirty="0">
                <a:solidFill>
                  <a:schemeClr val="tx1"/>
                </a:solidFill>
                <a:latin typeface="Times New Roman" pitchFamily="18" charset="0"/>
                <a:cs typeface="Times New Roman" pitchFamily="18" charset="0"/>
              </a:rPr>
              <a:t> angle and </a:t>
            </a:r>
            <a:r>
              <a:rPr lang="en-US" sz="1300" b="0" dirty="0" err="1">
                <a:solidFill>
                  <a:schemeClr val="tx1"/>
                </a:solidFill>
                <a:latin typeface="Times New Roman" pitchFamily="18" charset="0"/>
                <a:cs typeface="Times New Roman" pitchFamily="18" charset="0"/>
              </a:rPr>
              <a:t>tibial</a:t>
            </a:r>
            <a:r>
              <a:rPr lang="en-US" sz="1300" b="0" dirty="0">
                <a:solidFill>
                  <a:schemeClr val="tx1"/>
                </a:solidFill>
                <a:latin typeface="Times New Roman" pitchFamily="18" charset="0"/>
                <a:cs typeface="Times New Roman" pitchFamily="18" charset="0"/>
              </a:rPr>
              <a:t> </a:t>
            </a:r>
            <a:r>
              <a:rPr lang="en-US" sz="1300" b="0" dirty="0" err="1">
                <a:solidFill>
                  <a:schemeClr val="tx1"/>
                </a:solidFill>
                <a:latin typeface="Times New Roman" pitchFamily="18" charset="0"/>
                <a:cs typeface="Times New Roman" pitchFamily="18" charset="0"/>
              </a:rPr>
              <a:t>sesamoid</a:t>
            </a:r>
            <a:r>
              <a:rPr lang="en-US" sz="1300" b="0" dirty="0">
                <a:solidFill>
                  <a:schemeClr val="tx1"/>
                </a:solidFill>
                <a:latin typeface="Times New Roman" pitchFamily="18" charset="0"/>
                <a:cs typeface="Times New Roman" pitchFamily="18" charset="0"/>
              </a:rPr>
              <a:t> position and the 1</a:t>
            </a:r>
            <a:r>
              <a:rPr lang="en-US" sz="1300" b="0" baseline="30000" dirty="0">
                <a:solidFill>
                  <a:schemeClr val="tx1"/>
                </a:solidFill>
                <a:latin typeface="Times New Roman" pitchFamily="18" charset="0"/>
                <a:cs typeface="Times New Roman" pitchFamily="18" charset="0"/>
              </a:rPr>
              <a:t>st</a:t>
            </a:r>
            <a:r>
              <a:rPr lang="en-US" sz="1300" b="0" dirty="0">
                <a:solidFill>
                  <a:schemeClr val="tx1"/>
                </a:solidFill>
                <a:latin typeface="Times New Roman" pitchFamily="18" charset="0"/>
                <a:cs typeface="Times New Roman" pitchFamily="18" charset="0"/>
              </a:rPr>
              <a:t> metatarsal inclination angle indicating that as these transverse plane HAV parameters increased, the 1</a:t>
            </a:r>
            <a:r>
              <a:rPr lang="en-US" sz="1300" b="0" baseline="30000" dirty="0">
                <a:solidFill>
                  <a:schemeClr val="tx1"/>
                </a:solidFill>
                <a:latin typeface="Times New Roman" pitchFamily="18" charset="0"/>
                <a:cs typeface="Times New Roman" pitchFamily="18" charset="0"/>
              </a:rPr>
              <a:t>st</a:t>
            </a:r>
            <a:r>
              <a:rPr lang="en-US" sz="1300" b="0" dirty="0">
                <a:solidFill>
                  <a:schemeClr val="tx1"/>
                </a:solidFill>
                <a:latin typeface="Times New Roman" pitchFamily="18" charset="0"/>
                <a:cs typeface="Times New Roman" pitchFamily="18" charset="0"/>
              </a:rPr>
              <a:t> metatarsal inclination angle decreased.  These were statistically significant to p &lt; 0.05 with a Pearson’s correlation coefficient.  No substantial relationship was observed between the first </a:t>
            </a:r>
            <a:r>
              <a:rPr lang="en-US" sz="1300" b="0" dirty="0" err="1">
                <a:solidFill>
                  <a:schemeClr val="tx1"/>
                </a:solidFill>
                <a:latin typeface="Times New Roman" pitchFamily="18" charset="0"/>
                <a:cs typeface="Times New Roman" pitchFamily="18" charset="0"/>
              </a:rPr>
              <a:t>intermetatarsal</a:t>
            </a:r>
            <a:r>
              <a:rPr lang="en-US" sz="1300" b="0" dirty="0">
                <a:solidFill>
                  <a:schemeClr val="tx1"/>
                </a:solidFill>
                <a:latin typeface="Times New Roman" pitchFamily="18" charset="0"/>
                <a:cs typeface="Times New Roman" pitchFamily="18" charset="0"/>
              </a:rPr>
              <a:t> angle and the 1</a:t>
            </a:r>
            <a:r>
              <a:rPr lang="en-US" sz="1300" b="0" baseline="30000" dirty="0">
                <a:solidFill>
                  <a:schemeClr val="tx1"/>
                </a:solidFill>
                <a:latin typeface="Times New Roman" pitchFamily="18" charset="0"/>
                <a:cs typeface="Times New Roman" pitchFamily="18" charset="0"/>
              </a:rPr>
              <a:t>st</a:t>
            </a:r>
            <a:r>
              <a:rPr lang="en-US" sz="1300" b="0" dirty="0">
                <a:solidFill>
                  <a:schemeClr val="tx1"/>
                </a:solidFill>
                <a:latin typeface="Times New Roman" pitchFamily="18" charset="0"/>
                <a:cs typeface="Times New Roman" pitchFamily="18" charset="0"/>
              </a:rPr>
              <a:t> metatarsal inclination angle.   </a:t>
            </a:r>
          </a:p>
        </p:txBody>
      </p:sp>
      <p:sp>
        <p:nvSpPr>
          <p:cNvPr id="46" name="Text Box 170"/>
          <p:cNvSpPr txBox="1">
            <a:spLocks noChangeArrowheads="1"/>
          </p:cNvSpPr>
          <p:nvPr/>
        </p:nvSpPr>
        <p:spPr bwMode="auto">
          <a:xfrm>
            <a:off x="25450800" y="14401800"/>
            <a:ext cx="3065033" cy="2739211"/>
          </a:xfrm>
          <a:prstGeom prst="rect">
            <a:avLst/>
          </a:prstGeom>
          <a:noFill/>
          <a:ln>
            <a:noFill/>
          </a:ln>
          <a:effectLst/>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sz="1300" b="0" dirty="0">
                <a:solidFill>
                  <a:schemeClr val="tx1"/>
                </a:solidFill>
                <a:latin typeface="Times New Roman" pitchFamily="18" charset="0"/>
                <a:cs typeface="Times New Roman" pitchFamily="18" charset="0"/>
              </a:rPr>
              <a:t>This series of graphs plots frontal plane radiographic parameters against a </a:t>
            </a:r>
            <a:r>
              <a:rPr lang="en-US" sz="1300" b="0" dirty="0" err="1">
                <a:solidFill>
                  <a:schemeClr val="tx1"/>
                </a:solidFill>
                <a:latin typeface="Times New Roman" pitchFamily="18" charset="0"/>
                <a:cs typeface="Times New Roman" pitchFamily="18" charset="0"/>
              </a:rPr>
              <a:t>sagittal</a:t>
            </a:r>
            <a:r>
              <a:rPr lang="en-US" sz="1300" b="0" dirty="0">
                <a:solidFill>
                  <a:schemeClr val="tx1"/>
                </a:solidFill>
                <a:latin typeface="Times New Roman" pitchFamily="18" charset="0"/>
                <a:cs typeface="Times New Roman" pitchFamily="18" charset="0"/>
              </a:rPr>
              <a:t> plane radiographic parameters.  “Moderate” negative relationships were observed between both the </a:t>
            </a:r>
            <a:r>
              <a:rPr lang="en-US" sz="1300" b="0" dirty="0" err="1">
                <a:solidFill>
                  <a:schemeClr val="tx1"/>
                </a:solidFill>
                <a:latin typeface="Times New Roman" pitchFamily="18" charset="0"/>
                <a:cs typeface="Times New Roman" pitchFamily="18" charset="0"/>
              </a:rPr>
              <a:t>sesamoid</a:t>
            </a:r>
            <a:r>
              <a:rPr lang="en-US" sz="1300" b="0" dirty="0">
                <a:solidFill>
                  <a:schemeClr val="tx1"/>
                </a:solidFill>
                <a:latin typeface="Times New Roman" pitchFamily="18" charset="0"/>
                <a:cs typeface="Times New Roman" pitchFamily="18" charset="0"/>
              </a:rPr>
              <a:t> rotation angle and the </a:t>
            </a:r>
            <a:r>
              <a:rPr lang="en-US" sz="1300" b="0" dirty="0" err="1">
                <a:solidFill>
                  <a:schemeClr val="tx1"/>
                </a:solidFill>
                <a:latin typeface="Times New Roman" pitchFamily="18" charset="0"/>
                <a:cs typeface="Times New Roman" pitchFamily="18" charset="0"/>
              </a:rPr>
              <a:t>tibial</a:t>
            </a:r>
            <a:r>
              <a:rPr lang="en-US" sz="1300" b="0" dirty="0">
                <a:solidFill>
                  <a:schemeClr val="tx1"/>
                </a:solidFill>
                <a:latin typeface="Times New Roman" pitchFamily="18" charset="0"/>
                <a:cs typeface="Times New Roman" pitchFamily="18" charset="0"/>
              </a:rPr>
              <a:t> </a:t>
            </a:r>
            <a:r>
              <a:rPr lang="en-US" sz="1300" b="0" dirty="0" err="1">
                <a:solidFill>
                  <a:schemeClr val="tx1"/>
                </a:solidFill>
                <a:latin typeface="Times New Roman" pitchFamily="18" charset="0"/>
                <a:cs typeface="Times New Roman" pitchFamily="18" charset="0"/>
              </a:rPr>
              <a:t>sesamoid</a:t>
            </a:r>
            <a:r>
              <a:rPr lang="en-US" sz="1300" b="0" dirty="0">
                <a:solidFill>
                  <a:schemeClr val="tx1"/>
                </a:solidFill>
                <a:latin typeface="Times New Roman" pitchFamily="18" charset="0"/>
                <a:cs typeface="Times New Roman" pitchFamily="18" charset="0"/>
              </a:rPr>
              <a:t> grade and the 1</a:t>
            </a:r>
            <a:r>
              <a:rPr lang="en-US" sz="1300" b="0" baseline="30000" dirty="0">
                <a:solidFill>
                  <a:schemeClr val="tx1"/>
                </a:solidFill>
                <a:latin typeface="Times New Roman" pitchFamily="18" charset="0"/>
                <a:cs typeface="Times New Roman" pitchFamily="18" charset="0"/>
              </a:rPr>
              <a:t>st</a:t>
            </a:r>
            <a:r>
              <a:rPr lang="en-US" sz="1300" b="0" dirty="0">
                <a:solidFill>
                  <a:schemeClr val="tx1"/>
                </a:solidFill>
                <a:latin typeface="Times New Roman" pitchFamily="18" charset="0"/>
                <a:cs typeface="Times New Roman" pitchFamily="18" charset="0"/>
              </a:rPr>
              <a:t> metatarsal inclination angle, and both were statistically significant to p &lt; 0.05 with a Pearson’s correlation coefficient.  This indicates that as frontal plane HAV increases, the 1</a:t>
            </a:r>
            <a:r>
              <a:rPr lang="en-US" sz="1300" b="0" baseline="30000" dirty="0">
                <a:solidFill>
                  <a:schemeClr val="tx1"/>
                </a:solidFill>
                <a:latin typeface="Times New Roman" pitchFamily="18" charset="0"/>
                <a:cs typeface="Times New Roman" pitchFamily="18" charset="0"/>
              </a:rPr>
              <a:t>st</a:t>
            </a:r>
            <a:r>
              <a:rPr lang="en-US" sz="1300" b="0" dirty="0">
                <a:solidFill>
                  <a:schemeClr val="tx1"/>
                </a:solidFill>
                <a:latin typeface="Times New Roman" pitchFamily="18" charset="0"/>
                <a:cs typeface="Times New Roman" pitchFamily="18" charset="0"/>
              </a:rPr>
              <a:t> metatarsal inclination angle would be expected to decrease.  </a:t>
            </a:r>
          </a:p>
        </p:txBody>
      </p:sp>
      <p:pic>
        <p:nvPicPr>
          <p:cNvPr id="47" name="Picture 46"/>
          <p:cNvPicPr/>
          <p:nvPr/>
        </p:nvPicPr>
        <p:blipFill>
          <a:blip r:embed="rId12" cstate="print"/>
          <a:srcRect/>
          <a:stretch>
            <a:fillRect/>
          </a:stretch>
        </p:blipFill>
        <p:spPr bwMode="auto">
          <a:xfrm>
            <a:off x="17983200" y="6477001"/>
            <a:ext cx="2743200" cy="2209799"/>
          </a:xfrm>
          <a:prstGeom prst="rect">
            <a:avLst/>
          </a:prstGeom>
          <a:noFill/>
          <a:ln w="9525">
            <a:solidFill>
              <a:schemeClr val="tx1"/>
            </a:solidFill>
            <a:miter lim="800000"/>
            <a:headEnd/>
            <a:tailEnd/>
          </a:ln>
        </p:spPr>
      </p:pic>
      <p:pic>
        <p:nvPicPr>
          <p:cNvPr id="48" name="Picture 47"/>
          <p:cNvPicPr/>
          <p:nvPr/>
        </p:nvPicPr>
        <p:blipFill>
          <a:blip r:embed="rId13" cstate="print"/>
          <a:srcRect/>
          <a:stretch>
            <a:fillRect/>
          </a:stretch>
        </p:blipFill>
        <p:spPr bwMode="auto">
          <a:xfrm>
            <a:off x="20726400" y="6477000"/>
            <a:ext cx="2590800" cy="2209800"/>
          </a:xfrm>
          <a:prstGeom prst="rect">
            <a:avLst/>
          </a:prstGeom>
          <a:noFill/>
          <a:ln w="9525">
            <a:solidFill>
              <a:schemeClr val="tx1"/>
            </a:solidFill>
            <a:miter lim="800000"/>
            <a:headEnd/>
            <a:tailEnd/>
          </a:ln>
        </p:spPr>
      </p:pic>
      <p:pic>
        <p:nvPicPr>
          <p:cNvPr id="49" name="Picture 48"/>
          <p:cNvPicPr/>
          <p:nvPr/>
        </p:nvPicPr>
        <p:blipFill>
          <a:blip r:embed="rId14" cstate="print"/>
          <a:srcRect/>
          <a:stretch>
            <a:fillRect/>
          </a:stretch>
        </p:blipFill>
        <p:spPr bwMode="auto">
          <a:xfrm>
            <a:off x="23317200" y="6477000"/>
            <a:ext cx="2667000" cy="2209800"/>
          </a:xfrm>
          <a:prstGeom prst="rect">
            <a:avLst/>
          </a:prstGeom>
          <a:noFill/>
          <a:ln w="9525">
            <a:solidFill>
              <a:schemeClr val="tx1"/>
            </a:solidFill>
            <a:miter lim="800000"/>
            <a:headEnd/>
            <a:tailEnd/>
          </a:ln>
        </p:spPr>
      </p:pic>
      <p:pic>
        <p:nvPicPr>
          <p:cNvPr id="52" name="Picture 51"/>
          <p:cNvPicPr/>
          <p:nvPr/>
        </p:nvPicPr>
        <p:blipFill>
          <a:blip r:embed="rId15" cstate="print"/>
          <a:srcRect/>
          <a:stretch>
            <a:fillRect/>
          </a:stretch>
        </p:blipFill>
        <p:spPr bwMode="auto">
          <a:xfrm>
            <a:off x="20726400" y="8686800"/>
            <a:ext cx="2590800" cy="1905000"/>
          </a:xfrm>
          <a:prstGeom prst="rect">
            <a:avLst/>
          </a:prstGeom>
          <a:noFill/>
          <a:ln w="9525">
            <a:solidFill>
              <a:schemeClr val="tx1"/>
            </a:solidFill>
            <a:miter lim="800000"/>
            <a:headEnd/>
            <a:tailEnd/>
          </a:ln>
        </p:spPr>
      </p:pic>
      <p:pic>
        <p:nvPicPr>
          <p:cNvPr id="54" name="Picture 53"/>
          <p:cNvPicPr/>
          <p:nvPr/>
        </p:nvPicPr>
        <p:blipFill>
          <a:blip r:embed="rId16" cstate="print"/>
          <a:srcRect/>
          <a:stretch>
            <a:fillRect/>
          </a:stretch>
        </p:blipFill>
        <p:spPr bwMode="auto">
          <a:xfrm>
            <a:off x="23317200" y="8686800"/>
            <a:ext cx="2667000" cy="1905000"/>
          </a:xfrm>
          <a:prstGeom prst="rect">
            <a:avLst/>
          </a:prstGeom>
          <a:noFill/>
          <a:ln w="9525">
            <a:solidFill>
              <a:schemeClr val="tx1"/>
            </a:solidFill>
            <a:miter lim="800000"/>
            <a:headEnd/>
            <a:tailEnd/>
          </a:ln>
        </p:spPr>
      </p:pic>
      <p:pic>
        <p:nvPicPr>
          <p:cNvPr id="55" name="Picture 54"/>
          <p:cNvPicPr/>
          <p:nvPr/>
        </p:nvPicPr>
        <p:blipFill>
          <a:blip r:embed="rId17" cstate="print"/>
          <a:srcRect/>
          <a:stretch>
            <a:fillRect/>
          </a:stretch>
        </p:blipFill>
        <p:spPr bwMode="auto">
          <a:xfrm>
            <a:off x="17983200" y="8686800"/>
            <a:ext cx="2743200" cy="1905000"/>
          </a:xfrm>
          <a:prstGeom prst="rect">
            <a:avLst/>
          </a:prstGeom>
          <a:noFill/>
          <a:ln w="9525">
            <a:solidFill>
              <a:schemeClr val="tx1"/>
            </a:solidFill>
            <a:miter lim="800000"/>
            <a:headEnd/>
            <a:tailEnd/>
          </a:ln>
        </p:spPr>
      </p:pic>
      <p:pic>
        <p:nvPicPr>
          <p:cNvPr id="56" name="Picture 55"/>
          <p:cNvPicPr/>
          <p:nvPr/>
        </p:nvPicPr>
        <p:blipFill>
          <a:blip r:embed="rId18" cstate="print"/>
          <a:srcRect/>
          <a:stretch>
            <a:fillRect/>
          </a:stretch>
        </p:blipFill>
        <p:spPr bwMode="auto">
          <a:xfrm>
            <a:off x="17983200" y="11125200"/>
            <a:ext cx="3124200" cy="2895600"/>
          </a:xfrm>
          <a:prstGeom prst="rect">
            <a:avLst/>
          </a:prstGeom>
          <a:noFill/>
          <a:ln w="9525">
            <a:solidFill>
              <a:schemeClr val="tx1"/>
            </a:solidFill>
            <a:miter lim="800000"/>
            <a:headEnd/>
            <a:tailEnd/>
          </a:ln>
        </p:spPr>
      </p:pic>
      <p:pic>
        <p:nvPicPr>
          <p:cNvPr id="57" name="Picture 56"/>
          <p:cNvPicPr/>
          <p:nvPr/>
        </p:nvPicPr>
        <p:blipFill>
          <a:blip r:embed="rId19" cstate="print"/>
          <a:srcRect/>
          <a:stretch>
            <a:fillRect/>
          </a:stretch>
        </p:blipFill>
        <p:spPr bwMode="auto">
          <a:xfrm>
            <a:off x="21107400" y="11125200"/>
            <a:ext cx="3200400" cy="2895600"/>
          </a:xfrm>
          <a:prstGeom prst="rect">
            <a:avLst/>
          </a:prstGeom>
          <a:noFill/>
          <a:ln w="9525">
            <a:solidFill>
              <a:schemeClr val="tx1"/>
            </a:solidFill>
            <a:miter lim="800000"/>
            <a:headEnd/>
            <a:tailEnd/>
          </a:ln>
        </p:spPr>
      </p:pic>
      <p:pic>
        <p:nvPicPr>
          <p:cNvPr id="58" name="Picture 57"/>
          <p:cNvPicPr/>
          <p:nvPr/>
        </p:nvPicPr>
        <p:blipFill>
          <a:blip r:embed="rId20" cstate="print"/>
          <a:srcRect/>
          <a:stretch>
            <a:fillRect/>
          </a:stretch>
        </p:blipFill>
        <p:spPr bwMode="auto">
          <a:xfrm>
            <a:off x="24307800" y="11125200"/>
            <a:ext cx="3124200" cy="2895600"/>
          </a:xfrm>
          <a:prstGeom prst="rect">
            <a:avLst/>
          </a:prstGeom>
          <a:noFill/>
          <a:ln w="9525">
            <a:solidFill>
              <a:schemeClr val="tx1"/>
            </a:solidFill>
            <a:miter lim="800000"/>
            <a:headEnd/>
            <a:tailEnd/>
          </a:ln>
        </p:spPr>
      </p:pic>
      <p:sp>
        <p:nvSpPr>
          <p:cNvPr id="59" name="TextBox 58"/>
          <p:cNvSpPr txBox="1"/>
          <p:nvPr/>
        </p:nvSpPr>
        <p:spPr>
          <a:xfrm>
            <a:off x="19964400" y="6553200"/>
            <a:ext cx="1143000" cy="169277"/>
          </a:xfrm>
          <a:prstGeom prst="rect">
            <a:avLst/>
          </a:prstGeom>
          <a:noFill/>
        </p:spPr>
        <p:txBody>
          <a:bodyPr wrap="square" rtlCol="0">
            <a:spAutoFit/>
          </a:bodyPr>
          <a:lstStyle/>
          <a:p>
            <a:r>
              <a:rPr lang="en-US" sz="500" b="0" dirty="0">
                <a:solidFill>
                  <a:schemeClr val="tx1"/>
                </a:solidFill>
                <a:latin typeface="Times New Roman" pitchFamily="18" charset="0"/>
                <a:cs typeface="Times New Roman" pitchFamily="18" charset="0"/>
              </a:rPr>
              <a:t>P = 0.017*</a:t>
            </a:r>
          </a:p>
        </p:txBody>
      </p:sp>
      <p:sp>
        <p:nvSpPr>
          <p:cNvPr id="60" name="TextBox 59"/>
          <p:cNvSpPr txBox="1"/>
          <p:nvPr/>
        </p:nvSpPr>
        <p:spPr>
          <a:xfrm>
            <a:off x="22631400" y="6553200"/>
            <a:ext cx="1066800" cy="169277"/>
          </a:xfrm>
          <a:prstGeom prst="rect">
            <a:avLst/>
          </a:prstGeom>
          <a:noFill/>
        </p:spPr>
        <p:txBody>
          <a:bodyPr wrap="square" rtlCol="0">
            <a:spAutoFit/>
          </a:bodyPr>
          <a:lstStyle/>
          <a:p>
            <a:r>
              <a:rPr lang="en-US" sz="500" b="0" dirty="0">
                <a:solidFill>
                  <a:schemeClr val="tx1"/>
                </a:solidFill>
                <a:latin typeface="Times New Roman" pitchFamily="18" charset="0"/>
                <a:cs typeface="Times New Roman" pitchFamily="18" charset="0"/>
              </a:rPr>
              <a:t>P &lt; 0.000*</a:t>
            </a:r>
          </a:p>
        </p:txBody>
      </p:sp>
      <p:sp>
        <p:nvSpPr>
          <p:cNvPr id="61" name="TextBox 60"/>
          <p:cNvSpPr txBox="1"/>
          <p:nvPr/>
        </p:nvSpPr>
        <p:spPr>
          <a:xfrm>
            <a:off x="25298400" y="6553200"/>
            <a:ext cx="1066800" cy="169277"/>
          </a:xfrm>
          <a:prstGeom prst="rect">
            <a:avLst/>
          </a:prstGeom>
          <a:noFill/>
        </p:spPr>
        <p:txBody>
          <a:bodyPr wrap="square" rtlCol="0">
            <a:spAutoFit/>
          </a:bodyPr>
          <a:lstStyle/>
          <a:p>
            <a:r>
              <a:rPr lang="en-US" sz="500" b="0" dirty="0">
                <a:solidFill>
                  <a:schemeClr val="tx1"/>
                </a:solidFill>
                <a:latin typeface="Times New Roman" pitchFamily="18" charset="0"/>
                <a:cs typeface="Times New Roman" pitchFamily="18" charset="0"/>
              </a:rPr>
              <a:t>P &lt; 0.000*</a:t>
            </a:r>
          </a:p>
        </p:txBody>
      </p:sp>
      <p:sp>
        <p:nvSpPr>
          <p:cNvPr id="62" name="TextBox 61"/>
          <p:cNvSpPr txBox="1"/>
          <p:nvPr/>
        </p:nvSpPr>
        <p:spPr>
          <a:xfrm>
            <a:off x="25298400" y="8763000"/>
            <a:ext cx="990600" cy="169277"/>
          </a:xfrm>
          <a:prstGeom prst="rect">
            <a:avLst/>
          </a:prstGeom>
          <a:noFill/>
        </p:spPr>
        <p:txBody>
          <a:bodyPr wrap="square" rtlCol="0">
            <a:spAutoFit/>
          </a:bodyPr>
          <a:lstStyle/>
          <a:p>
            <a:r>
              <a:rPr lang="en-US" sz="500" b="0" dirty="0">
                <a:solidFill>
                  <a:schemeClr val="tx1"/>
                </a:solidFill>
                <a:latin typeface="Times New Roman" pitchFamily="18" charset="0"/>
                <a:cs typeface="Times New Roman" pitchFamily="18" charset="0"/>
              </a:rPr>
              <a:t>P = 0.002*</a:t>
            </a:r>
          </a:p>
        </p:txBody>
      </p:sp>
      <p:sp>
        <p:nvSpPr>
          <p:cNvPr id="63" name="TextBox 62"/>
          <p:cNvSpPr txBox="1"/>
          <p:nvPr/>
        </p:nvSpPr>
        <p:spPr>
          <a:xfrm>
            <a:off x="22783800" y="8763000"/>
            <a:ext cx="762000" cy="169277"/>
          </a:xfrm>
          <a:prstGeom prst="rect">
            <a:avLst/>
          </a:prstGeom>
          <a:noFill/>
        </p:spPr>
        <p:txBody>
          <a:bodyPr wrap="square" rtlCol="0">
            <a:spAutoFit/>
          </a:bodyPr>
          <a:lstStyle/>
          <a:p>
            <a:r>
              <a:rPr lang="en-US" sz="500" b="0" dirty="0">
                <a:solidFill>
                  <a:schemeClr val="tx1"/>
                </a:solidFill>
                <a:latin typeface="Times New Roman" pitchFamily="18" charset="0"/>
                <a:cs typeface="Times New Roman" pitchFamily="18" charset="0"/>
              </a:rPr>
              <a:t>P = 0.002*</a:t>
            </a:r>
          </a:p>
        </p:txBody>
      </p:sp>
      <p:sp>
        <p:nvSpPr>
          <p:cNvPr id="64" name="TextBox 63"/>
          <p:cNvSpPr txBox="1"/>
          <p:nvPr/>
        </p:nvSpPr>
        <p:spPr>
          <a:xfrm>
            <a:off x="20116800" y="8763000"/>
            <a:ext cx="838200" cy="169277"/>
          </a:xfrm>
          <a:prstGeom prst="rect">
            <a:avLst/>
          </a:prstGeom>
          <a:noFill/>
        </p:spPr>
        <p:txBody>
          <a:bodyPr wrap="square" rtlCol="0">
            <a:spAutoFit/>
          </a:bodyPr>
          <a:lstStyle/>
          <a:p>
            <a:r>
              <a:rPr lang="en-US" sz="500" b="0" dirty="0">
                <a:solidFill>
                  <a:schemeClr val="tx1"/>
                </a:solidFill>
                <a:latin typeface="Times New Roman" pitchFamily="18" charset="0"/>
                <a:cs typeface="Times New Roman" pitchFamily="18" charset="0"/>
              </a:rPr>
              <a:t>P = 0.004*</a:t>
            </a:r>
          </a:p>
        </p:txBody>
      </p:sp>
      <p:sp>
        <p:nvSpPr>
          <p:cNvPr id="65" name="TextBox 64"/>
          <p:cNvSpPr txBox="1"/>
          <p:nvPr/>
        </p:nvSpPr>
        <p:spPr>
          <a:xfrm>
            <a:off x="20497800" y="11201400"/>
            <a:ext cx="762000" cy="169277"/>
          </a:xfrm>
          <a:prstGeom prst="rect">
            <a:avLst/>
          </a:prstGeom>
          <a:noFill/>
        </p:spPr>
        <p:txBody>
          <a:bodyPr wrap="square" rtlCol="0">
            <a:spAutoFit/>
          </a:bodyPr>
          <a:lstStyle/>
          <a:p>
            <a:r>
              <a:rPr lang="en-US" sz="500" b="0" dirty="0">
                <a:solidFill>
                  <a:schemeClr val="tx1"/>
                </a:solidFill>
                <a:latin typeface="Times New Roman" pitchFamily="18" charset="0"/>
                <a:cs typeface="Times New Roman" pitchFamily="18" charset="0"/>
              </a:rPr>
              <a:t>P = 0.665</a:t>
            </a:r>
          </a:p>
        </p:txBody>
      </p:sp>
      <p:sp>
        <p:nvSpPr>
          <p:cNvPr id="66" name="TextBox 65"/>
          <p:cNvSpPr txBox="1"/>
          <p:nvPr/>
        </p:nvSpPr>
        <p:spPr>
          <a:xfrm>
            <a:off x="23698200" y="11201400"/>
            <a:ext cx="762000" cy="169277"/>
          </a:xfrm>
          <a:prstGeom prst="rect">
            <a:avLst/>
          </a:prstGeom>
          <a:noFill/>
        </p:spPr>
        <p:txBody>
          <a:bodyPr wrap="square" rtlCol="0">
            <a:spAutoFit/>
          </a:bodyPr>
          <a:lstStyle/>
          <a:p>
            <a:r>
              <a:rPr lang="en-US" sz="500" b="0" dirty="0">
                <a:solidFill>
                  <a:schemeClr val="tx1"/>
                </a:solidFill>
                <a:latin typeface="Times New Roman" pitchFamily="18" charset="0"/>
                <a:cs typeface="Times New Roman" pitchFamily="18" charset="0"/>
              </a:rPr>
              <a:t>P &lt; 0.000*</a:t>
            </a:r>
          </a:p>
        </p:txBody>
      </p:sp>
      <p:sp>
        <p:nvSpPr>
          <p:cNvPr id="67" name="TextBox 66"/>
          <p:cNvSpPr txBox="1"/>
          <p:nvPr/>
        </p:nvSpPr>
        <p:spPr>
          <a:xfrm>
            <a:off x="26822400" y="11201400"/>
            <a:ext cx="762000" cy="169277"/>
          </a:xfrm>
          <a:prstGeom prst="rect">
            <a:avLst/>
          </a:prstGeom>
          <a:noFill/>
        </p:spPr>
        <p:txBody>
          <a:bodyPr wrap="square" rtlCol="0">
            <a:spAutoFit/>
          </a:bodyPr>
          <a:lstStyle/>
          <a:p>
            <a:r>
              <a:rPr lang="en-US" sz="500" b="0" dirty="0">
                <a:solidFill>
                  <a:schemeClr val="tx1"/>
                </a:solidFill>
                <a:latin typeface="Times New Roman" pitchFamily="18" charset="0"/>
                <a:cs typeface="Times New Roman" pitchFamily="18" charset="0"/>
              </a:rPr>
              <a:t>P = 0.005*</a:t>
            </a:r>
          </a:p>
        </p:txBody>
      </p:sp>
      <p:sp>
        <p:nvSpPr>
          <p:cNvPr id="68" name="TextBox 67"/>
          <p:cNvSpPr txBox="1"/>
          <p:nvPr/>
        </p:nvSpPr>
        <p:spPr>
          <a:xfrm>
            <a:off x="21183600" y="14478000"/>
            <a:ext cx="762000" cy="169277"/>
          </a:xfrm>
          <a:prstGeom prst="rect">
            <a:avLst/>
          </a:prstGeom>
          <a:noFill/>
        </p:spPr>
        <p:txBody>
          <a:bodyPr wrap="square" rtlCol="0">
            <a:spAutoFit/>
          </a:bodyPr>
          <a:lstStyle/>
          <a:p>
            <a:r>
              <a:rPr lang="en-US" sz="500" b="0" dirty="0">
                <a:solidFill>
                  <a:schemeClr val="tx1"/>
                </a:solidFill>
                <a:latin typeface="Times New Roman" pitchFamily="18" charset="0"/>
                <a:cs typeface="Times New Roman" pitchFamily="18" charset="0"/>
              </a:rPr>
              <a:t>P = 0.010*</a:t>
            </a:r>
          </a:p>
        </p:txBody>
      </p:sp>
      <p:sp>
        <p:nvSpPr>
          <p:cNvPr id="69" name="TextBox 68"/>
          <p:cNvSpPr txBox="1"/>
          <p:nvPr/>
        </p:nvSpPr>
        <p:spPr>
          <a:xfrm>
            <a:off x="24841200" y="14478000"/>
            <a:ext cx="762000" cy="169277"/>
          </a:xfrm>
          <a:prstGeom prst="rect">
            <a:avLst/>
          </a:prstGeom>
          <a:noFill/>
        </p:spPr>
        <p:txBody>
          <a:bodyPr wrap="square" rtlCol="0">
            <a:spAutoFit/>
          </a:bodyPr>
          <a:lstStyle/>
          <a:p>
            <a:r>
              <a:rPr lang="en-US" sz="500" b="0" dirty="0">
                <a:solidFill>
                  <a:schemeClr val="tx1"/>
                </a:solidFill>
                <a:latin typeface="Times New Roman" pitchFamily="18" charset="0"/>
                <a:cs typeface="Times New Roman" pitchFamily="18" charset="0"/>
              </a:rPr>
              <a:t>P = 0.001*</a:t>
            </a:r>
          </a:p>
        </p:txBody>
      </p:sp>
      <p:sp>
        <p:nvSpPr>
          <p:cNvPr id="70" name="TextBox 69"/>
          <p:cNvSpPr txBox="1"/>
          <p:nvPr/>
        </p:nvSpPr>
        <p:spPr>
          <a:xfrm>
            <a:off x="19964400" y="17754600"/>
            <a:ext cx="685800" cy="169277"/>
          </a:xfrm>
          <a:prstGeom prst="rect">
            <a:avLst/>
          </a:prstGeom>
          <a:noFill/>
        </p:spPr>
        <p:txBody>
          <a:bodyPr wrap="square" rtlCol="0">
            <a:spAutoFit/>
          </a:bodyPr>
          <a:lstStyle/>
          <a:p>
            <a:r>
              <a:rPr lang="en-US" sz="500" b="0" dirty="0">
                <a:solidFill>
                  <a:schemeClr val="tx1"/>
                </a:solidFill>
                <a:latin typeface="Times New Roman" pitchFamily="18" charset="0"/>
                <a:cs typeface="Times New Roman" pitchFamily="18" charset="0"/>
              </a:rPr>
              <a:t>P = 0.949</a:t>
            </a:r>
          </a:p>
        </p:txBody>
      </p:sp>
      <p:sp>
        <p:nvSpPr>
          <p:cNvPr id="71" name="TextBox 70"/>
          <p:cNvSpPr txBox="1"/>
          <p:nvPr/>
        </p:nvSpPr>
        <p:spPr>
          <a:xfrm>
            <a:off x="20040600" y="19735800"/>
            <a:ext cx="533400" cy="169277"/>
          </a:xfrm>
          <a:prstGeom prst="rect">
            <a:avLst/>
          </a:prstGeom>
          <a:noFill/>
        </p:spPr>
        <p:txBody>
          <a:bodyPr wrap="square" rtlCol="0">
            <a:spAutoFit/>
          </a:bodyPr>
          <a:lstStyle/>
          <a:p>
            <a:r>
              <a:rPr lang="en-US" sz="500" b="0" dirty="0">
                <a:solidFill>
                  <a:schemeClr val="tx1"/>
                </a:solidFill>
                <a:latin typeface="Times New Roman" pitchFamily="18" charset="0"/>
                <a:cs typeface="Times New Roman" pitchFamily="18" charset="0"/>
              </a:rPr>
              <a:t>P = 0.343</a:t>
            </a:r>
          </a:p>
        </p:txBody>
      </p:sp>
      <p:sp>
        <p:nvSpPr>
          <p:cNvPr id="72" name="TextBox 71"/>
          <p:cNvSpPr txBox="1"/>
          <p:nvPr/>
        </p:nvSpPr>
        <p:spPr>
          <a:xfrm>
            <a:off x="22936200" y="19735800"/>
            <a:ext cx="533400" cy="169277"/>
          </a:xfrm>
          <a:prstGeom prst="rect">
            <a:avLst/>
          </a:prstGeom>
          <a:noFill/>
        </p:spPr>
        <p:txBody>
          <a:bodyPr wrap="square" rtlCol="0">
            <a:spAutoFit/>
          </a:bodyPr>
          <a:lstStyle/>
          <a:p>
            <a:r>
              <a:rPr lang="en-US" sz="500" b="0" dirty="0">
                <a:solidFill>
                  <a:schemeClr val="tx1"/>
                </a:solidFill>
                <a:latin typeface="Times New Roman" pitchFamily="18" charset="0"/>
                <a:cs typeface="Times New Roman" pitchFamily="18" charset="0"/>
              </a:rPr>
              <a:t>P = 0.984</a:t>
            </a:r>
          </a:p>
        </p:txBody>
      </p:sp>
      <p:sp>
        <p:nvSpPr>
          <p:cNvPr id="73" name="TextBox 72"/>
          <p:cNvSpPr txBox="1"/>
          <p:nvPr/>
        </p:nvSpPr>
        <p:spPr>
          <a:xfrm>
            <a:off x="23012400" y="17754600"/>
            <a:ext cx="533400" cy="169277"/>
          </a:xfrm>
          <a:prstGeom prst="rect">
            <a:avLst/>
          </a:prstGeom>
          <a:noFill/>
        </p:spPr>
        <p:txBody>
          <a:bodyPr wrap="square" rtlCol="0">
            <a:spAutoFit/>
          </a:bodyPr>
          <a:lstStyle/>
          <a:p>
            <a:r>
              <a:rPr lang="en-US" sz="500" b="0" dirty="0">
                <a:solidFill>
                  <a:schemeClr val="tx1"/>
                </a:solidFill>
                <a:latin typeface="Times New Roman" pitchFamily="18" charset="0"/>
                <a:cs typeface="Times New Roman" pitchFamily="18" charset="0"/>
              </a:rPr>
              <a:t>P = 0.621</a:t>
            </a:r>
          </a:p>
        </p:txBody>
      </p:sp>
      <p:sp>
        <p:nvSpPr>
          <p:cNvPr id="74" name="TextBox 73"/>
          <p:cNvSpPr txBox="1"/>
          <p:nvPr/>
        </p:nvSpPr>
        <p:spPr>
          <a:xfrm>
            <a:off x="25374600" y="17754600"/>
            <a:ext cx="533400" cy="169277"/>
          </a:xfrm>
          <a:prstGeom prst="rect">
            <a:avLst/>
          </a:prstGeom>
          <a:noFill/>
        </p:spPr>
        <p:txBody>
          <a:bodyPr wrap="square" rtlCol="0">
            <a:spAutoFit/>
          </a:bodyPr>
          <a:lstStyle/>
          <a:p>
            <a:r>
              <a:rPr lang="en-US" sz="500" b="0" dirty="0">
                <a:solidFill>
                  <a:schemeClr val="tx1"/>
                </a:solidFill>
                <a:latin typeface="Times New Roman" pitchFamily="18" charset="0"/>
                <a:cs typeface="Times New Roman" pitchFamily="18" charset="0"/>
              </a:rPr>
              <a:t>P = 0.673</a:t>
            </a:r>
          </a:p>
        </p:txBody>
      </p:sp>
      <p:sp>
        <p:nvSpPr>
          <p:cNvPr id="75" name="TextBox 74"/>
          <p:cNvSpPr txBox="1"/>
          <p:nvPr/>
        </p:nvSpPr>
        <p:spPr>
          <a:xfrm>
            <a:off x="28270200" y="17754600"/>
            <a:ext cx="533400" cy="169277"/>
          </a:xfrm>
          <a:prstGeom prst="rect">
            <a:avLst/>
          </a:prstGeom>
          <a:noFill/>
        </p:spPr>
        <p:txBody>
          <a:bodyPr wrap="square" rtlCol="0">
            <a:spAutoFit/>
          </a:bodyPr>
          <a:lstStyle/>
          <a:p>
            <a:r>
              <a:rPr lang="en-US" sz="500" b="0" dirty="0">
                <a:solidFill>
                  <a:schemeClr val="tx1"/>
                </a:solidFill>
                <a:latin typeface="Times New Roman" pitchFamily="18" charset="0"/>
                <a:cs typeface="Times New Roman" pitchFamily="18" charset="0"/>
              </a:rPr>
              <a:t>P = 0.374</a:t>
            </a:r>
          </a:p>
        </p:txBody>
      </p:sp>
    </p:spTree>
  </p:cSld>
  <p:clrMapOvr>
    <a:masterClrMapping/>
  </p:clrMapOvr>
</p:sld>
</file>

<file path=ppt/theme/theme1.xml><?xml version="1.0" encoding="utf-8"?>
<a:theme xmlns:a="http://schemas.openxmlformats.org/drawingml/2006/main" name="Default Desig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pitchFamily="34" charset="0"/>
          </a:defRPr>
        </a:defPPr>
      </a:lstStyle>
    </a:spDef>
    <a:ln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6377</TotalTime>
  <Words>1624</Words>
  <Application>Microsoft Office PowerPoint</Application>
  <PresentationFormat>Custom</PresentationFormat>
  <Paragraphs>56</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Default Design</vt:lpstr>
      <vt:lpstr>Quantitative assessment of triplanar first metatarsophalangeal joint radiographic parameters       Todd Hasenstein, DPMa, and Andrew J. Meyr, DPM  FACFASb     aResident, Temple University Hospital Podiatric Surgical Residency Program, Philadelphia, Pennsylvania bAssociate Professor and Residency Program Director, Department of Podiatric Surgery, Temple University School of Podiatric Medicine and Temple University Hospital, Philadelphia, Pennsylvania (AJMeyr@gmail.com)*  *Please don’t hesitate to contact AJM with any questions/concerns.  He’s happy to provide you with a .pdf of this poster if you email him. </vt:lpstr>
    </vt:vector>
  </TitlesOfParts>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for designing a research poster</dc:title>
  <dc:subject>Free Poster Presentation Example</dc:subject>
  <dc:creator>Graphicsland/MakeSigns.com</dc:creator>
  <cp:keywords>scientific, research, template, custom, poster, presentation, symposium, printing, PowerPoint, create, design, example, sample, download</cp:keywords>
  <dc:description>These templates are offered for free to help your create a poster ranging from nursing research posters to psychology research posters.</dc:description>
  <cp:lastModifiedBy>AJM</cp:lastModifiedBy>
  <cp:revision>222</cp:revision>
  <dcterms:created xsi:type="dcterms:W3CDTF">2004-07-26T21:45:23Z</dcterms:created>
  <dcterms:modified xsi:type="dcterms:W3CDTF">2016-03-31T15:13:44Z</dcterms:modified>
  <cp:category>science research poster</cp:category>
</cp:coreProperties>
</file>