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43891200" cy="21945600"/>
  <p:notesSz cx="6953250" cy="9239250"/>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00"/>
    <a:srgbClr val="000050"/>
    <a:srgbClr val="00126A"/>
    <a:srgbClr val="0033CC"/>
    <a:srgbClr val="000066"/>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77059" autoAdjust="0"/>
  </p:normalViewPr>
  <p:slideViewPr>
    <p:cSldViewPr>
      <p:cViewPr varScale="1">
        <p:scale>
          <a:sx n="24" d="100"/>
          <a:sy n="24" d="100"/>
        </p:scale>
        <p:origin x="998" y="110"/>
      </p:cViewPr>
      <p:guideLst>
        <p:guide orient="horz" pos="69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910" tIns="46455" rIns="92910" bIns="46455" numCol="1" anchor="t" anchorCtr="0" compatLnSpc="1">
            <a:prstTxWarp prst="textNoShape">
              <a:avLst/>
            </a:prstTxWarp>
          </a:bodyPr>
          <a:lstStyle>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910" tIns="46455" rIns="92910" bIns="46455" numCol="1" anchor="t" anchorCtr="0" compatLnSpc="1">
            <a:prstTxWarp prst="textNoShape">
              <a:avLst/>
            </a:prstTxWarp>
          </a:bodyPr>
          <a:lstStyle>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910" tIns="46455" rIns="92910" bIns="46455" numCol="1" anchor="b" anchorCtr="0" compatLnSpc="1">
            <a:prstTxWarp prst="textNoShape">
              <a:avLst/>
            </a:prstTxWarp>
          </a:bodyPr>
          <a:lstStyle>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910" tIns="46455" rIns="92910" bIns="46455" numCol="1" anchor="b" anchorCtr="0" compatLnSpc="1">
            <a:prstTxWarp prst="textNoShape">
              <a:avLst/>
            </a:prstTxWarp>
          </a:bodyPr>
          <a:lstStyle>
            <a:lvl1pPr algn="r" defTabSz="928688">
              <a:defRPr sz="1200" b="0">
                <a:solidFill>
                  <a:schemeClr val="tx1"/>
                </a:solidFill>
                <a:latin typeface="Arial" pitchFamily="34" charset="0"/>
              </a:defRPr>
            </a:lvl1pPr>
          </a:lstStyle>
          <a:p>
            <a:pPr>
              <a:defRPr/>
            </a:pPr>
            <a:fld id="{E34AF8B1-2D3B-44A1-B946-E83B1F3108DC}" type="slidenum">
              <a:rPr lang="en-US"/>
              <a:pPr>
                <a:defRPr/>
              </a:pPr>
              <a:t>‹#›</a:t>
            </a:fld>
            <a:endParaRPr lang="en-US"/>
          </a:p>
        </p:txBody>
      </p:sp>
    </p:spTree>
    <p:extLst>
      <p:ext uri="{BB962C8B-B14F-4D97-AF65-F5344CB8AC3E}">
        <p14:creationId xmlns:p14="http://schemas.microsoft.com/office/powerpoint/2010/main" val="232133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88" y="0"/>
            <a:ext cx="3013075" cy="461963"/>
          </a:xfrm>
          <a:prstGeom prst="rect">
            <a:avLst/>
          </a:prstGeom>
        </p:spPr>
        <p:txBody>
          <a:bodyPr vert="horz" lIns="91440" tIns="45720" rIns="91440" bIns="45720" rtlCol="0"/>
          <a:lstStyle>
            <a:lvl1pPr algn="r">
              <a:defRPr sz="1200"/>
            </a:lvl1pPr>
          </a:lstStyle>
          <a:p>
            <a:fld id="{53576AF4-7241-CB48-B9EE-6C879C96B299}" type="datetimeFigureOut">
              <a:rPr lang="en-US" smtClean="0"/>
              <a:t>6/1/2015</a:t>
            </a:fld>
            <a:endParaRPr lang="en-US"/>
          </a:p>
        </p:txBody>
      </p:sp>
      <p:sp>
        <p:nvSpPr>
          <p:cNvPr id="4" name="Slide Image Placeholder 3"/>
          <p:cNvSpPr>
            <a:spLocks noGrp="1" noRot="1" noChangeAspect="1"/>
          </p:cNvSpPr>
          <p:nvPr>
            <p:ph type="sldImg" idx="2"/>
          </p:nvPr>
        </p:nvSpPr>
        <p:spPr>
          <a:xfrm>
            <a:off x="12700" y="693738"/>
            <a:ext cx="69278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26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88" y="8775700"/>
            <a:ext cx="3013075" cy="461963"/>
          </a:xfrm>
          <a:prstGeom prst="rect">
            <a:avLst/>
          </a:prstGeom>
        </p:spPr>
        <p:txBody>
          <a:bodyPr vert="horz" lIns="91440" tIns="45720" rIns="91440" bIns="45720" rtlCol="0" anchor="b"/>
          <a:lstStyle>
            <a:lvl1pPr algn="r">
              <a:defRPr sz="1200"/>
            </a:lvl1pPr>
          </a:lstStyle>
          <a:p>
            <a:fld id="{54917E62-7449-244B-A17B-F12F4B731071}" type="slidenum">
              <a:rPr lang="en-US" smtClean="0"/>
              <a:t>‹#›</a:t>
            </a:fld>
            <a:endParaRPr lang="en-US"/>
          </a:p>
        </p:txBody>
      </p:sp>
    </p:spTree>
    <p:extLst>
      <p:ext uri="{BB962C8B-B14F-4D97-AF65-F5344CB8AC3E}">
        <p14:creationId xmlns:p14="http://schemas.microsoft.com/office/powerpoint/2010/main" val="29496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a:t>
            </a:r>
          </a:p>
          <a:p>
            <a:r>
              <a:rPr lang="en-US" dirty="0" smtClean="0"/>
              <a:t>10</a:t>
            </a:r>
          </a:p>
          <a:p>
            <a:r>
              <a:rPr lang="en-US" dirty="0" smtClean="0"/>
              <a:t>22</a:t>
            </a:r>
          </a:p>
          <a:p>
            <a:r>
              <a:rPr lang="en-US" dirty="0" smtClean="0"/>
              <a:t>25</a:t>
            </a:r>
          </a:p>
          <a:p>
            <a:r>
              <a:rPr lang="en-US" dirty="0" smtClean="0"/>
              <a:t>10</a:t>
            </a:r>
            <a:endParaRPr lang="en-US" dirty="0"/>
          </a:p>
        </p:txBody>
      </p:sp>
      <p:sp>
        <p:nvSpPr>
          <p:cNvPr id="4" name="Slide Number Placeholder 3"/>
          <p:cNvSpPr>
            <a:spLocks noGrp="1"/>
          </p:cNvSpPr>
          <p:nvPr>
            <p:ph type="sldNum" sz="quarter" idx="10"/>
          </p:nvPr>
        </p:nvSpPr>
        <p:spPr/>
        <p:txBody>
          <a:bodyPr/>
          <a:lstStyle/>
          <a:p>
            <a:fld id="{54917E62-7449-244B-A17B-F12F4B731071}" type="slidenum">
              <a:rPr lang="en-US" smtClean="0"/>
              <a:t>1</a:t>
            </a:fld>
            <a:endParaRPr lang="en-US"/>
          </a:p>
        </p:txBody>
      </p:sp>
    </p:spTree>
    <p:extLst>
      <p:ext uri="{BB962C8B-B14F-4D97-AF65-F5344CB8AC3E}">
        <p14:creationId xmlns:p14="http://schemas.microsoft.com/office/powerpoint/2010/main" val="69494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6817784"/>
            <a:ext cx="37306250"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5417"/>
            <a:ext cx="30724475"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704AC-2A78-4597-8263-9F56952F8046}" type="slidenum">
              <a:rPr lang="en-US"/>
              <a:pPr>
                <a:defRPr/>
              </a:pPr>
              <a:t>‹#›</a:t>
            </a:fld>
            <a:endParaRPr lang="en-US"/>
          </a:p>
        </p:txBody>
      </p:sp>
    </p:spTree>
    <p:extLst>
      <p:ext uri="{BB962C8B-B14F-4D97-AF65-F5344CB8AC3E}">
        <p14:creationId xmlns:p14="http://schemas.microsoft.com/office/powerpoint/2010/main" val="36193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44A14-0DFE-408D-81B4-E6DED0B00101}" type="slidenum">
              <a:rPr lang="en-US"/>
              <a:pPr>
                <a:defRPr/>
              </a:pPr>
              <a:t>‹#›</a:t>
            </a:fld>
            <a:endParaRPr lang="en-US"/>
          </a:p>
        </p:txBody>
      </p:sp>
    </p:spTree>
    <p:extLst>
      <p:ext uri="{BB962C8B-B14F-4D97-AF65-F5344CB8AC3E}">
        <p14:creationId xmlns:p14="http://schemas.microsoft.com/office/powerpoint/2010/main" val="30411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878417"/>
            <a:ext cx="9875837" cy="187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8417"/>
            <a:ext cx="29475113" cy="187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35D20-DDAB-47D2-806A-DC1043DB8D37}" type="slidenum">
              <a:rPr lang="en-US"/>
              <a:pPr>
                <a:defRPr/>
              </a:pPr>
              <a:t>‹#›</a:t>
            </a:fld>
            <a:endParaRPr lang="en-US"/>
          </a:p>
        </p:txBody>
      </p:sp>
    </p:spTree>
    <p:extLst>
      <p:ext uri="{BB962C8B-B14F-4D97-AF65-F5344CB8AC3E}">
        <p14:creationId xmlns:p14="http://schemas.microsoft.com/office/powerpoint/2010/main" val="179567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6" y="878417"/>
            <a:ext cx="39503350" cy="3657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93927"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1802"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93927"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1802"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5057CA-A6F8-4B6B-AC77-67EAA9D44699}" type="slidenum">
              <a:rPr lang="en-US"/>
              <a:pPr>
                <a:defRPr/>
              </a:pPr>
              <a:t>‹#›</a:t>
            </a:fld>
            <a:endParaRPr lang="en-US"/>
          </a:p>
        </p:txBody>
      </p:sp>
    </p:spTree>
    <p:extLst>
      <p:ext uri="{BB962C8B-B14F-4D97-AF65-F5344CB8AC3E}">
        <p14:creationId xmlns:p14="http://schemas.microsoft.com/office/powerpoint/2010/main" val="20521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13CB2-D749-4A42-8D36-1BC2C5AC6A43}" type="slidenum">
              <a:rPr lang="en-US"/>
              <a:pPr>
                <a:defRPr/>
              </a:pPr>
              <a:t>‹#›</a:t>
            </a:fld>
            <a:endParaRPr lang="en-US"/>
          </a:p>
        </p:txBody>
      </p:sp>
    </p:spTree>
    <p:extLst>
      <p:ext uri="{BB962C8B-B14F-4D97-AF65-F5344CB8AC3E}">
        <p14:creationId xmlns:p14="http://schemas.microsoft.com/office/powerpoint/2010/main" val="113688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2294"/>
            <a:ext cx="37307838" cy="43582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692"/>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CE109-7CED-47AA-A324-B479D9EA7205}" type="slidenum">
              <a:rPr lang="en-US"/>
              <a:pPr>
                <a:defRPr/>
              </a:pPr>
              <a:t>‹#›</a:t>
            </a:fld>
            <a:endParaRPr lang="en-US"/>
          </a:p>
        </p:txBody>
      </p:sp>
    </p:spTree>
    <p:extLst>
      <p:ext uri="{BB962C8B-B14F-4D97-AF65-F5344CB8AC3E}">
        <p14:creationId xmlns:p14="http://schemas.microsoft.com/office/powerpoint/2010/main" val="195491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7"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BA157-8F29-4E32-A2C6-FB6DE0CDAA73}" type="slidenum">
              <a:rPr lang="en-US"/>
              <a:pPr>
                <a:defRPr/>
              </a:pPr>
              <a:t>‹#›</a:t>
            </a:fld>
            <a:endParaRPr lang="en-US"/>
          </a:p>
        </p:txBody>
      </p:sp>
    </p:spTree>
    <p:extLst>
      <p:ext uri="{BB962C8B-B14F-4D97-AF65-F5344CB8AC3E}">
        <p14:creationId xmlns:p14="http://schemas.microsoft.com/office/powerpoint/2010/main" val="169171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2785"/>
            <a:ext cx="19392900"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4912785"/>
            <a:ext cx="19400837"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9" y="6959600"/>
            <a:ext cx="19400837"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5EE6E1-A1E9-4A45-8164-13A24E53C95E}" type="slidenum">
              <a:rPr lang="en-US"/>
              <a:pPr>
                <a:defRPr/>
              </a:pPr>
              <a:t>‹#›</a:t>
            </a:fld>
            <a:endParaRPr lang="en-US"/>
          </a:p>
        </p:txBody>
      </p:sp>
    </p:spTree>
    <p:extLst>
      <p:ext uri="{BB962C8B-B14F-4D97-AF65-F5344CB8AC3E}">
        <p14:creationId xmlns:p14="http://schemas.microsoft.com/office/powerpoint/2010/main" val="10399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F452D4-461A-49B9-885F-CAF74EA93AE0}" type="slidenum">
              <a:rPr lang="en-US"/>
              <a:pPr>
                <a:defRPr/>
              </a:pPr>
              <a:t>‹#›</a:t>
            </a:fld>
            <a:endParaRPr lang="en-US"/>
          </a:p>
        </p:txBody>
      </p:sp>
    </p:spTree>
    <p:extLst>
      <p:ext uri="{BB962C8B-B14F-4D97-AF65-F5344CB8AC3E}">
        <p14:creationId xmlns:p14="http://schemas.microsoft.com/office/powerpoint/2010/main" val="403866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0A9B6F-1364-4C44-8FB6-498632B82382}" type="slidenum">
              <a:rPr lang="en-US"/>
              <a:pPr>
                <a:defRPr/>
              </a:pPr>
              <a:t>‹#›</a:t>
            </a:fld>
            <a:endParaRPr lang="en-US"/>
          </a:p>
        </p:txBody>
      </p:sp>
    </p:spTree>
    <p:extLst>
      <p:ext uri="{BB962C8B-B14F-4D97-AF65-F5344CB8AC3E}">
        <p14:creationId xmlns:p14="http://schemas.microsoft.com/office/powerpoint/2010/main" val="90625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4183"/>
            <a:ext cx="14439900" cy="37179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4184"/>
            <a:ext cx="24536400" cy="1872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109"/>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30A83-18AA-4574-999A-1C2094C0DD87}" type="slidenum">
              <a:rPr lang="en-US"/>
              <a:pPr>
                <a:defRPr/>
              </a:pPr>
              <a:t>‹#›</a:t>
            </a:fld>
            <a:endParaRPr lang="en-US"/>
          </a:p>
        </p:txBody>
      </p:sp>
    </p:spTree>
    <p:extLst>
      <p:ext uri="{BB962C8B-B14F-4D97-AF65-F5344CB8AC3E}">
        <p14:creationId xmlns:p14="http://schemas.microsoft.com/office/powerpoint/2010/main" val="45162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15361711"/>
            <a:ext cx="26335037" cy="181398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5" y="1961092"/>
            <a:ext cx="26335037" cy="13166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5" y="17175694"/>
            <a:ext cx="26335037" cy="2574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03BEDA-2E35-46B6-9BD7-E048D71DB25C}" type="slidenum">
              <a:rPr lang="en-US"/>
              <a:pPr>
                <a:defRPr/>
              </a:pPr>
              <a:t>‹#›</a:t>
            </a:fld>
            <a:endParaRPr lang="en-US"/>
          </a:p>
        </p:txBody>
      </p:sp>
    </p:spTree>
    <p:extLst>
      <p:ext uri="{BB962C8B-B14F-4D97-AF65-F5344CB8AC3E}">
        <p14:creationId xmlns:p14="http://schemas.microsoft.com/office/powerpoint/2010/main" val="428906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877888"/>
            <a:ext cx="3950335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5119688"/>
            <a:ext cx="39503350" cy="144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19985038"/>
            <a:ext cx="102425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19985038"/>
            <a:ext cx="139001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19985038"/>
            <a:ext cx="102425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2D01FB8A-7920-4791-8711-C841EB5B6B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685800" y="355600"/>
            <a:ext cx="42519600" cy="4064000"/>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lstStyle/>
          <a:p>
            <a:pPr eaLnBrk="1" hangingPunct="1">
              <a:defRPr/>
            </a:pPr>
            <a:r>
              <a:rPr lang="en-US" sz="9600" dirty="0" smtClean="0">
                <a:solidFill>
                  <a:schemeClr val="accent1"/>
                </a:solidFill>
              </a:rPr>
              <a:t/>
            </a:r>
            <a:br>
              <a:rPr lang="en-US" sz="9600" dirty="0" smtClean="0">
                <a:solidFill>
                  <a:schemeClr val="accent1"/>
                </a:solidFill>
              </a:rPr>
            </a:br>
            <a:r>
              <a:rPr lang="en-US" sz="9600" dirty="0" smtClean="0">
                <a:solidFill>
                  <a:schemeClr val="accent1"/>
                </a:solidFill>
              </a:rPr>
              <a:t>A reliable anatomical marker for the Evans Calcaneal Osteotomy </a:t>
            </a:r>
            <a:r>
              <a:rPr lang="en-US" sz="6000" dirty="0" smtClean="0">
                <a:solidFill>
                  <a:schemeClr val="accent1"/>
                </a:solidFill>
                <a:latin typeface="Times New Roman" pitchFamily="18" charset="0"/>
                <a:cs typeface="Times New Roman" pitchFamily="18" charset="0"/>
              </a:rPr>
              <a:t/>
            </a:r>
            <a:br>
              <a:rPr lang="en-US" sz="6000" dirty="0" smtClean="0">
                <a:solidFill>
                  <a:schemeClr val="accent1"/>
                </a:solidFill>
                <a:latin typeface="Times New Roman" pitchFamily="18" charset="0"/>
                <a:cs typeface="Times New Roman" pitchFamily="18" charset="0"/>
              </a:rPr>
            </a:br>
            <a:r>
              <a:rPr lang="en-US" sz="3600" dirty="0">
                <a:solidFill>
                  <a:schemeClr val="bg1"/>
                </a:solidFill>
                <a:latin typeface="Times New Roman" charset="0"/>
                <a:cs typeface="Times New Roman" charset="0"/>
              </a:rPr>
              <a:t>Corine L. Creech, DPM¹; </a:t>
            </a:r>
            <a:r>
              <a:rPr lang="en-US" sz="3600" dirty="0" err="1" smtClean="0">
                <a:solidFill>
                  <a:schemeClr val="bg1"/>
                </a:solidFill>
                <a:latin typeface="Times New Roman" charset="0"/>
                <a:cs typeface="Times New Roman" charset="0"/>
              </a:rPr>
              <a:t>Kerianne</a:t>
            </a:r>
            <a:r>
              <a:rPr lang="en-US" sz="3600" dirty="0" smtClean="0">
                <a:solidFill>
                  <a:schemeClr val="bg1"/>
                </a:solidFill>
                <a:latin typeface="Times New Roman" charset="0"/>
                <a:cs typeface="Times New Roman" charset="0"/>
              </a:rPr>
              <a:t> </a:t>
            </a:r>
            <a:r>
              <a:rPr lang="en-US" sz="3600" dirty="0" err="1" smtClean="0">
                <a:solidFill>
                  <a:schemeClr val="bg1"/>
                </a:solidFill>
                <a:latin typeface="Times New Roman" charset="0"/>
                <a:cs typeface="Times New Roman" charset="0"/>
              </a:rPr>
              <a:t>Spiess</a:t>
            </a:r>
            <a:r>
              <a:rPr lang="en-US" sz="3600" dirty="0" smtClean="0">
                <a:solidFill>
                  <a:schemeClr val="bg1"/>
                </a:solidFill>
                <a:latin typeface="Times New Roman" charset="0"/>
                <a:cs typeface="Times New Roman" charset="0"/>
              </a:rPr>
              <a:t>, </a:t>
            </a:r>
            <a:r>
              <a:rPr lang="en-US" sz="3600" dirty="0">
                <a:solidFill>
                  <a:schemeClr val="bg1"/>
                </a:solidFill>
                <a:latin typeface="Times New Roman" charset="0"/>
                <a:cs typeface="Times New Roman" charset="0"/>
              </a:rPr>
              <a:t>DPM¹, Kieran T. Mahan, DPM FACFAS</a:t>
            </a:r>
            <a:r>
              <a:rPr lang="en-US" sz="3600" baseline="30000" dirty="0">
                <a:solidFill>
                  <a:schemeClr val="bg1"/>
                </a:solidFill>
                <a:latin typeface="Times New Roman" charset="0"/>
                <a:cs typeface="Times New Roman" charset="0"/>
              </a:rPr>
              <a:t>2</a:t>
            </a:r>
            <a:br>
              <a:rPr lang="en-US" sz="3600" baseline="30000" dirty="0">
                <a:solidFill>
                  <a:schemeClr val="bg1"/>
                </a:solidFill>
                <a:latin typeface="Times New Roman" charset="0"/>
                <a:cs typeface="Times New Roman" charset="0"/>
              </a:rPr>
            </a:br>
            <a:r>
              <a:rPr lang="en-US" sz="2800" i="1" dirty="0">
                <a:solidFill>
                  <a:schemeClr val="bg1"/>
                </a:solidFill>
                <a:latin typeface="Times New Roman" charset="0"/>
                <a:cs typeface="Times New Roman" charset="0"/>
              </a:rPr>
              <a:t/>
            </a:r>
            <a:br>
              <a:rPr lang="en-US" sz="2800" i="1" dirty="0">
                <a:solidFill>
                  <a:schemeClr val="bg1"/>
                </a:solidFill>
                <a:latin typeface="Times New Roman" charset="0"/>
                <a:cs typeface="Times New Roman" charset="0"/>
              </a:rPr>
            </a:br>
            <a:r>
              <a:rPr lang="en-US" sz="2800" dirty="0">
                <a:solidFill>
                  <a:schemeClr val="bg1"/>
                </a:solidFill>
                <a:latin typeface="Times New Roman" charset="0"/>
                <a:cs typeface="Times New Roman" charset="0"/>
              </a:rPr>
              <a:t>¹Resident, Temple University Hospital Podiatric Surgical Residency Program, Temple University Hospital, Philadelphia, PA</a:t>
            </a:r>
            <a:br>
              <a:rPr lang="en-US" sz="2800" dirty="0">
                <a:solidFill>
                  <a:schemeClr val="bg1"/>
                </a:solidFill>
                <a:latin typeface="Times New Roman" charset="0"/>
                <a:cs typeface="Times New Roman" charset="0"/>
              </a:rPr>
            </a:br>
            <a:r>
              <a:rPr lang="en-US" sz="2800" dirty="0">
                <a:solidFill>
                  <a:schemeClr val="bg1"/>
                </a:solidFill>
                <a:latin typeface="Times New Roman" charset="0"/>
                <a:cs typeface="Times New Roman" charset="0"/>
              </a:rPr>
              <a:t> </a:t>
            </a:r>
            <a:r>
              <a:rPr lang="en-US" sz="2800" baseline="30000" dirty="0">
                <a:solidFill>
                  <a:schemeClr val="bg1"/>
                </a:solidFill>
                <a:latin typeface="Times New Roman" charset="0"/>
                <a:cs typeface="Times New Roman" charset="0"/>
              </a:rPr>
              <a:t>2</a:t>
            </a:r>
            <a:r>
              <a:rPr lang="en-US" sz="2800" dirty="0">
                <a:solidFill>
                  <a:schemeClr val="bg1"/>
                </a:solidFill>
                <a:latin typeface="Times New Roman" charset="0"/>
                <a:cs typeface="Times New Roman" charset="0"/>
              </a:rPr>
              <a:t>Professor, Department of Podiatric Surgery, Temple University School of Podiatric Medicine, Philadelphia, PA</a:t>
            </a:r>
            <a:r>
              <a:rPr lang="en-US" sz="2800" dirty="0">
                <a:solidFill>
                  <a:schemeClr val="bg1"/>
                </a:solidFill>
                <a:latin typeface="Arial" charset="0"/>
              </a:rPr>
              <a:t/>
            </a:r>
            <a:br>
              <a:rPr lang="en-US" sz="2800" dirty="0">
                <a:solidFill>
                  <a:schemeClr val="bg1"/>
                </a:solidFill>
                <a:latin typeface="Arial" charset="0"/>
              </a:rPr>
            </a:br>
            <a:r>
              <a:rPr lang="en-US" sz="3600" dirty="0" smtClean="0">
                <a:solidFill>
                  <a:srgbClr val="FDA023"/>
                </a:solidFill>
                <a:latin typeface="Times New Roman" pitchFamily="18" charset="0"/>
                <a:cs typeface="Times New Roman" pitchFamily="18" charset="0"/>
              </a:rPr>
              <a:t/>
            </a:r>
            <a:br>
              <a:rPr lang="en-US" sz="3600" dirty="0" smtClean="0">
                <a:solidFill>
                  <a:srgbClr val="FDA023"/>
                </a:solidFill>
                <a:latin typeface="Times New Roman" pitchFamily="18" charset="0"/>
                <a:cs typeface="Times New Roman" pitchFamily="18" charset="0"/>
              </a:rPr>
            </a:br>
            <a:endParaRPr lang="en-US" sz="3600" i="1" dirty="0">
              <a:solidFill>
                <a:schemeClr val="bg1"/>
              </a:solidFill>
            </a:endParaRPr>
          </a:p>
        </p:txBody>
      </p:sp>
      <p:sp>
        <p:nvSpPr>
          <p:cNvPr id="2150" name="Text Box 161"/>
          <p:cNvSpPr txBox="1">
            <a:spLocks noChangeArrowheads="1"/>
          </p:cNvSpPr>
          <p:nvPr/>
        </p:nvSpPr>
        <p:spPr bwMode="auto">
          <a:xfrm>
            <a:off x="32842200" y="6477001"/>
            <a:ext cx="10058400"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1" name="Rectangle 163"/>
          <p:cNvSpPr>
            <a:spLocks noChangeArrowheads="1"/>
          </p:cNvSpPr>
          <p:nvPr/>
        </p:nvSpPr>
        <p:spPr bwMode="auto">
          <a:xfrm>
            <a:off x="13792200" y="17297400"/>
            <a:ext cx="18745200" cy="838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Conclusion</a:t>
            </a:r>
            <a:endParaRPr lang="en-US" dirty="0">
              <a:solidFill>
                <a:schemeClr val="accent1"/>
              </a:solidFill>
              <a:latin typeface="Times New Roman" pitchFamily="18" charset="0"/>
              <a:cs typeface="Times New Roman" pitchFamily="18" charset="0"/>
            </a:endParaRPr>
          </a:p>
        </p:txBody>
      </p:sp>
      <p:sp>
        <p:nvSpPr>
          <p:cNvPr id="2152" name="Rectangle 164"/>
          <p:cNvSpPr>
            <a:spLocks noChangeArrowheads="1"/>
          </p:cNvSpPr>
          <p:nvPr/>
        </p:nvSpPr>
        <p:spPr bwMode="auto">
          <a:xfrm>
            <a:off x="13411200" y="4724400"/>
            <a:ext cx="18669000" cy="1143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a:solidFill>
                  <a:schemeClr val="accent1"/>
                </a:solidFill>
                <a:latin typeface="Times New Roman" pitchFamily="18" charset="0"/>
                <a:cs typeface="Times New Roman" pitchFamily="18" charset="0"/>
              </a:rPr>
              <a:t>Results</a:t>
            </a:r>
          </a:p>
        </p:txBody>
      </p:sp>
      <p:sp>
        <p:nvSpPr>
          <p:cNvPr id="2153" name="Rectangle 165"/>
          <p:cNvSpPr>
            <a:spLocks noChangeArrowheads="1"/>
          </p:cNvSpPr>
          <p:nvPr/>
        </p:nvSpPr>
        <p:spPr bwMode="auto">
          <a:xfrm>
            <a:off x="32994600" y="17830800"/>
            <a:ext cx="10744200" cy="838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References</a:t>
            </a:r>
            <a:endParaRPr lang="en-US" dirty="0">
              <a:solidFill>
                <a:schemeClr val="accent1"/>
              </a:solidFill>
              <a:latin typeface="Times New Roman" pitchFamily="18" charset="0"/>
              <a:cs typeface="Times New Roman" pitchFamily="18" charset="0"/>
            </a:endParaRPr>
          </a:p>
        </p:txBody>
      </p:sp>
      <p:sp>
        <p:nvSpPr>
          <p:cNvPr id="2154" name="Rectangle 166"/>
          <p:cNvSpPr>
            <a:spLocks noChangeArrowheads="1"/>
          </p:cNvSpPr>
          <p:nvPr/>
        </p:nvSpPr>
        <p:spPr bwMode="auto">
          <a:xfrm>
            <a:off x="838200" y="13944600"/>
            <a:ext cx="110490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Methods</a:t>
            </a:r>
            <a:endParaRPr lang="en-US" dirty="0">
              <a:solidFill>
                <a:schemeClr val="accent1"/>
              </a:solidFill>
              <a:latin typeface="Times New Roman" pitchFamily="18" charset="0"/>
              <a:cs typeface="Times New Roman" pitchFamily="18" charset="0"/>
            </a:endParaRPr>
          </a:p>
        </p:txBody>
      </p:sp>
      <p:sp>
        <p:nvSpPr>
          <p:cNvPr id="2155" name="Rectangle 167"/>
          <p:cNvSpPr>
            <a:spLocks noChangeArrowheads="1"/>
          </p:cNvSpPr>
          <p:nvPr/>
        </p:nvSpPr>
        <p:spPr bwMode="auto">
          <a:xfrm>
            <a:off x="990600" y="4724400"/>
            <a:ext cx="11125200" cy="11430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Clinical Hypothesis</a:t>
            </a:r>
            <a:endParaRPr lang="en-US" dirty="0">
              <a:solidFill>
                <a:schemeClr val="accent1"/>
              </a:solidFill>
              <a:latin typeface="Times New Roman" pitchFamily="18" charset="0"/>
              <a:cs typeface="Times New Roman" pitchFamily="18" charset="0"/>
            </a:endParaRPr>
          </a:p>
        </p:txBody>
      </p:sp>
      <p:sp>
        <p:nvSpPr>
          <p:cNvPr id="2156" name="Text Box 168"/>
          <p:cNvSpPr txBox="1">
            <a:spLocks noChangeArrowheads="1"/>
          </p:cNvSpPr>
          <p:nvPr/>
        </p:nvSpPr>
        <p:spPr bwMode="auto">
          <a:xfrm>
            <a:off x="914400" y="6146800"/>
            <a:ext cx="10896600" cy="630942"/>
          </a:xfrm>
          <a:prstGeom prst="rect">
            <a:avLst/>
          </a:prstGeom>
          <a:noFill/>
          <a:ln>
            <a:noFill/>
          </a:ln>
          <a:effectLst/>
          <a:extLst>
            <a:ext uri="{909E8E84-426E-40dd-AFC4-6F175D3DCCD1}">
              <a14:hiddenFill xmlns:a14="http://schemas.microsoft.com/office/drawing/2010/main" xmlns="">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200" b="0" dirty="0" smtClean="0">
                <a:solidFill>
                  <a:schemeClr val="tx1"/>
                </a:solidFill>
                <a:latin typeface="Times New Roman" pitchFamily="18" charset="0"/>
                <a:cs typeface="Times New Roman" pitchFamily="18" charset="0"/>
              </a:rPr>
              <a:t>     </a:t>
            </a:r>
            <a:endParaRPr lang="en-US" sz="3200" b="0" dirty="0">
              <a:solidFill>
                <a:schemeClr val="tx1"/>
              </a:solidFill>
              <a:latin typeface="Times New Roman" pitchFamily="18" charset="0"/>
              <a:cs typeface="Times New Roman" pitchFamily="18" charset="0"/>
            </a:endParaRPr>
          </a:p>
        </p:txBody>
      </p:sp>
      <p:sp>
        <p:nvSpPr>
          <p:cNvPr id="2157" name="Text Box 170"/>
          <p:cNvSpPr txBox="1">
            <a:spLocks noChangeArrowheads="1"/>
          </p:cNvSpPr>
          <p:nvPr/>
        </p:nvSpPr>
        <p:spPr bwMode="auto">
          <a:xfrm>
            <a:off x="762000" y="15195858"/>
            <a:ext cx="11353800" cy="6140142"/>
          </a:xfrm>
          <a:prstGeom prst="rect">
            <a:avLst/>
          </a:prstGeom>
          <a:noFill/>
          <a:ln>
            <a:noFill/>
          </a:ln>
          <a:effectLst/>
          <a:extLst>
            <a:ext uri="{909E8E84-426E-40dd-AFC4-6F175D3DCCD1}">
              <a14:hiddenFill xmlns:a14="http://schemas.microsoft.com/office/drawing/2010/main" xmlns="">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000" b="0" dirty="0">
                <a:solidFill>
                  <a:schemeClr val="tx1"/>
                </a:solidFill>
                <a:latin typeface="Times New Roman"/>
                <a:cs typeface="Times New Roman"/>
              </a:rPr>
              <a:t> </a:t>
            </a:r>
            <a:r>
              <a:rPr lang="en-US" sz="3000" b="0" dirty="0" smtClean="0">
                <a:solidFill>
                  <a:schemeClr val="tx1"/>
                </a:solidFill>
                <a:latin typeface="Times New Roman"/>
                <a:cs typeface="Times New Roman"/>
              </a:rPr>
              <a:t>  Ten </a:t>
            </a:r>
            <a:r>
              <a:rPr lang="en-US" sz="3000" b="0" dirty="0">
                <a:solidFill>
                  <a:schemeClr val="tx1"/>
                </a:solidFill>
                <a:latin typeface="Times New Roman"/>
                <a:cs typeface="Times New Roman"/>
              </a:rPr>
              <a:t>fresh-frozen, adult, below the knee cadaveric limbs were obtained for dissection. The CCJ and the CS were identified </a:t>
            </a:r>
            <a:r>
              <a:rPr lang="en-US" sz="3000" b="0" dirty="0" err="1">
                <a:solidFill>
                  <a:schemeClr val="tx1"/>
                </a:solidFill>
                <a:latin typeface="Times New Roman"/>
                <a:cs typeface="Times New Roman"/>
              </a:rPr>
              <a:t>radiographically</a:t>
            </a:r>
            <a:r>
              <a:rPr lang="en-US" sz="3000" b="0" dirty="0">
                <a:solidFill>
                  <a:schemeClr val="tx1"/>
                </a:solidFill>
                <a:latin typeface="Times New Roman"/>
                <a:cs typeface="Times New Roman"/>
              </a:rPr>
              <a:t>. A Freer elevator was used to denote a proposed osteotomy between these 2 structures. Following a standard dissection, osteotomies were then placed 1 cm proximal and parallel to the CCJ. Radiographic location of the CS was confirmed, as were the CCJ and the osteotomy. </a:t>
            </a:r>
            <a:endParaRPr lang="en-US" sz="3000" b="0" dirty="0" smtClean="0">
              <a:solidFill>
                <a:schemeClr val="tx1"/>
              </a:solidFill>
              <a:latin typeface="Times New Roman"/>
              <a:cs typeface="Times New Roman"/>
            </a:endParaRPr>
          </a:p>
          <a:p>
            <a:pPr algn="l" eaLnBrk="1" hangingPunct="1"/>
            <a:endParaRPr lang="en-US" sz="3000" b="0" dirty="0" smtClean="0">
              <a:solidFill>
                <a:schemeClr val="tx1"/>
              </a:solidFill>
              <a:latin typeface="Times New Roman"/>
              <a:cs typeface="Times New Roman"/>
            </a:endParaRPr>
          </a:p>
          <a:p>
            <a:pPr algn="l" eaLnBrk="1" hangingPunct="1"/>
            <a:r>
              <a:rPr lang="en-US" sz="3000" b="0" dirty="0">
                <a:solidFill>
                  <a:schemeClr val="tx1"/>
                </a:solidFill>
                <a:latin typeface="Times New Roman"/>
                <a:cs typeface="Times New Roman"/>
              </a:rPr>
              <a:t> </a:t>
            </a:r>
            <a:r>
              <a:rPr lang="en-US" sz="3000" b="0" dirty="0" smtClean="0">
                <a:solidFill>
                  <a:schemeClr val="tx1"/>
                </a:solidFill>
                <a:latin typeface="Times New Roman"/>
                <a:cs typeface="Times New Roman"/>
              </a:rPr>
              <a:t>  The </a:t>
            </a:r>
            <a:r>
              <a:rPr lang="en-US" sz="3000" b="0" dirty="0">
                <a:solidFill>
                  <a:schemeClr val="tx1"/>
                </a:solidFill>
                <a:latin typeface="Times New Roman"/>
                <a:cs typeface="Times New Roman"/>
              </a:rPr>
              <a:t>calcaneus was then disarticulated from the leg to allow visualization of the dorsal surface of the calcaneus. Digital calipers were used to then measure the distance from the CCJ to the CS, the distance from the osteotomy to the CS, and the osteotomy to the CCJ. Calcanei were then disarticulated allowing visualization of the dorsal calcaneus. Facet number and violation of these facets were then recorded</a:t>
            </a:r>
            <a:r>
              <a:rPr lang="en-US" sz="2800" b="0" dirty="0">
                <a:solidFill>
                  <a:schemeClr val="tx1"/>
                </a:solidFill>
                <a:latin typeface="Times New Roman"/>
                <a:cs typeface="Times New Roman"/>
              </a:rPr>
              <a:t>. </a:t>
            </a:r>
          </a:p>
        </p:txBody>
      </p:sp>
      <p:sp>
        <p:nvSpPr>
          <p:cNvPr id="2158" name="Text Box 171"/>
          <p:cNvSpPr txBox="1">
            <a:spLocks noChangeArrowheads="1"/>
          </p:cNvSpPr>
          <p:nvPr/>
        </p:nvSpPr>
        <p:spPr bwMode="auto">
          <a:xfrm>
            <a:off x="13716000" y="18288000"/>
            <a:ext cx="18669000" cy="3400931"/>
          </a:xfrm>
          <a:prstGeom prst="rect">
            <a:avLst/>
          </a:prstGeom>
          <a:noFill/>
          <a:ln>
            <a:noFill/>
          </a:ln>
          <a:effectLst/>
          <a:extLst>
            <a:ext uri="{909E8E84-426E-40dd-AFC4-6F175D3DCCD1}">
              <a14:hiddenFill xmlns:a14="http://schemas.microsoft.com/office/drawing/2010/main" xmlns="">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a:r>
              <a:rPr lang="en-US" sz="3200" b="0" dirty="0" smtClean="0">
                <a:solidFill>
                  <a:schemeClr val="tx1"/>
                </a:solidFill>
                <a:latin typeface="Times New Roman" pitchFamily="18" charset="0"/>
                <a:cs typeface="Times New Roman" pitchFamily="18" charset="0"/>
              </a:rPr>
              <a:t>    </a:t>
            </a:r>
            <a:r>
              <a:rPr lang="en-US" sz="3200" b="0" dirty="0" smtClean="0">
                <a:solidFill>
                  <a:schemeClr val="tx1"/>
                </a:solidFill>
                <a:latin typeface="Times New Roman"/>
                <a:cs typeface="Times New Roman"/>
              </a:rPr>
              <a:t> </a:t>
            </a:r>
            <a:r>
              <a:rPr lang="en-US" sz="3000" b="0" dirty="0">
                <a:solidFill>
                  <a:srgbClr val="000000"/>
                </a:solidFill>
                <a:latin typeface="Times New Roman"/>
                <a:cs typeface="Times New Roman"/>
              </a:rPr>
              <a:t>In conclusion, the Evans osteotomy is an incredibly versatile and effective osteotomy in the treatment of flatfoot deformity. There is significant risk to the middle facet during osteotomy execution. This is especially increased in the patient with conjoined facets. A close examination of the literature reveals conjoined facets are much more common than initially anticipated. The literature has suggested that placement of the Evans calcaneal osteotomy be placed between 1-1.5 cm proximal to the CCJ. This is can be a difficult distance to reproduce in an operative situation. We propose that osteotomy initiation should be placed centrally between these CCJ and the CS. This will reliably place the osteotomy at level less likely to cause insult to surrounding anatomic structures.</a:t>
            </a:r>
            <a:r>
              <a:rPr lang="en-US" sz="3000" b="0" dirty="0">
                <a:latin typeface="Times New Roman"/>
                <a:cs typeface="Times New Roman"/>
              </a:rPr>
              <a:t> </a:t>
            </a:r>
          </a:p>
        </p:txBody>
      </p:sp>
      <p:pic>
        <p:nvPicPr>
          <p:cNvPr id="16" name="Picture 433" descr="http://www.philebrity.com/wp-content/uploads/2010/03/012006temple_university_logo2.jpg"/>
          <p:cNvPicPr>
            <a:picLocks noChangeAspect="1" noChangeArrowheads="1"/>
          </p:cNvPicPr>
          <p:nvPr/>
        </p:nvPicPr>
        <p:blipFill>
          <a:blip r:embed="rId3" cstate="print"/>
          <a:srcRect/>
          <a:stretch>
            <a:fillRect/>
          </a:stretch>
        </p:blipFill>
        <p:spPr bwMode="auto">
          <a:xfrm>
            <a:off x="838200" y="2560955"/>
            <a:ext cx="1600200" cy="1784032"/>
          </a:xfrm>
          <a:prstGeom prst="rect">
            <a:avLst/>
          </a:prstGeom>
          <a:noFill/>
          <a:ln w="9525">
            <a:noFill/>
            <a:miter lim="800000"/>
            <a:headEnd/>
            <a:tailEnd/>
          </a:ln>
        </p:spPr>
      </p:pic>
      <p:pic>
        <p:nvPicPr>
          <p:cNvPr id="17" name="Picture 433" descr="http://www.philebrity.com/wp-content/uploads/2010/03/012006temple_university_logo2.jpg"/>
          <p:cNvPicPr>
            <a:picLocks noChangeAspect="1" noChangeArrowheads="1"/>
          </p:cNvPicPr>
          <p:nvPr/>
        </p:nvPicPr>
        <p:blipFill>
          <a:blip r:embed="rId3" cstate="print"/>
          <a:srcRect/>
          <a:stretch>
            <a:fillRect/>
          </a:stretch>
        </p:blipFill>
        <p:spPr bwMode="auto">
          <a:xfrm>
            <a:off x="41529000" y="2590800"/>
            <a:ext cx="1600200" cy="1784032"/>
          </a:xfrm>
          <a:prstGeom prst="rect">
            <a:avLst/>
          </a:prstGeom>
          <a:noFill/>
          <a:ln w="9525">
            <a:noFill/>
            <a:miter lim="800000"/>
            <a:headEnd/>
            <a:tailEnd/>
          </a:ln>
        </p:spPr>
      </p:pic>
      <p:sp>
        <p:nvSpPr>
          <p:cNvPr id="22" name="Text Box 170"/>
          <p:cNvSpPr txBox="1">
            <a:spLocks noChangeArrowheads="1"/>
          </p:cNvSpPr>
          <p:nvPr/>
        </p:nvSpPr>
        <p:spPr bwMode="auto">
          <a:xfrm>
            <a:off x="27203400" y="6096000"/>
            <a:ext cx="9067800" cy="630942"/>
          </a:xfrm>
          <a:prstGeom prst="rect">
            <a:avLst/>
          </a:prstGeom>
          <a:noFill/>
          <a:ln>
            <a:noFill/>
          </a:ln>
          <a:effectLst/>
          <a:extLst>
            <a:ext uri="{909E8E84-426E-40dd-AFC4-6F175D3DCCD1}">
              <a14:hiddenFill xmlns:a14="http://schemas.microsoft.com/office/drawing/2010/main" xmlns="">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200" b="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5" name="Rectangle 4"/>
          <p:cNvSpPr/>
          <p:nvPr/>
        </p:nvSpPr>
        <p:spPr>
          <a:xfrm>
            <a:off x="13487400" y="14935200"/>
            <a:ext cx="18669000" cy="1828800"/>
          </a:xfrm>
          <a:prstGeom prst="rect">
            <a:avLst/>
          </a:prstGeom>
        </p:spPr>
        <p:txBody>
          <a:bodyPr wrap="square">
            <a:spAutoFit/>
          </a:bodyPr>
          <a:lstStyle/>
          <a:p>
            <a:pPr algn="l"/>
            <a:r>
              <a:rPr lang="en-US" sz="2800" b="0" dirty="0">
                <a:solidFill>
                  <a:srgbClr val="000000"/>
                </a:solidFill>
                <a:latin typeface="Times New Roman"/>
                <a:cs typeface="Times New Roman"/>
              </a:rPr>
              <a:t>Of the </a:t>
            </a:r>
            <a:r>
              <a:rPr lang="en-US" sz="2800" b="0" dirty="0" smtClean="0">
                <a:solidFill>
                  <a:srgbClr val="000000"/>
                </a:solidFill>
                <a:latin typeface="Times New Roman"/>
                <a:cs typeface="Times New Roman"/>
              </a:rPr>
              <a:t>10 </a:t>
            </a:r>
            <a:r>
              <a:rPr lang="en-US" sz="2800" b="0" dirty="0">
                <a:solidFill>
                  <a:srgbClr val="000000"/>
                </a:solidFill>
                <a:latin typeface="Times New Roman"/>
                <a:cs typeface="Times New Roman"/>
              </a:rPr>
              <a:t>cadavers surveyed, 5 left legs and 5 were right.  4 of 10 calcanei exhibited conjoined facets, the remaining 6 were noted to have distinct anterior and middle facets. We observed an average distance of 20.47 mm from the CCJ to the CS, and an average distance of 9.5mm from the osteotomy to the CS. The middle facet was injured in 2/10 cadavers that exhibited distinct facets. 4/10 facets were violated on the conjoined specimens. </a:t>
            </a:r>
          </a:p>
        </p:txBody>
      </p:sp>
      <p:sp>
        <p:nvSpPr>
          <p:cNvPr id="24" name="Rectangle 165"/>
          <p:cNvSpPr>
            <a:spLocks noChangeArrowheads="1"/>
          </p:cNvSpPr>
          <p:nvPr/>
        </p:nvSpPr>
        <p:spPr bwMode="auto">
          <a:xfrm>
            <a:off x="32613600" y="4724400"/>
            <a:ext cx="10744200" cy="838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Discussion </a:t>
            </a:r>
            <a:endParaRPr lang="en-US" dirty="0">
              <a:solidFill>
                <a:schemeClr val="accent1"/>
              </a:solidFill>
              <a:latin typeface="Times New Roman" pitchFamily="18" charset="0"/>
              <a:cs typeface="Times New Roman" pitchFamily="18" charset="0"/>
            </a:endParaRPr>
          </a:p>
        </p:txBody>
      </p:sp>
      <p:sp>
        <p:nvSpPr>
          <p:cNvPr id="6" name="Rectangle 5"/>
          <p:cNvSpPr/>
          <p:nvPr/>
        </p:nvSpPr>
        <p:spPr>
          <a:xfrm>
            <a:off x="32842200" y="5715000"/>
            <a:ext cx="10515600" cy="12157171"/>
          </a:xfrm>
          <a:prstGeom prst="rect">
            <a:avLst/>
          </a:prstGeom>
        </p:spPr>
        <p:txBody>
          <a:bodyPr wrap="square">
            <a:spAutoFit/>
          </a:bodyPr>
          <a:lstStyle/>
          <a:p>
            <a:pPr algn="l"/>
            <a:r>
              <a:rPr lang="en-US" sz="2800" b="0" dirty="0" smtClean="0">
                <a:solidFill>
                  <a:srgbClr val="000000"/>
                </a:solidFill>
                <a:latin typeface="Times New Roman"/>
                <a:cs typeface="Times New Roman"/>
              </a:rPr>
              <a:t>Although </a:t>
            </a:r>
            <a:r>
              <a:rPr lang="en-US" sz="2800" b="0" dirty="0">
                <a:solidFill>
                  <a:srgbClr val="000000"/>
                </a:solidFill>
                <a:latin typeface="Times New Roman"/>
                <a:cs typeface="Times New Roman"/>
              </a:rPr>
              <a:t>the Evans osteotomy is a reliable and reproducible procedure, it can be wrought with </a:t>
            </a:r>
            <a:r>
              <a:rPr lang="en-US" sz="2800" b="0" dirty="0" smtClean="0">
                <a:solidFill>
                  <a:srgbClr val="000000"/>
                </a:solidFill>
                <a:latin typeface="Times New Roman"/>
                <a:cs typeface="Times New Roman"/>
              </a:rPr>
              <a:t>complications. Violation </a:t>
            </a:r>
            <a:r>
              <a:rPr lang="en-US" sz="2800" b="0" dirty="0">
                <a:solidFill>
                  <a:srgbClr val="000000"/>
                </a:solidFill>
                <a:latin typeface="Times New Roman"/>
                <a:cs typeface="Times New Roman"/>
              </a:rPr>
              <a:t>of the middle facet is perhaps the most </a:t>
            </a:r>
            <a:r>
              <a:rPr lang="en-US" sz="2800" b="0" dirty="0" smtClean="0">
                <a:solidFill>
                  <a:srgbClr val="000000"/>
                </a:solidFill>
                <a:latin typeface="Times New Roman"/>
                <a:cs typeface="Times New Roman"/>
              </a:rPr>
              <a:t>detrimental complication, as this </a:t>
            </a:r>
            <a:r>
              <a:rPr lang="en-US" sz="2800" b="0" dirty="0">
                <a:solidFill>
                  <a:srgbClr val="000000"/>
                </a:solidFill>
                <a:latin typeface="Times New Roman"/>
                <a:cs typeface="Times New Roman"/>
              </a:rPr>
              <a:t>results in </a:t>
            </a:r>
            <a:r>
              <a:rPr lang="en-US" sz="2800" b="0" dirty="0" smtClean="0">
                <a:solidFill>
                  <a:srgbClr val="000000"/>
                </a:solidFill>
                <a:latin typeface="Times New Roman"/>
                <a:cs typeface="Times New Roman"/>
              </a:rPr>
              <a:t>damage to </a:t>
            </a:r>
            <a:r>
              <a:rPr lang="en-US" sz="2800" b="0" dirty="0">
                <a:solidFill>
                  <a:srgbClr val="000000"/>
                </a:solidFill>
                <a:latin typeface="Times New Roman"/>
                <a:cs typeface="Times New Roman"/>
              </a:rPr>
              <a:t>a major load-bearing area of the </a:t>
            </a:r>
            <a:r>
              <a:rPr lang="en-US" sz="2800" b="0" dirty="0" err="1">
                <a:solidFill>
                  <a:srgbClr val="000000"/>
                </a:solidFill>
                <a:latin typeface="Times New Roman"/>
                <a:cs typeface="Times New Roman"/>
              </a:rPr>
              <a:t>rearfoot</a:t>
            </a:r>
            <a:r>
              <a:rPr lang="en-US" sz="2800" b="0" dirty="0">
                <a:solidFill>
                  <a:srgbClr val="000000"/>
                </a:solidFill>
                <a:latin typeface="Times New Roman"/>
                <a:cs typeface="Times New Roman"/>
              </a:rPr>
              <a:t> </a:t>
            </a:r>
            <a:r>
              <a:rPr lang="en-US" sz="2800" b="0" dirty="0" smtClean="0">
                <a:solidFill>
                  <a:srgbClr val="000000"/>
                </a:solidFill>
                <a:latin typeface="Times New Roman"/>
                <a:cs typeface="Times New Roman"/>
              </a:rPr>
              <a:t>(4)</a:t>
            </a:r>
            <a:r>
              <a:rPr lang="en-US" sz="2800" b="0" dirty="0">
                <a:solidFill>
                  <a:srgbClr val="000000"/>
                </a:solidFill>
                <a:latin typeface="Times New Roman"/>
                <a:cs typeface="Times New Roman"/>
              </a:rPr>
              <a:t>. These patients typically have </a:t>
            </a:r>
            <a:r>
              <a:rPr lang="en-US" sz="2800" b="0" dirty="0" smtClean="0">
                <a:solidFill>
                  <a:srgbClr val="000000"/>
                </a:solidFill>
                <a:latin typeface="Times New Roman"/>
                <a:cs typeface="Times New Roman"/>
              </a:rPr>
              <a:t>poorer </a:t>
            </a:r>
            <a:r>
              <a:rPr lang="en-US" sz="2800" b="0" dirty="0">
                <a:solidFill>
                  <a:srgbClr val="000000"/>
                </a:solidFill>
                <a:latin typeface="Times New Roman"/>
                <a:cs typeface="Times New Roman"/>
              </a:rPr>
              <a:t>outcomes </a:t>
            </a:r>
            <a:r>
              <a:rPr lang="en-US" sz="2800" b="0" dirty="0" smtClean="0">
                <a:solidFill>
                  <a:srgbClr val="000000"/>
                </a:solidFill>
                <a:latin typeface="Times New Roman"/>
                <a:cs typeface="Times New Roman"/>
              </a:rPr>
              <a:t>with associated </a:t>
            </a:r>
            <a:r>
              <a:rPr lang="en-US" sz="2800" b="0" dirty="0">
                <a:solidFill>
                  <a:srgbClr val="000000"/>
                </a:solidFill>
                <a:latin typeface="Times New Roman"/>
                <a:cs typeface="Times New Roman"/>
              </a:rPr>
              <a:t>arthritis and </a:t>
            </a:r>
            <a:r>
              <a:rPr lang="en-US" sz="2800" b="0" dirty="0" smtClean="0">
                <a:solidFill>
                  <a:srgbClr val="000000"/>
                </a:solidFill>
                <a:latin typeface="Times New Roman"/>
                <a:cs typeface="Times New Roman"/>
              </a:rPr>
              <a:t>potential </a:t>
            </a:r>
            <a:r>
              <a:rPr lang="en-US" sz="2800" b="0" dirty="0" err="1">
                <a:solidFill>
                  <a:srgbClr val="000000"/>
                </a:solidFill>
                <a:latin typeface="Times New Roman"/>
                <a:cs typeface="Times New Roman"/>
              </a:rPr>
              <a:t>peroneal</a:t>
            </a:r>
            <a:r>
              <a:rPr lang="en-US" sz="2800" b="0" dirty="0">
                <a:solidFill>
                  <a:srgbClr val="000000"/>
                </a:solidFill>
                <a:latin typeface="Times New Roman"/>
                <a:cs typeface="Times New Roman"/>
              </a:rPr>
              <a:t> tendon spasm. </a:t>
            </a:r>
            <a:r>
              <a:rPr lang="en-US" sz="2800" b="0" dirty="0" smtClean="0">
                <a:solidFill>
                  <a:srgbClr val="000000"/>
                </a:solidFill>
                <a:latin typeface="Times New Roman"/>
                <a:cs typeface="Times New Roman"/>
              </a:rPr>
              <a:t>With a </a:t>
            </a:r>
            <a:r>
              <a:rPr lang="en-US" sz="2800" b="0" dirty="0">
                <a:solidFill>
                  <a:srgbClr val="000000"/>
                </a:solidFill>
                <a:latin typeface="Times New Roman"/>
                <a:cs typeface="Times New Roman"/>
              </a:rPr>
              <a:t>rate of conjoined </a:t>
            </a:r>
            <a:r>
              <a:rPr lang="en-US" sz="2800" b="0" dirty="0" smtClean="0">
                <a:solidFill>
                  <a:srgbClr val="000000"/>
                </a:solidFill>
                <a:latin typeface="Times New Roman"/>
                <a:cs typeface="Times New Roman"/>
              </a:rPr>
              <a:t>anterior and middle facets as high as  </a:t>
            </a:r>
            <a:r>
              <a:rPr lang="en-US" sz="2800" b="0" dirty="0">
                <a:solidFill>
                  <a:srgbClr val="000000"/>
                </a:solidFill>
                <a:latin typeface="Times New Roman"/>
                <a:cs typeface="Times New Roman"/>
              </a:rPr>
              <a:t>of 56%, </a:t>
            </a:r>
            <a:r>
              <a:rPr lang="en-US" sz="2800" b="0" dirty="0" smtClean="0">
                <a:solidFill>
                  <a:srgbClr val="000000"/>
                </a:solidFill>
                <a:latin typeface="Times New Roman"/>
                <a:cs typeface="Times New Roman"/>
              </a:rPr>
              <a:t>the potential for violation of the middle facet during the Evans osteotomy is alarming (6)</a:t>
            </a:r>
            <a:r>
              <a:rPr lang="en-US" sz="2800" b="0" dirty="0">
                <a:solidFill>
                  <a:srgbClr val="000000"/>
                </a:solidFill>
                <a:latin typeface="Times New Roman"/>
                <a:cs typeface="Times New Roman"/>
              </a:rPr>
              <a:t>. Raines and </a:t>
            </a:r>
            <a:r>
              <a:rPr lang="en-US" sz="2800" b="0" dirty="0" err="1">
                <a:solidFill>
                  <a:srgbClr val="000000"/>
                </a:solidFill>
                <a:latin typeface="Times New Roman"/>
                <a:cs typeface="Times New Roman"/>
              </a:rPr>
              <a:t>Brage</a:t>
            </a:r>
            <a:r>
              <a:rPr lang="en-US" sz="2800" b="0" dirty="0">
                <a:solidFill>
                  <a:srgbClr val="000000"/>
                </a:solidFill>
                <a:latin typeface="Times New Roman"/>
                <a:cs typeface="Times New Roman"/>
              </a:rPr>
              <a:t> were first to specifically examine structures at risk during the Evans </a:t>
            </a:r>
            <a:r>
              <a:rPr lang="en-US" sz="2800" b="0" dirty="0" smtClean="0">
                <a:solidFill>
                  <a:srgbClr val="000000"/>
                </a:solidFill>
                <a:latin typeface="Times New Roman"/>
                <a:cs typeface="Times New Roman"/>
              </a:rPr>
              <a:t>osteotomy. </a:t>
            </a:r>
            <a:r>
              <a:rPr lang="en-US" sz="2800" b="0" dirty="0">
                <a:solidFill>
                  <a:srgbClr val="000000"/>
                </a:solidFill>
                <a:latin typeface="Times New Roman"/>
                <a:cs typeface="Times New Roman"/>
              </a:rPr>
              <a:t>They noted that the </a:t>
            </a:r>
            <a:r>
              <a:rPr lang="en-US" sz="2800" b="0" dirty="0" err="1">
                <a:solidFill>
                  <a:srgbClr val="000000"/>
                </a:solidFill>
                <a:latin typeface="Times New Roman"/>
                <a:cs typeface="Times New Roman"/>
              </a:rPr>
              <a:t>peroneal</a:t>
            </a:r>
            <a:r>
              <a:rPr lang="en-US" sz="2800" b="0" dirty="0">
                <a:solidFill>
                  <a:srgbClr val="000000"/>
                </a:solidFill>
                <a:latin typeface="Times New Roman"/>
                <a:cs typeface="Times New Roman"/>
              </a:rPr>
              <a:t> </a:t>
            </a:r>
            <a:r>
              <a:rPr lang="en-US" sz="2800" b="0" dirty="0" smtClean="0">
                <a:solidFill>
                  <a:srgbClr val="000000"/>
                </a:solidFill>
                <a:latin typeface="Times New Roman"/>
                <a:cs typeface="Times New Roman"/>
              </a:rPr>
              <a:t>tendons, </a:t>
            </a:r>
            <a:r>
              <a:rPr lang="en-US" sz="2800" b="0" dirty="0" err="1" smtClean="0">
                <a:solidFill>
                  <a:srgbClr val="000000"/>
                </a:solidFill>
                <a:latin typeface="Times New Roman"/>
                <a:cs typeface="Times New Roman"/>
              </a:rPr>
              <a:t>sural</a:t>
            </a:r>
            <a:r>
              <a:rPr lang="en-US" sz="2800" b="0" dirty="0" smtClean="0">
                <a:solidFill>
                  <a:srgbClr val="000000"/>
                </a:solidFill>
                <a:latin typeface="Times New Roman"/>
                <a:cs typeface="Times New Roman"/>
              </a:rPr>
              <a:t> nerve, </a:t>
            </a:r>
            <a:r>
              <a:rPr lang="en-US" sz="2800" b="0" dirty="0" err="1">
                <a:solidFill>
                  <a:srgbClr val="000000"/>
                </a:solidFill>
                <a:latin typeface="Times New Roman"/>
                <a:cs typeface="Times New Roman"/>
              </a:rPr>
              <a:t>tibialis</a:t>
            </a:r>
            <a:r>
              <a:rPr lang="en-US" sz="2800" b="0" dirty="0">
                <a:solidFill>
                  <a:srgbClr val="000000"/>
                </a:solidFill>
                <a:latin typeface="Times New Roman"/>
                <a:cs typeface="Times New Roman"/>
              </a:rPr>
              <a:t> posterior, flexor </a:t>
            </a:r>
            <a:r>
              <a:rPr lang="en-US" sz="2800" b="0" dirty="0" err="1">
                <a:solidFill>
                  <a:srgbClr val="000000"/>
                </a:solidFill>
                <a:latin typeface="Times New Roman"/>
                <a:cs typeface="Times New Roman"/>
              </a:rPr>
              <a:t>hallucis</a:t>
            </a:r>
            <a:r>
              <a:rPr lang="en-US" sz="2800" b="0" dirty="0">
                <a:solidFill>
                  <a:srgbClr val="000000"/>
                </a:solidFill>
                <a:latin typeface="Times New Roman"/>
                <a:cs typeface="Times New Roman"/>
              </a:rPr>
              <a:t> </a:t>
            </a:r>
            <a:r>
              <a:rPr lang="en-US" sz="2800" b="0" dirty="0" err="1">
                <a:solidFill>
                  <a:srgbClr val="000000"/>
                </a:solidFill>
                <a:latin typeface="Times New Roman"/>
                <a:cs typeface="Times New Roman"/>
              </a:rPr>
              <a:t>longus</a:t>
            </a:r>
            <a:r>
              <a:rPr lang="en-US" sz="2800" b="0" dirty="0">
                <a:solidFill>
                  <a:srgbClr val="000000"/>
                </a:solidFill>
                <a:latin typeface="Times New Roman"/>
                <a:cs typeface="Times New Roman"/>
              </a:rPr>
              <a:t>, flexor </a:t>
            </a:r>
            <a:r>
              <a:rPr lang="en-US" sz="2800" b="0" dirty="0" err="1">
                <a:solidFill>
                  <a:srgbClr val="000000"/>
                </a:solidFill>
                <a:latin typeface="Times New Roman"/>
                <a:cs typeface="Times New Roman"/>
              </a:rPr>
              <a:t>digitorum</a:t>
            </a:r>
            <a:r>
              <a:rPr lang="en-US" sz="2800" b="0" dirty="0">
                <a:solidFill>
                  <a:srgbClr val="000000"/>
                </a:solidFill>
                <a:latin typeface="Times New Roman"/>
                <a:cs typeface="Times New Roman"/>
              </a:rPr>
              <a:t> </a:t>
            </a:r>
            <a:r>
              <a:rPr lang="en-US" sz="2800" b="0" dirty="0" err="1">
                <a:solidFill>
                  <a:srgbClr val="000000"/>
                </a:solidFill>
                <a:latin typeface="Times New Roman"/>
                <a:cs typeface="Times New Roman"/>
              </a:rPr>
              <a:t>longus</a:t>
            </a:r>
            <a:r>
              <a:rPr lang="en-US" sz="2800" b="0" dirty="0">
                <a:solidFill>
                  <a:srgbClr val="000000"/>
                </a:solidFill>
                <a:latin typeface="Times New Roman"/>
                <a:cs typeface="Times New Roman"/>
              </a:rPr>
              <a:t>, and medial plantar </a:t>
            </a:r>
            <a:r>
              <a:rPr lang="en-US" sz="2800" b="0" dirty="0" smtClean="0">
                <a:solidFill>
                  <a:srgbClr val="000000"/>
                </a:solidFill>
                <a:latin typeface="Times New Roman"/>
                <a:cs typeface="Times New Roman"/>
              </a:rPr>
              <a:t>nerve </a:t>
            </a:r>
            <a:r>
              <a:rPr lang="en-US" sz="2800" b="0" dirty="0" smtClean="0">
                <a:solidFill>
                  <a:schemeClr val="tx1"/>
                </a:solidFill>
                <a:latin typeface="Times New Roman"/>
                <a:cs typeface="Times New Roman"/>
              </a:rPr>
              <a:t>were all </a:t>
            </a:r>
            <a:r>
              <a:rPr lang="en-US" sz="2800" b="0" dirty="0">
                <a:solidFill>
                  <a:schemeClr val="tx1"/>
                </a:solidFill>
                <a:latin typeface="Times New Roman"/>
                <a:cs typeface="Times New Roman"/>
              </a:rPr>
              <a:t>at risk </a:t>
            </a:r>
            <a:r>
              <a:rPr lang="en-US" sz="2800" b="0" dirty="0" smtClean="0">
                <a:solidFill>
                  <a:schemeClr val="tx1"/>
                </a:solidFill>
                <a:latin typeface="Times New Roman"/>
                <a:cs typeface="Times New Roman"/>
              </a:rPr>
              <a:t>during osteotomies with a more proximal </a:t>
            </a:r>
            <a:r>
              <a:rPr lang="en-US" sz="2800" b="0" dirty="0" err="1" smtClean="0">
                <a:solidFill>
                  <a:srgbClr val="000000"/>
                </a:solidFill>
                <a:latin typeface="Times New Roman"/>
                <a:cs typeface="Times New Roman"/>
              </a:rPr>
              <a:t>orientaion</a:t>
            </a:r>
            <a:r>
              <a:rPr lang="en-US" sz="2800" b="0" dirty="0" smtClean="0">
                <a:solidFill>
                  <a:srgbClr val="000000"/>
                </a:solidFill>
                <a:latin typeface="Times New Roman"/>
                <a:cs typeface="Times New Roman"/>
              </a:rPr>
              <a:t>. </a:t>
            </a:r>
            <a:r>
              <a:rPr lang="en-US" sz="2800" b="0" dirty="0">
                <a:solidFill>
                  <a:srgbClr val="000000"/>
                </a:solidFill>
                <a:latin typeface="Times New Roman"/>
                <a:cs typeface="Times New Roman"/>
              </a:rPr>
              <a:t>They found that 10 mm proximal to the CCJ was the most advantageous initiation point to avoid damage to the anterior and middle facets </a:t>
            </a:r>
            <a:r>
              <a:rPr lang="en-US" sz="2800" b="0" dirty="0" smtClean="0">
                <a:solidFill>
                  <a:srgbClr val="000000"/>
                </a:solidFill>
                <a:latin typeface="Times New Roman"/>
                <a:cs typeface="Times New Roman"/>
              </a:rPr>
              <a:t>(5)</a:t>
            </a:r>
            <a:r>
              <a:rPr lang="en-US" sz="2800" b="0" dirty="0">
                <a:solidFill>
                  <a:srgbClr val="000000"/>
                </a:solidFill>
                <a:latin typeface="Times New Roman"/>
                <a:cs typeface="Times New Roman"/>
              </a:rPr>
              <a:t>. Osteotomies less than 10 mm were noted to have the inadvertent potential of violating the medial aspect of the CCJ. </a:t>
            </a:r>
            <a:r>
              <a:rPr lang="en-US" sz="2800" b="0" dirty="0" err="1">
                <a:solidFill>
                  <a:srgbClr val="000000"/>
                </a:solidFill>
                <a:latin typeface="Times New Roman"/>
                <a:cs typeface="Times New Roman"/>
              </a:rPr>
              <a:t>Mosca</a:t>
            </a:r>
            <a:r>
              <a:rPr lang="en-US" sz="2800" b="0" dirty="0">
                <a:solidFill>
                  <a:srgbClr val="000000"/>
                </a:solidFill>
                <a:latin typeface="Times New Roman"/>
                <a:cs typeface="Times New Roman"/>
              </a:rPr>
              <a:t> </a:t>
            </a:r>
            <a:r>
              <a:rPr lang="en-US" sz="2800" b="0" dirty="0" smtClean="0">
                <a:solidFill>
                  <a:srgbClr val="000000"/>
                </a:solidFill>
                <a:latin typeface="Times New Roman"/>
                <a:cs typeface="Times New Roman"/>
              </a:rPr>
              <a:t>has advised </a:t>
            </a:r>
            <a:r>
              <a:rPr lang="en-US" sz="2800" b="0" dirty="0">
                <a:solidFill>
                  <a:srgbClr val="000000"/>
                </a:solidFill>
                <a:latin typeface="Times New Roman"/>
                <a:cs typeface="Times New Roman"/>
              </a:rPr>
              <a:t>that middle facet be located with a freer elevator to avoid transection. Additionally a proximal lateral to distal medial direction was advocated </a:t>
            </a:r>
            <a:r>
              <a:rPr lang="en-US" sz="2800" b="0" dirty="0" smtClean="0">
                <a:solidFill>
                  <a:srgbClr val="000000"/>
                </a:solidFill>
                <a:latin typeface="Times New Roman"/>
                <a:cs typeface="Times New Roman"/>
              </a:rPr>
              <a:t>(3)</a:t>
            </a:r>
            <a:r>
              <a:rPr lang="en-US" sz="2800" b="0" dirty="0">
                <a:solidFill>
                  <a:srgbClr val="000000"/>
                </a:solidFill>
                <a:latin typeface="Times New Roman"/>
                <a:cs typeface="Times New Roman"/>
              </a:rPr>
              <a:t>.  Although a reasonable technique, concern for increased and time and soft tissue dissection needed to accomplish this is a down </a:t>
            </a:r>
            <a:r>
              <a:rPr lang="en-US" sz="2800" b="0" dirty="0" smtClean="0">
                <a:solidFill>
                  <a:srgbClr val="000000"/>
                </a:solidFill>
                <a:latin typeface="Times New Roman"/>
                <a:cs typeface="Times New Roman"/>
              </a:rPr>
              <a:t>side. </a:t>
            </a:r>
            <a:r>
              <a:rPr lang="en-US" sz="2800" b="0" dirty="0" err="1">
                <a:solidFill>
                  <a:srgbClr val="000000"/>
                </a:solidFill>
                <a:latin typeface="Times New Roman"/>
                <a:cs typeface="Times New Roman"/>
              </a:rPr>
              <a:t>Hyer</a:t>
            </a:r>
            <a:r>
              <a:rPr lang="en-US" sz="2800" b="0" dirty="0">
                <a:solidFill>
                  <a:srgbClr val="000000"/>
                </a:solidFill>
                <a:latin typeface="Times New Roman"/>
                <a:cs typeface="Times New Roman"/>
              </a:rPr>
              <a:t> et al reported a distance of 1.3 cm as a site for appropriate osteotomy </a:t>
            </a:r>
            <a:r>
              <a:rPr lang="en-US" sz="2800" b="0" dirty="0" smtClean="0">
                <a:solidFill>
                  <a:srgbClr val="000000"/>
                </a:solidFill>
                <a:latin typeface="Times New Roman"/>
                <a:cs typeface="Times New Roman"/>
              </a:rPr>
              <a:t>initiation to </a:t>
            </a:r>
            <a:r>
              <a:rPr lang="en-US" sz="2800" b="0" dirty="0">
                <a:solidFill>
                  <a:srgbClr val="000000"/>
                </a:solidFill>
                <a:latin typeface="Times New Roman"/>
                <a:cs typeface="Times New Roman"/>
              </a:rPr>
              <a:t>best avoid facet violation </a:t>
            </a:r>
            <a:r>
              <a:rPr lang="en-US" sz="2800" b="0" dirty="0" smtClean="0">
                <a:solidFill>
                  <a:srgbClr val="000000"/>
                </a:solidFill>
                <a:latin typeface="Times New Roman"/>
                <a:cs typeface="Times New Roman"/>
              </a:rPr>
              <a:t>(6)</a:t>
            </a:r>
            <a:r>
              <a:rPr lang="en-US" sz="2800" b="0" dirty="0">
                <a:solidFill>
                  <a:srgbClr val="000000"/>
                </a:solidFill>
                <a:latin typeface="Times New Roman"/>
                <a:cs typeface="Times New Roman"/>
              </a:rPr>
              <a:t>. This distance was later used by </a:t>
            </a:r>
            <a:r>
              <a:rPr lang="en-US" sz="2800" b="0" dirty="0" err="1">
                <a:solidFill>
                  <a:srgbClr val="000000"/>
                </a:solidFill>
                <a:latin typeface="Times New Roman"/>
                <a:cs typeface="Times New Roman"/>
              </a:rPr>
              <a:t>Bussewitz</a:t>
            </a:r>
            <a:r>
              <a:rPr lang="en-US" sz="2800" b="0" dirty="0">
                <a:solidFill>
                  <a:srgbClr val="000000"/>
                </a:solidFill>
                <a:latin typeface="Times New Roman"/>
                <a:cs typeface="Times New Roman"/>
              </a:rPr>
              <a:t> et al. in their series of 10 </a:t>
            </a:r>
            <a:r>
              <a:rPr lang="en-US" sz="2800" b="0" dirty="0" smtClean="0">
                <a:solidFill>
                  <a:srgbClr val="000000"/>
                </a:solidFill>
                <a:latin typeface="Times New Roman"/>
                <a:cs typeface="Times New Roman"/>
              </a:rPr>
              <a:t>cadavers (7). </a:t>
            </a:r>
            <a:r>
              <a:rPr lang="en-US" sz="2800" b="0" dirty="0">
                <a:solidFill>
                  <a:srgbClr val="000000"/>
                </a:solidFill>
                <a:latin typeface="Times New Roman"/>
                <a:cs typeface="Times New Roman"/>
              </a:rPr>
              <a:t>They noted conjoined facets in 2 of 10 specimens. Violation of the facets was avoided 44% of the time. </a:t>
            </a:r>
            <a:r>
              <a:rPr lang="en-US" sz="2800" b="0" dirty="0" smtClean="0">
                <a:solidFill>
                  <a:srgbClr val="000000"/>
                </a:solidFill>
                <a:latin typeface="Times New Roman"/>
                <a:cs typeface="Times New Roman"/>
              </a:rPr>
              <a:t>We </a:t>
            </a:r>
            <a:r>
              <a:rPr lang="en-US" sz="2800" b="0" dirty="0">
                <a:solidFill>
                  <a:srgbClr val="000000"/>
                </a:solidFill>
                <a:latin typeface="Times New Roman"/>
                <a:cs typeface="Times New Roman"/>
              </a:rPr>
              <a:t>were able to avoid transection of the facets in 60% of specimens. This is line with the rate noted by </a:t>
            </a:r>
            <a:r>
              <a:rPr lang="en-US" sz="2800" b="0" dirty="0" err="1">
                <a:solidFill>
                  <a:srgbClr val="000000"/>
                </a:solidFill>
                <a:latin typeface="Times New Roman"/>
                <a:cs typeface="Times New Roman"/>
              </a:rPr>
              <a:t>Bussewitz</a:t>
            </a:r>
            <a:r>
              <a:rPr lang="en-US" sz="2800" b="0" dirty="0">
                <a:solidFill>
                  <a:srgbClr val="000000"/>
                </a:solidFill>
                <a:latin typeface="Times New Roman"/>
                <a:cs typeface="Times New Roman"/>
              </a:rPr>
              <a:t>. We propose that the above described technique is a quick and reliable method of finding this area intra-operatively</a:t>
            </a:r>
            <a:r>
              <a:rPr lang="en-US" sz="2800" b="0" dirty="0" smtClean="0">
                <a:solidFill>
                  <a:srgbClr val="000000"/>
                </a:solidFill>
                <a:latin typeface="Times New Roman"/>
                <a:cs typeface="Times New Roman"/>
              </a:rPr>
              <a:t>.</a:t>
            </a:r>
            <a:endParaRPr lang="en-US" sz="2800" b="0" dirty="0">
              <a:solidFill>
                <a:srgbClr val="000000"/>
              </a:solidFill>
              <a:latin typeface="Times New Roman"/>
              <a:cs typeface="Times New Roman"/>
            </a:endParaRPr>
          </a:p>
        </p:txBody>
      </p:sp>
      <p:graphicFrame>
        <p:nvGraphicFramePr>
          <p:cNvPr id="21" name="Content Placeholder 3"/>
          <p:cNvGraphicFramePr>
            <a:graphicFrameLocks noGrp="1"/>
          </p:cNvGraphicFramePr>
          <p:nvPr>
            <p:ph idx="1"/>
            <p:extLst>
              <p:ext uri="{D42A27DB-BD31-4B8C-83A1-F6EECF244321}">
                <p14:modId xmlns:p14="http://schemas.microsoft.com/office/powerpoint/2010/main" val="2056302995"/>
              </p:ext>
            </p:extLst>
          </p:nvPr>
        </p:nvGraphicFramePr>
        <p:xfrm>
          <a:off x="21259800" y="6265011"/>
          <a:ext cx="10744202" cy="8365393"/>
        </p:xfrm>
        <a:graphic>
          <a:graphicData uri="http://schemas.openxmlformats.org/drawingml/2006/table">
            <a:tbl>
              <a:tblPr firstRow="1" bandRow="1">
                <a:tableStyleId>{6E25E649-3F16-4E02-A733-19D2CDBF48F0}</a:tableStyleId>
              </a:tblPr>
              <a:tblGrid>
                <a:gridCol w="1534886"/>
                <a:gridCol w="1534886"/>
                <a:gridCol w="1534886"/>
                <a:gridCol w="1534886"/>
                <a:gridCol w="1534886"/>
                <a:gridCol w="1534886"/>
                <a:gridCol w="1534886"/>
              </a:tblGrid>
              <a:tr h="390549">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r>
              <a:tr h="1058136">
                <a:tc>
                  <a:txBody>
                    <a:bodyPr/>
                    <a:lstStyle/>
                    <a:p>
                      <a:pPr marL="0" marR="0">
                        <a:spcBef>
                          <a:spcPts val="0"/>
                        </a:spcBef>
                        <a:spcAft>
                          <a:spcPts val="0"/>
                        </a:spcAft>
                      </a:pPr>
                      <a:r>
                        <a:rPr lang="en-US" sz="1200" dirty="0">
                          <a:effectLst/>
                          <a:latin typeface="Cambria"/>
                          <a:ea typeface="ＭＳ 明朝"/>
                          <a:cs typeface="Times New Roman"/>
                        </a:rPr>
                        <a:t>Specimen</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Side</a:t>
                      </a: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Distance  CCJ  </a:t>
                      </a:r>
                      <a:r>
                        <a:rPr lang="en-US" sz="1200" dirty="0">
                          <a:effectLst/>
                          <a:latin typeface="Cambria"/>
                          <a:ea typeface="ＭＳ 明朝"/>
                          <a:cs typeface="Times New Roman"/>
                        </a:rPr>
                        <a:t>to </a:t>
                      </a:r>
                      <a:r>
                        <a:rPr lang="en-US" sz="1200" dirty="0" smtClean="0">
                          <a:effectLst/>
                          <a:latin typeface="Cambria"/>
                          <a:ea typeface="ＭＳ 明朝"/>
                          <a:cs typeface="Times New Roman"/>
                        </a:rPr>
                        <a:t>CS </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Distance</a:t>
                      </a:r>
                      <a:r>
                        <a:rPr lang="en-US" sz="1200" baseline="0" dirty="0" smtClean="0">
                          <a:effectLst/>
                          <a:latin typeface="Cambria"/>
                          <a:ea typeface="ＭＳ 明朝"/>
                          <a:cs typeface="Times New Roman"/>
                        </a:rPr>
                        <a:t> </a:t>
                      </a:r>
                      <a:r>
                        <a:rPr lang="en-US" sz="1200" dirty="0" smtClean="0">
                          <a:effectLst/>
                          <a:latin typeface="Cambria"/>
                          <a:ea typeface="ＭＳ 明朝"/>
                          <a:cs typeface="Times New Roman"/>
                        </a:rPr>
                        <a:t>Osteotomy</a:t>
                      </a:r>
                      <a:r>
                        <a:rPr lang="en-US" sz="1200" baseline="0" dirty="0" smtClean="0">
                          <a:effectLst/>
                          <a:latin typeface="Cambria"/>
                          <a:ea typeface="ＭＳ 明朝"/>
                          <a:cs typeface="Times New Roman"/>
                        </a:rPr>
                        <a:t> to CS</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smtClean="0">
                          <a:effectLst/>
                          <a:latin typeface="Cambria"/>
                          <a:ea typeface="ＭＳ 明朝"/>
                          <a:cs typeface="Times New Roman"/>
                        </a:rPr>
                        <a:t>Distance</a:t>
                      </a:r>
                      <a:r>
                        <a:rPr lang="en-US" sz="1200" baseline="0" dirty="0" smtClean="0">
                          <a:effectLst/>
                          <a:latin typeface="Cambria"/>
                          <a:ea typeface="ＭＳ 明朝"/>
                          <a:cs typeface="Times New Roman"/>
                        </a:rPr>
                        <a:t> </a:t>
                      </a:r>
                      <a:r>
                        <a:rPr lang="en-US" sz="1200" dirty="0" smtClean="0">
                          <a:effectLst/>
                          <a:latin typeface="Cambria"/>
                          <a:ea typeface="ＭＳ 明朝"/>
                          <a:cs typeface="Times New Roman"/>
                        </a:rPr>
                        <a:t> </a:t>
                      </a:r>
                      <a:r>
                        <a:rPr lang="en-US" sz="1200" dirty="0">
                          <a:effectLst/>
                          <a:latin typeface="Cambria"/>
                          <a:ea typeface="ＭＳ 明朝"/>
                          <a:cs typeface="Times New Roman"/>
                        </a:rPr>
                        <a:t>from </a:t>
                      </a:r>
                      <a:r>
                        <a:rPr lang="en-US" sz="1200" dirty="0" err="1">
                          <a:effectLst/>
                          <a:latin typeface="Cambria"/>
                          <a:ea typeface="ＭＳ 明朝"/>
                          <a:cs typeface="Times New Roman"/>
                        </a:rPr>
                        <a:t>Ost</a:t>
                      </a:r>
                      <a:r>
                        <a:rPr lang="en-US" sz="1200" dirty="0">
                          <a:effectLst/>
                          <a:latin typeface="Cambria"/>
                          <a:ea typeface="ＭＳ 明朝"/>
                          <a:cs typeface="Times New Roman"/>
                        </a:rPr>
                        <a:t> to CC</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Facet</a:t>
                      </a:r>
                    </a:p>
                    <a:p>
                      <a:pPr marL="0" marR="0">
                        <a:spcBef>
                          <a:spcPts val="0"/>
                        </a:spcBef>
                        <a:spcAft>
                          <a:spcPts val="0"/>
                        </a:spcAft>
                      </a:pPr>
                      <a:r>
                        <a:rPr lang="en-US" sz="1200" dirty="0">
                          <a:effectLst/>
                          <a:latin typeface="Cambria"/>
                          <a:ea typeface="ＭＳ 明朝"/>
                          <a:cs typeface="Times New Roman"/>
                        </a:rPr>
                        <a:t>Sep/</a:t>
                      </a:r>
                      <a:r>
                        <a:rPr lang="en-US" sz="1200" dirty="0" err="1">
                          <a:effectLst/>
                          <a:latin typeface="Cambria"/>
                          <a:ea typeface="ＭＳ 明朝"/>
                          <a:cs typeface="Times New Roman"/>
                        </a:rPr>
                        <a:t>conj</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Facets violated w osteotomy?</a:t>
                      </a:r>
                    </a:p>
                  </a:txBody>
                  <a:tcPr marL="68580" marR="68580" marT="0" marB="0"/>
                </a:tc>
              </a:tr>
              <a:tr h="479701">
                <a:tc>
                  <a:txBody>
                    <a:bodyPr/>
                    <a:lstStyle/>
                    <a:p>
                      <a:pPr marL="0" marR="0">
                        <a:spcBef>
                          <a:spcPts val="0"/>
                        </a:spcBef>
                        <a:spcAft>
                          <a:spcPts val="0"/>
                        </a:spcAft>
                      </a:pPr>
                      <a:r>
                        <a:rPr lang="en-US" sz="1200" dirty="0">
                          <a:effectLst/>
                          <a:latin typeface="Cambria"/>
                          <a:ea typeface="ＭＳ 明朝"/>
                          <a:cs typeface="Times New Roman"/>
                        </a:rPr>
                        <a:t>1</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L</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19.81</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8.94</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9.92</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Sep</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Yes (MF/ST)</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2</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R</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19.02</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10.13</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9.09</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Sep</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No </a:t>
                      </a:r>
                    </a:p>
                  </a:txBody>
                  <a:tcPr marL="68580" marR="68580" marT="0" marB="0"/>
                </a:tc>
              </a:tr>
              <a:tr h="715223">
                <a:tc>
                  <a:txBody>
                    <a:bodyPr/>
                    <a:lstStyle/>
                    <a:p>
                      <a:pPr marL="0" marR="0">
                        <a:spcBef>
                          <a:spcPts val="0"/>
                        </a:spcBef>
                        <a:spcAft>
                          <a:spcPts val="0"/>
                        </a:spcAft>
                      </a:pPr>
                      <a:r>
                        <a:rPr lang="en-US" sz="1200" dirty="0">
                          <a:effectLst/>
                          <a:latin typeface="Cambria"/>
                          <a:ea typeface="ＭＳ 明朝"/>
                          <a:cs typeface="Times New Roman"/>
                        </a:rPr>
                        <a:t>3</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22.04</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10.33</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10.37</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Conj</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Yes (CF)</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4</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23.71</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10.58</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10.88</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Sep </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No</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5</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R</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21.57</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10.63</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10.59</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Sep</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No </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6</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21.42</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9.02</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10.27</a:t>
                      </a:r>
                    </a:p>
                  </a:txBody>
                  <a:tcPr marL="68580" marR="68580" marT="0" marB="0"/>
                </a:tc>
                <a:tc>
                  <a:txBody>
                    <a:bodyPr/>
                    <a:lstStyle/>
                    <a:p>
                      <a:pPr marL="0" marR="0">
                        <a:spcBef>
                          <a:spcPts val="0"/>
                        </a:spcBef>
                        <a:spcAft>
                          <a:spcPts val="0"/>
                        </a:spcAft>
                      </a:pPr>
                      <a:r>
                        <a:rPr lang="en-US" sz="1200" dirty="0" err="1">
                          <a:effectLst/>
                          <a:latin typeface="Cambria"/>
                          <a:ea typeface="ＭＳ 明朝"/>
                          <a:cs typeface="Times New Roman"/>
                        </a:rPr>
                        <a:t>Conj</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Yes (CF)</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7</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R</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21.34</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10.93</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10.63</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Sep</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Yes (MF/ST)</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8</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R</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19.11</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9.14</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10.04</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Conj</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Yes (CF)</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9</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L</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20.35</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9.44</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10.45</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Sep</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No</a:t>
                      </a:r>
                    </a:p>
                  </a:txBody>
                  <a:tcPr marL="68580" marR="68580" marT="0" marB="0"/>
                </a:tc>
              </a:tr>
              <a:tr h="715223">
                <a:tc>
                  <a:txBody>
                    <a:bodyPr/>
                    <a:lstStyle/>
                    <a:p>
                      <a:pPr marL="0" marR="0">
                        <a:spcBef>
                          <a:spcPts val="0"/>
                        </a:spcBef>
                        <a:spcAft>
                          <a:spcPts val="0"/>
                        </a:spcAft>
                      </a:pPr>
                      <a:r>
                        <a:rPr lang="en-US" sz="1200">
                          <a:effectLst/>
                          <a:latin typeface="Cambria"/>
                          <a:ea typeface="ＭＳ 明朝"/>
                          <a:cs typeface="Times New Roman"/>
                        </a:rPr>
                        <a:t>10</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R</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16.3</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6.79</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10.03</a:t>
                      </a:r>
                    </a:p>
                  </a:txBody>
                  <a:tcPr marL="68580" marR="68580" marT="0" marB="0"/>
                </a:tc>
                <a:tc>
                  <a:txBody>
                    <a:bodyPr/>
                    <a:lstStyle/>
                    <a:p>
                      <a:pPr marL="0" marR="0">
                        <a:spcBef>
                          <a:spcPts val="0"/>
                        </a:spcBef>
                        <a:spcAft>
                          <a:spcPts val="0"/>
                        </a:spcAft>
                      </a:pPr>
                      <a:r>
                        <a:rPr lang="en-US" sz="1200">
                          <a:effectLst/>
                          <a:latin typeface="Cambria"/>
                          <a:ea typeface="ＭＳ 明朝"/>
                          <a:cs typeface="Times New Roman"/>
                        </a:rPr>
                        <a:t>Conj</a:t>
                      </a:r>
                    </a:p>
                  </a:txBody>
                  <a:tcPr marL="68580" marR="68580" marT="0" marB="0"/>
                </a:tc>
                <a:tc>
                  <a:txBody>
                    <a:bodyPr/>
                    <a:lstStyle/>
                    <a:p>
                      <a:pPr marL="0" marR="0">
                        <a:spcBef>
                          <a:spcPts val="0"/>
                        </a:spcBef>
                        <a:spcAft>
                          <a:spcPts val="0"/>
                        </a:spcAft>
                      </a:pPr>
                      <a:r>
                        <a:rPr lang="en-US" sz="1200" dirty="0">
                          <a:effectLst/>
                          <a:latin typeface="Cambria"/>
                          <a:ea typeface="ＭＳ 明朝"/>
                          <a:cs typeface="Times New Roman"/>
                        </a:rPr>
                        <a:t>Yes (CF)</a:t>
                      </a:r>
                    </a:p>
                  </a:txBody>
                  <a:tcPr marL="68580" marR="68580" marT="0" marB="0"/>
                </a:tc>
              </a:tr>
            </a:tbl>
          </a:graphicData>
        </a:graphic>
      </p:graphicFrame>
      <p:pic>
        <p:nvPicPr>
          <p:cNvPr id="8" name="Picture 7" descr="Screen Shot 2014-12-31 at 6.48.30 PM.png"/>
          <p:cNvPicPr>
            <a:picLocks noChangeAspect="1"/>
          </p:cNvPicPr>
          <p:nvPr/>
        </p:nvPicPr>
        <p:blipFill rotWithShape="1">
          <a:blip r:embed="rId4">
            <a:extLst>
              <a:ext uri="{28A0092B-C50C-407E-A947-70E740481C1C}">
                <a14:useLocalDpi xmlns:a14="http://schemas.microsoft.com/office/drawing/2010/main" val="0"/>
              </a:ext>
            </a:extLst>
          </a:blip>
          <a:srcRect l="12798" t="35497" r="64012" b="8019"/>
          <a:stretch/>
        </p:blipFill>
        <p:spPr>
          <a:xfrm>
            <a:off x="13487400" y="6096000"/>
            <a:ext cx="6655210" cy="8610600"/>
          </a:xfrm>
          <a:prstGeom prst="rect">
            <a:avLst/>
          </a:prstGeom>
        </p:spPr>
      </p:pic>
      <p:sp>
        <p:nvSpPr>
          <p:cNvPr id="9" name="Rectangle 8"/>
          <p:cNvSpPr/>
          <p:nvPr/>
        </p:nvSpPr>
        <p:spPr>
          <a:xfrm>
            <a:off x="16154400" y="6705600"/>
            <a:ext cx="1260170" cy="769441"/>
          </a:xfrm>
          <a:prstGeom prst="rect">
            <a:avLst/>
          </a:prstGeom>
          <a:noFill/>
        </p:spPr>
        <p:txBody>
          <a:bodyPr wrap="square" lIns="91440" tIns="45720" rIns="91440" bIns="45720">
            <a:spAutoFit/>
          </a:bodyPr>
          <a:lstStyle/>
          <a:p>
            <a:pPr algn="ctr"/>
            <a:r>
              <a:rPr lang="en-US"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AF</a:t>
            </a:r>
            <a:endParaRPr lang="en-US"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 name="Rectangle 28"/>
          <p:cNvSpPr/>
          <p:nvPr/>
        </p:nvSpPr>
        <p:spPr>
          <a:xfrm>
            <a:off x="14249400" y="8610600"/>
            <a:ext cx="1371600" cy="769441"/>
          </a:xfrm>
          <a:prstGeom prst="rect">
            <a:avLst/>
          </a:prstGeom>
          <a:noFill/>
        </p:spPr>
        <p:txBody>
          <a:bodyPr wrap="square" lIns="91440" tIns="45720" rIns="91440" bIns="45720">
            <a:spAutoFit/>
          </a:bodyPr>
          <a:lstStyle/>
          <a:p>
            <a:pPr algn="ctr"/>
            <a:r>
              <a:rPr lang="en-US"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MF</a:t>
            </a:r>
            <a:endParaRPr lang="en-US"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0" name="Rectangle 29"/>
          <p:cNvSpPr/>
          <p:nvPr/>
        </p:nvSpPr>
        <p:spPr>
          <a:xfrm>
            <a:off x="16669212" y="10591800"/>
            <a:ext cx="840144"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PF</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0" name="Rectangle 9"/>
          <p:cNvSpPr/>
          <p:nvPr/>
        </p:nvSpPr>
        <p:spPr>
          <a:xfrm>
            <a:off x="914400" y="6096000"/>
            <a:ext cx="11506200" cy="7478970"/>
          </a:xfrm>
          <a:prstGeom prst="rect">
            <a:avLst/>
          </a:prstGeom>
        </p:spPr>
        <p:txBody>
          <a:bodyPr wrap="square">
            <a:spAutoFit/>
          </a:bodyPr>
          <a:lstStyle/>
          <a:p>
            <a:pPr algn="l"/>
            <a:r>
              <a:rPr lang="en-US" sz="3000" b="0" dirty="0" smtClean="0">
                <a:solidFill>
                  <a:schemeClr val="tx1"/>
                </a:solidFill>
                <a:latin typeface="Times New Roman"/>
                <a:cs typeface="Times New Roman"/>
              </a:rPr>
              <a:t>   The </a:t>
            </a:r>
            <a:r>
              <a:rPr lang="en-US" sz="3000" b="0" dirty="0">
                <a:solidFill>
                  <a:schemeClr val="tx1"/>
                </a:solidFill>
                <a:latin typeface="Times New Roman"/>
                <a:cs typeface="Times New Roman"/>
              </a:rPr>
              <a:t>effectiveness of the Evan’s Osteotomy in the treatment of adolescent collapsing </a:t>
            </a:r>
            <a:r>
              <a:rPr lang="en-US" sz="3000" b="0" dirty="0" err="1">
                <a:solidFill>
                  <a:schemeClr val="tx1"/>
                </a:solidFill>
                <a:latin typeface="Times New Roman"/>
                <a:cs typeface="Times New Roman"/>
              </a:rPr>
              <a:t>pes</a:t>
            </a:r>
            <a:r>
              <a:rPr lang="en-US" sz="3000" b="0" dirty="0">
                <a:solidFill>
                  <a:schemeClr val="tx1"/>
                </a:solidFill>
                <a:latin typeface="Times New Roman"/>
                <a:cs typeface="Times New Roman"/>
              </a:rPr>
              <a:t> </a:t>
            </a:r>
            <a:r>
              <a:rPr lang="en-US" sz="3000" b="0" dirty="0" err="1">
                <a:solidFill>
                  <a:schemeClr val="tx1"/>
                </a:solidFill>
                <a:latin typeface="Times New Roman"/>
                <a:cs typeface="Times New Roman"/>
              </a:rPr>
              <a:t>plano</a:t>
            </a:r>
            <a:r>
              <a:rPr lang="en-US" sz="3000" b="0" dirty="0">
                <a:solidFill>
                  <a:schemeClr val="tx1"/>
                </a:solidFill>
                <a:latin typeface="Times New Roman"/>
                <a:cs typeface="Times New Roman"/>
              </a:rPr>
              <a:t> valgus and posterior </a:t>
            </a:r>
            <a:r>
              <a:rPr lang="en-US" sz="3000" b="0" dirty="0" err="1">
                <a:solidFill>
                  <a:schemeClr val="tx1"/>
                </a:solidFill>
                <a:latin typeface="Times New Roman"/>
                <a:cs typeface="Times New Roman"/>
              </a:rPr>
              <a:t>tibial</a:t>
            </a:r>
            <a:r>
              <a:rPr lang="en-US" sz="3000" b="0" dirty="0">
                <a:solidFill>
                  <a:schemeClr val="tx1"/>
                </a:solidFill>
                <a:latin typeface="Times New Roman"/>
                <a:cs typeface="Times New Roman"/>
              </a:rPr>
              <a:t> tendon dysfunction has been well documented in the literature (1</a:t>
            </a:r>
            <a:r>
              <a:rPr lang="en-US" sz="3000" b="0" dirty="0" smtClean="0">
                <a:solidFill>
                  <a:schemeClr val="tx1"/>
                </a:solidFill>
                <a:latin typeface="Times New Roman"/>
                <a:cs typeface="Times New Roman"/>
              </a:rPr>
              <a:t>-3)</a:t>
            </a:r>
            <a:r>
              <a:rPr lang="en-US" sz="3000" b="0" dirty="0">
                <a:solidFill>
                  <a:schemeClr val="tx1"/>
                </a:solidFill>
                <a:latin typeface="Times New Roman"/>
                <a:cs typeface="Times New Roman"/>
              </a:rPr>
              <a:t>.  Although initially described by Evans to treat rigid </a:t>
            </a:r>
            <a:r>
              <a:rPr lang="en-US" sz="3000" b="0" dirty="0" err="1">
                <a:solidFill>
                  <a:schemeClr val="tx1"/>
                </a:solidFill>
                <a:latin typeface="Times New Roman"/>
                <a:cs typeface="Times New Roman"/>
              </a:rPr>
              <a:t>pes</a:t>
            </a:r>
            <a:r>
              <a:rPr lang="en-US" sz="3000" b="0" dirty="0">
                <a:solidFill>
                  <a:schemeClr val="tx1"/>
                </a:solidFill>
                <a:latin typeface="Times New Roman"/>
                <a:cs typeface="Times New Roman"/>
              </a:rPr>
              <a:t> </a:t>
            </a:r>
            <a:r>
              <a:rPr lang="en-US" sz="3000" b="0" dirty="0" err="1">
                <a:solidFill>
                  <a:schemeClr val="tx1"/>
                </a:solidFill>
                <a:latin typeface="Times New Roman"/>
                <a:cs typeface="Times New Roman"/>
              </a:rPr>
              <a:t>plano</a:t>
            </a:r>
            <a:r>
              <a:rPr lang="en-US" sz="3000" b="0" dirty="0">
                <a:solidFill>
                  <a:schemeClr val="tx1"/>
                </a:solidFill>
                <a:latin typeface="Times New Roman"/>
                <a:cs typeface="Times New Roman"/>
              </a:rPr>
              <a:t> valgus, the Evans osteotomy has become a mainstay in the treatment of the flexible flatfoot. The versatility of the Evans Osteotomy is derived from its extra articular orientation and its ability to provide multi-planar correction (2) </a:t>
            </a:r>
            <a:endParaRPr lang="en-US" sz="3000" b="0" dirty="0" smtClean="0">
              <a:solidFill>
                <a:schemeClr val="tx1"/>
              </a:solidFill>
              <a:latin typeface="Times New Roman"/>
              <a:cs typeface="Times New Roman"/>
            </a:endParaRPr>
          </a:p>
          <a:p>
            <a:pPr algn="l"/>
            <a:endParaRPr lang="en-US" sz="3000" b="0" dirty="0" smtClean="0">
              <a:solidFill>
                <a:schemeClr val="tx1"/>
              </a:solidFill>
              <a:latin typeface="Times New Roman"/>
              <a:cs typeface="Times New Roman"/>
            </a:endParaRPr>
          </a:p>
          <a:p>
            <a:pPr algn="l"/>
            <a:r>
              <a:rPr lang="en-US" sz="3000" b="0" dirty="0">
                <a:solidFill>
                  <a:schemeClr val="tx1"/>
                </a:solidFill>
                <a:latin typeface="Times New Roman"/>
                <a:cs typeface="Times New Roman"/>
              </a:rPr>
              <a:t> </a:t>
            </a:r>
            <a:r>
              <a:rPr lang="en-US" sz="3000" b="0" dirty="0" smtClean="0">
                <a:solidFill>
                  <a:schemeClr val="tx1"/>
                </a:solidFill>
                <a:latin typeface="Times New Roman"/>
                <a:cs typeface="Times New Roman"/>
              </a:rPr>
              <a:t>  </a:t>
            </a:r>
            <a:r>
              <a:rPr lang="en-US" sz="3000" b="0" dirty="0" smtClean="0">
                <a:solidFill>
                  <a:srgbClr val="000000"/>
                </a:solidFill>
                <a:latin typeface="Times New Roman"/>
                <a:cs typeface="Times New Roman"/>
              </a:rPr>
              <a:t>Optimal </a:t>
            </a:r>
            <a:r>
              <a:rPr lang="en-US" sz="3000" b="0" dirty="0">
                <a:solidFill>
                  <a:srgbClr val="000000"/>
                </a:solidFill>
                <a:latin typeface="Times New Roman"/>
                <a:cs typeface="Times New Roman"/>
              </a:rPr>
              <a:t>placement and orientation of the Evans calcaneal osteotomy to avoid injury to adjacent anatomical structures continues to be debated within the literature. Complications resulting from violation of the middle facet in particular can be particularly detrimental. The calcaneal sulcus is a constant landmark readily identifiable </a:t>
            </a:r>
            <a:r>
              <a:rPr lang="en-US" sz="3000" b="0" dirty="0" err="1">
                <a:solidFill>
                  <a:srgbClr val="000000"/>
                </a:solidFill>
                <a:latin typeface="Times New Roman"/>
                <a:cs typeface="Times New Roman"/>
              </a:rPr>
              <a:t>radiographically</a:t>
            </a:r>
            <a:r>
              <a:rPr lang="en-US" sz="3000" b="0" dirty="0">
                <a:solidFill>
                  <a:srgbClr val="000000"/>
                </a:solidFill>
                <a:latin typeface="Times New Roman"/>
                <a:cs typeface="Times New Roman"/>
              </a:rPr>
              <a:t>. We propose that an osteotomy placed centrally between the </a:t>
            </a:r>
            <a:r>
              <a:rPr lang="en-US" sz="3000" b="0" dirty="0" err="1">
                <a:solidFill>
                  <a:srgbClr val="000000"/>
                </a:solidFill>
                <a:latin typeface="Times New Roman"/>
                <a:cs typeface="Times New Roman"/>
              </a:rPr>
              <a:t>calcaneocuboid</a:t>
            </a:r>
            <a:r>
              <a:rPr lang="en-US" sz="3000" b="0" dirty="0">
                <a:solidFill>
                  <a:srgbClr val="000000"/>
                </a:solidFill>
                <a:latin typeface="Times New Roman"/>
                <a:cs typeface="Times New Roman"/>
              </a:rPr>
              <a:t> joint (CCJ) and the calcaneal sulcus (CS) will yield reliable placement of the Evans osteotomy, ultimately decreasing risk of injury to surrounding structures</a:t>
            </a:r>
            <a:r>
              <a:rPr lang="en-US" sz="2800" b="0" dirty="0">
                <a:solidFill>
                  <a:srgbClr val="000000"/>
                </a:solidFill>
                <a:latin typeface="Times New Roman"/>
                <a:cs typeface="Times New Roman"/>
              </a:rPr>
              <a:t>. </a:t>
            </a:r>
          </a:p>
        </p:txBody>
      </p:sp>
      <p:sp>
        <p:nvSpPr>
          <p:cNvPr id="11" name="TextBox 10"/>
          <p:cNvSpPr txBox="1"/>
          <p:nvPr/>
        </p:nvSpPr>
        <p:spPr>
          <a:xfrm>
            <a:off x="32766000" y="18821400"/>
            <a:ext cx="10972800" cy="2893100"/>
          </a:xfrm>
          <a:prstGeom prst="rect">
            <a:avLst/>
          </a:prstGeom>
          <a:noFill/>
        </p:spPr>
        <p:txBody>
          <a:bodyPr wrap="square" rtlCol="0">
            <a:spAutoFit/>
          </a:bodyPr>
          <a:lstStyle/>
          <a:p>
            <a:pPr marL="342900" lvl="0" indent="-342900" algn="l">
              <a:buAutoNum type="arabicPeriod"/>
            </a:pPr>
            <a:r>
              <a:rPr lang="en-US" sz="1400" b="0" dirty="0" smtClean="0">
                <a:solidFill>
                  <a:srgbClr val="000000"/>
                </a:solidFill>
              </a:rPr>
              <a:t>Evans</a:t>
            </a:r>
            <a:r>
              <a:rPr lang="en-US" sz="1400" b="0" dirty="0">
                <a:solidFill>
                  <a:srgbClr val="000000"/>
                </a:solidFill>
              </a:rPr>
              <a:t>, Dillwyn. "</a:t>
            </a:r>
            <a:r>
              <a:rPr lang="en-US" sz="1400" b="0" dirty="0" err="1">
                <a:solidFill>
                  <a:srgbClr val="000000"/>
                </a:solidFill>
              </a:rPr>
              <a:t>Calcaneo</a:t>
            </a:r>
            <a:r>
              <a:rPr lang="en-US" sz="1400" b="0" dirty="0">
                <a:solidFill>
                  <a:srgbClr val="000000"/>
                </a:solidFill>
              </a:rPr>
              <a:t>-valgus deformity." </a:t>
            </a:r>
            <a:r>
              <a:rPr lang="en-US" sz="1400" b="0" i="1" dirty="0">
                <a:solidFill>
                  <a:srgbClr val="000000"/>
                </a:solidFill>
              </a:rPr>
              <a:t>Journal of Bone &amp; Joint Surgery, British </a:t>
            </a:r>
            <a:r>
              <a:rPr lang="en-US" sz="1400" b="0" dirty="0">
                <a:solidFill>
                  <a:srgbClr val="000000"/>
                </a:solidFill>
              </a:rPr>
              <a:t>1975; 57.3 : 270-278.</a:t>
            </a:r>
          </a:p>
          <a:p>
            <a:pPr marL="342900" indent="-342900" algn="l">
              <a:buAutoNum type="arabicPeriod"/>
            </a:pPr>
            <a:r>
              <a:rPr lang="en-US" sz="1400" b="0" dirty="0" smtClean="0">
                <a:solidFill>
                  <a:srgbClr val="000000"/>
                </a:solidFill>
              </a:rPr>
              <a:t>Mahan</a:t>
            </a:r>
            <a:r>
              <a:rPr lang="en-US" sz="1400" b="0" dirty="0">
                <a:solidFill>
                  <a:srgbClr val="000000"/>
                </a:solidFill>
              </a:rPr>
              <a:t>, K. T., and E. D. </a:t>
            </a:r>
            <a:r>
              <a:rPr lang="en-US" sz="1400" b="0" dirty="0" err="1">
                <a:solidFill>
                  <a:srgbClr val="000000"/>
                </a:solidFill>
              </a:rPr>
              <a:t>McGlamry</a:t>
            </a:r>
            <a:r>
              <a:rPr lang="en-US" sz="1400" b="0" dirty="0">
                <a:solidFill>
                  <a:srgbClr val="000000"/>
                </a:solidFill>
              </a:rPr>
              <a:t>. "Evans calcaneal osteotomy for flexible </a:t>
            </a:r>
            <a:r>
              <a:rPr lang="en-US" sz="1400" b="0" dirty="0" err="1">
                <a:solidFill>
                  <a:srgbClr val="000000"/>
                </a:solidFill>
              </a:rPr>
              <a:t>pes</a:t>
            </a:r>
            <a:r>
              <a:rPr lang="en-US" sz="1400" b="0" dirty="0">
                <a:solidFill>
                  <a:srgbClr val="000000"/>
                </a:solidFill>
              </a:rPr>
              <a:t> valgus deformity. A preliminary study." </a:t>
            </a:r>
            <a:r>
              <a:rPr lang="en-US" sz="1400" b="0" i="1" dirty="0">
                <a:solidFill>
                  <a:srgbClr val="000000"/>
                </a:solidFill>
              </a:rPr>
              <a:t>Clinics in podiatric medicine and </a:t>
            </a:r>
            <a:r>
              <a:rPr lang="en-US" sz="1400" b="0" i="1" dirty="0" smtClean="0">
                <a:solidFill>
                  <a:srgbClr val="000000"/>
                </a:solidFill>
              </a:rPr>
              <a:t>surgery </a:t>
            </a:r>
            <a:r>
              <a:rPr lang="en-US" sz="1400" b="0" dirty="0" smtClean="0">
                <a:solidFill>
                  <a:srgbClr val="000000"/>
                </a:solidFill>
              </a:rPr>
              <a:t>4.1987;1</a:t>
            </a:r>
            <a:r>
              <a:rPr lang="en-US" sz="1400" b="0" dirty="0">
                <a:solidFill>
                  <a:srgbClr val="000000"/>
                </a:solidFill>
              </a:rPr>
              <a:t>:137-151</a:t>
            </a:r>
            <a:r>
              <a:rPr lang="en-US" sz="1400" b="0" dirty="0" smtClean="0">
                <a:solidFill>
                  <a:srgbClr val="000000"/>
                </a:solidFill>
              </a:rPr>
              <a:t>.</a:t>
            </a:r>
            <a:endParaRPr lang="en-US" sz="1400" b="0" dirty="0">
              <a:solidFill>
                <a:srgbClr val="000000"/>
              </a:solidFill>
            </a:endParaRPr>
          </a:p>
          <a:p>
            <a:pPr marL="342900" indent="-342900" algn="l">
              <a:buAutoNum type="arabicPeriod"/>
            </a:pPr>
            <a:r>
              <a:rPr lang="en-US" sz="1400" b="0" dirty="0" err="1" smtClean="0">
                <a:solidFill>
                  <a:srgbClr val="000000"/>
                </a:solidFill>
              </a:rPr>
              <a:t>Mosca</a:t>
            </a:r>
            <a:r>
              <a:rPr lang="en-US" sz="1400" b="0" dirty="0">
                <a:solidFill>
                  <a:srgbClr val="000000"/>
                </a:solidFill>
              </a:rPr>
              <a:t>, V. S. "Calcaneal lengthening for valgus deformity of the </a:t>
            </a:r>
            <a:r>
              <a:rPr lang="en-US" sz="1400" b="0" dirty="0" err="1">
                <a:solidFill>
                  <a:srgbClr val="000000"/>
                </a:solidFill>
              </a:rPr>
              <a:t>hindfoot</a:t>
            </a:r>
            <a:r>
              <a:rPr lang="en-US" sz="1400" b="0" dirty="0">
                <a:solidFill>
                  <a:srgbClr val="000000"/>
                </a:solidFill>
              </a:rPr>
              <a:t>. Results in." </a:t>
            </a:r>
            <a:r>
              <a:rPr lang="en-US" sz="1400" b="0" i="1" dirty="0">
                <a:solidFill>
                  <a:srgbClr val="000000"/>
                </a:solidFill>
              </a:rPr>
              <a:t>J Bone Joint </a:t>
            </a:r>
            <a:r>
              <a:rPr lang="en-US" sz="1400" b="0" i="1" dirty="0" err="1">
                <a:solidFill>
                  <a:srgbClr val="000000"/>
                </a:solidFill>
              </a:rPr>
              <a:t>Surg</a:t>
            </a:r>
            <a:r>
              <a:rPr lang="en-US" sz="1400" b="0" i="1" dirty="0">
                <a:solidFill>
                  <a:srgbClr val="000000"/>
                </a:solidFill>
              </a:rPr>
              <a:t> Am</a:t>
            </a:r>
            <a:r>
              <a:rPr lang="en-US" sz="1400" b="0" dirty="0">
                <a:solidFill>
                  <a:srgbClr val="000000"/>
                </a:solidFill>
              </a:rPr>
              <a:t> 1995; 77: 500-512</a:t>
            </a:r>
            <a:r>
              <a:rPr lang="en-US" sz="1400" b="0" dirty="0" smtClean="0">
                <a:solidFill>
                  <a:srgbClr val="000000"/>
                </a:solidFill>
              </a:rPr>
              <a:t>.</a:t>
            </a:r>
          </a:p>
          <a:p>
            <a:pPr marL="342900" indent="-342900" algn="l">
              <a:buAutoNum type="arabicPeriod"/>
            </a:pPr>
            <a:r>
              <a:rPr lang="en-US" sz="1400" b="0" dirty="0">
                <a:solidFill>
                  <a:srgbClr val="000000"/>
                </a:solidFill>
              </a:rPr>
              <a:t>Della </a:t>
            </a:r>
            <a:r>
              <a:rPr lang="en-US" sz="1400" b="0" dirty="0" err="1">
                <a:solidFill>
                  <a:srgbClr val="000000"/>
                </a:solidFill>
              </a:rPr>
              <a:t>Rocca</a:t>
            </a:r>
            <a:r>
              <a:rPr lang="en-US" sz="1400" b="0" dirty="0">
                <a:solidFill>
                  <a:srgbClr val="000000"/>
                </a:solidFill>
              </a:rPr>
              <a:t> GJ, </a:t>
            </a:r>
            <a:r>
              <a:rPr lang="en-US" sz="1400" b="0" dirty="0" err="1">
                <a:solidFill>
                  <a:srgbClr val="000000"/>
                </a:solidFill>
              </a:rPr>
              <a:t>Nork</a:t>
            </a:r>
            <a:r>
              <a:rPr lang="en-US" sz="1400" b="0" dirty="0">
                <a:solidFill>
                  <a:srgbClr val="000000"/>
                </a:solidFill>
              </a:rPr>
              <a:t> SE, </a:t>
            </a:r>
            <a:r>
              <a:rPr lang="en-US" sz="1400" b="0" dirty="0" err="1">
                <a:solidFill>
                  <a:srgbClr val="000000"/>
                </a:solidFill>
              </a:rPr>
              <a:t>Barei</a:t>
            </a:r>
            <a:r>
              <a:rPr lang="en-US" sz="1400" b="0" dirty="0">
                <a:solidFill>
                  <a:srgbClr val="000000"/>
                </a:solidFill>
              </a:rPr>
              <a:t> DP et al. Fractures of the </a:t>
            </a:r>
            <a:r>
              <a:rPr lang="en-US" sz="1400" b="0" dirty="0" err="1">
                <a:solidFill>
                  <a:srgbClr val="000000"/>
                </a:solidFill>
              </a:rPr>
              <a:t>Sustentaculum</a:t>
            </a:r>
            <a:r>
              <a:rPr lang="en-US" sz="1400" b="0" dirty="0">
                <a:solidFill>
                  <a:srgbClr val="000000"/>
                </a:solidFill>
              </a:rPr>
              <a:t> </a:t>
            </a:r>
            <a:r>
              <a:rPr lang="en-US" sz="1400" b="0" dirty="0" err="1">
                <a:solidFill>
                  <a:srgbClr val="000000"/>
                </a:solidFill>
              </a:rPr>
              <a:t>Tali</a:t>
            </a:r>
            <a:r>
              <a:rPr lang="en-US" sz="1400" b="0" dirty="0">
                <a:solidFill>
                  <a:srgbClr val="000000"/>
                </a:solidFill>
              </a:rPr>
              <a:t>: Injury  characteristics and Surgical Techniques. Foot Ankle </a:t>
            </a:r>
            <a:r>
              <a:rPr lang="en-US" sz="1400" b="0" dirty="0" err="1">
                <a:solidFill>
                  <a:srgbClr val="000000"/>
                </a:solidFill>
              </a:rPr>
              <a:t>Int</a:t>
            </a:r>
            <a:r>
              <a:rPr lang="en-US" sz="1400" b="0" dirty="0">
                <a:solidFill>
                  <a:srgbClr val="000000"/>
                </a:solidFill>
              </a:rPr>
              <a:t> 2009’30:1037-1041</a:t>
            </a:r>
            <a:endParaRPr lang="en-US" sz="1400" b="0" dirty="0" smtClean="0">
              <a:solidFill>
                <a:srgbClr val="000000"/>
              </a:solidFill>
            </a:endParaRPr>
          </a:p>
          <a:p>
            <a:pPr marL="342900" indent="-342900" algn="l">
              <a:buAutoNum type="arabicPeriod"/>
            </a:pPr>
            <a:r>
              <a:rPr lang="en-US" sz="1400" b="0" dirty="0" smtClean="0">
                <a:solidFill>
                  <a:srgbClr val="000000"/>
                </a:solidFill>
              </a:rPr>
              <a:t>Raines</a:t>
            </a:r>
            <a:r>
              <a:rPr lang="en-US" sz="1400" b="0" dirty="0">
                <a:solidFill>
                  <a:srgbClr val="000000"/>
                </a:solidFill>
              </a:rPr>
              <a:t>, Robert A., and Michael E. </a:t>
            </a:r>
            <a:r>
              <a:rPr lang="en-US" sz="1400" b="0" dirty="0" err="1">
                <a:solidFill>
                  <a:srgbClr val="000000"/>
                </a:solidFill>
              </a:rPr>
              <a:t>Brage</a:t>
            </a:r>
            <a:r>
              <a:rPr lang="en-US" sz="1400" b="0" dirty="0">
                <a:solidFill>
                  <a:srgbClr val="000000"/>
                </a:solidFill>
              </a:rPr>
              <a:t>. "Evans osteotomy in the adult foot: an anatomic study of structures at risk." </a:t>
            </a:r>
            <a:r>
              <a:rPr lang="en-US" sz="1400" b="0" i="1" dirty="0">
                <a:solidFill>
                  <a:srgbClr val="000000"/>
                </a:solidFill>
              </a:rPr>
              <a:t>Foot &amp; ankle international</a:t>
            </a:r>
            <a:r>
              <a:rPr lang="en-US" sz="1400" b="0" dirty="0">
                <a:solidFill>
                  <a:srgbClr val="000000"/>
                </a:solidFill>
              </a:rPr>
              <a:t>(1998);19.11: 743-747</a:t>
            </a:r>
            <a:r>
              <a:rPr lang="en-US" sz="1400" b="0" dirty="0" smtClean="0">
                <a:solidFill>
                  <a:srgbClr val="000000"/>
                </a:solidFill>
              </a:rPr>
              <a:t>.</a:t>
            </a:r>
          </a:p>
          <a:p>
            <a:pPr marL="342900" indent="-342900" algn="l">
              <a:buAutoNum type="arabicPeriod"/>
            </a:pPr>
            <a:r>
              <a:rPr lang="en-US" sz="1400" b="0" dirty="0" err="1" smtClean="0">
                <a:solidFill>
                  <a:srgbClr val="000000"/>
                </a:solidFill>
              </a:rPr>
              <a:t>Hyer</a:t>
            </a:r>
            <a:r>
              <a:rPr lang="en-US" sz="1400" b="0" dirty="0">
                <a:solidFill>
                  <a:srgbClr val="000000"/>
                </a:solidFill>
              </a:rPr>
              <a:t>, CF, Lee T, Block AJ. "Evaluation of the anterior and middle </a:t>
            </a:r>
            <a:r>
              <a:rPr lang="en-US" sz="1400" b="0" dirty="0" err="1">
                <a:solidFill>
                  <a:srgbClr val="000000"/>
                </a:solidFill>
              </a:rPr>
              <a:t>talocalcaneal</a:t>
            </a:r>
            <a:r>
              <a:rPr lang="en-US" sz="1400" b="0" dirty="0">
                <a:solidFill>
                  <a:srgbClr val="000000"/>
                </a:solidFill>
              </a:rPr>
              <a:t> articular facets and the Evans osteotomy." </a:t>
            </a:r>
            <a:r>
              <a:rPr lang="en-US" sz="1400" b="0" i="1" dirty="0">
                <a:solidFill>
                  <a:srgbClr val="000000"/>
                </a:solidFill>
              </a:rPr>
              <a:t>The Journal of Foot and ankle surgery</a:t>
            </a:r>
            <a:r>
              <a:rPr lang="en-US" sz="1400" b="0" dirty="0">
                <a:solidFill>
                  <a:srgbClr val="000000"/>
                </a:solidFill>
              </a:rPr>
              <a:t> 2002; 41.6: 389-393</a:t>
            </a:r>
            <a:r>
              <a:rPr lang="en-US" sz="1400" b="0" dirty="0" smtClean="0">
                <a:solidFill>
                  <a:srgbClr val="000000"/>
                </a:solidFill>
              </a:rPr>
              <a:t>.</a:t>
            </a:r>
          </a:p>
          <a:p>
            <a:pPr marL="342900" indent="-342900" algn="l">
              <a:buAutoNum type="arabicPeriod"/>
            </a:pPr>
            <a:r>
              <a:rPr lang="en-US" sz="1400" b="0" dirty="0" err="1" smtClean="0">
                <a:solidFill>
                  <a:srgbClr val="000000"/>
                </a:solidFill>
              </a:rPr>
              <a:t>Bussewitz</a:t>
            </a:r>
            <a:r>
              <a:rPr lang="en-US" sz="1400" b="0" dirty="0">
                <a:solidFill>
                  <a:srgbClr val="000000"/>
                </a:solidFill>
              </a:rPr>
              <a:t>, </a:t>
            </a:r>
            <a:r>
              <a:rPr lang="en-US" sz="1400" b="0" dirty="0" err="1">
                <a:solidFill>
                  <a:srgbClr val="000000"/>
                </a:solidFill>
              </a:rPr>
              <a:t>Bradly</a:t>
            </a:r>
            <a:r>
              <a:rPr lang="en-US" sz="1400" b="0" dirty="0">
                <a:solidFill>
                  <a:srgbClr val="000000"/>
                </a:solidFill>
              </a:rPr>
              <a:t> W., J. George </a:t>
            </a:r>
            <a:r>
              <a:rPr lang="en-US" sz="1400" b="0" dirty="0" err="1">
                <a:solidFill>
                  <a:srgbClr val="000000"/>
                </a:solidFill>
              </a:rPr>
              <a:t>DeVries</a:t>
            </a:r>
            <a:r>
              <a:rPr lang="en-US" sz="1400" b="0" dirty="0">
                <a:solidFill>
                  <a:srgbClr val="000000"/>
                </a:solidFill>
              </a:rPr>
              <a:t>, and Christopher F. </a:t>
            </a:r>
            <a:r>
              <a:rPr lang="en-US" sz="1400" b="0" dirty="0" err="1">
                <a:solidFill>
                  <a:srgbClr val="000000"/>
                </a:solidFill>
              </a:rPr>
              <a:t>Hyer</a:t>
            </a:r>
            <a:r>
              <a:rPr lang="en-US" sz="1400" b="0" dirty="0">
                <a:solidFill>
                  <a:srgbClr val="000000"/>
                </a:solidFill>
              </a:rPr>
              <a:t>. "Evans Osteotomy and Risk to </a:t>
            </a:r>
            <a:r>
              <a:rPr lang="en-US" sz="1400" b="0" dirty="0" err="1">
                <a:solidFill>
                  <a:srgbClr val="000000"/>
                </a:solidFill>
              </a:rPr>
              <a:t>Subtalar</a:t>
            </a:r>
            <a:r>
              <a:rPr lang="en-US" sz="1400" b="0" dirty="0">
                <a:solidFill>
                  <a:srgbClr val="000000"/>
                </a:solidFill>
              </a:rPr>
              <a:t> Joint Articular Facets and </a:t>
            </a:r>
            <a:r>
              <a:rPr lang="en-US" sz="1400" b="0" dirty="0" err="1">
                <a:solidFill>
                  <a:srgbClr val="000000"/>
                </a:solidFill>
              </a:rPr>
              <a:t>Sustentaculum</a:t>
            </a:r>
            <a:r>
              <a:rPr lang="en-US" sz="1400" b="0" dirty="0">
                <a:solidFill>
                  <a:srgbClr val="000000"/>
                </a:solidFill>
              </a:rPr>
              <a:t> </a:t>
            </a:r>
            <a:r>
              <a:rPr lang="en-US" sz="1400" b="0" dirty="0" err="1">
                <a:solidFill>
                  <a:srgbClr val="000000"/>
                </a:solidFill>
              </a:rPr>
              <a:t>Tali</a:t>
            </a:r>
            <a:r>
              <a:rPr lang="en-US" sz="1400" b="0" dirty="0">
                <a:solidFill>
                  <a:srgbClr val="000000"/>
                </a:solidFill>
              </a:rPr>
              <a:t>: A Cadaver Study." </a:t>
            </a:r>
            <a:r>
              <a:rPr lang="en-US" sz="1400" b="0" i="1" dirty="0">
                <a:solidFill>
                  <a:srgbClr val="000000"/>
                </a:solidFill>
              </a:rPr>
              <a:t>The Journal of Foot and Ankle Surgery</a:t>
            </a:r>
            <a:r>
              <a:rPr lang="en-US" sz="1400" b="0" dirty="0">
                <a:solidFill>
                  <a:srgbClr val="000000"/>
                </a:solidFill>
              </a:rPr>
              <a:t> 2013; 52.5: 594-597</a:t>
            </a:r>
            <a:r>
              <a:rPr lang="en-US" sz="1400" b="0" dirty="0" smtClean="0">
                <a:solidFill>
                  <a:srgbClr val="000000"/>
                </a:solidFill>
              </a:rPr>
              <a:t>.</a:t>
            </a:r>
          </a:p>
          <a:p>
            <a:pPr lvl="0"/>
            <a:r>
              <a:rPr lang="en-US" sz="1400" b="0" dirty="0" smtClean="0">
                <a:solidFill>
                  <a:srgbClr val="000000"/>
                </a:solidFill>
              </a:rPr>
              <a:t>.</a:t>
            </a:r>
            <a:endParaRPr lang="en-US" sz="1400" b="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6197</TotalTime>
  <Words>1025</Words>
  <Application>Microsoft Office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明朝</vt:lpstr>
      <vt:lpstr>Arial</vt:lpstr>
      <vt:lpstr>Calibri</vt:lpstr>
      <vt:lpstr>Cambria</vt:lpstr>
      <vt:lpstr>Times New Roman</vt:lpstr>
      <vt:lpstr>Default Design</vt:lpstr>
      <vt:lpstr> A reliable anatomical marker for the Evans Calcaneal Osteotomy  Corine L. Creech, DPM¹; Kerianne Spiess, DPM¹, Kieran T. Mahan, DPM FACFAS2  ¹Resident, Temple University Hospital Podiatric Surgical Residency Program, Temple University Hospital, Philadelphia, PA  2Professor, Department of Podiatric Surgery, Temple University School of Podiatric Medicine, Philadelphia, PA  </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designing a research poster</dc:title>
  <dc:subject>Free Poster Presentation Example</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Andrew Meyr</cp:lastModifiedBy>
  <cp:revision>165</cp:revision>
  <dcterms:created xsi:type="dcterms:W3CDTF">2014-08-20T17:25:27Z</dcterms:created>
  <dcterms:modified xsi:type="dcterms:W3CDTF">2015-06-01T22:59:29Z</dcterms:modified>
  <cp:category>science research poster</cp:category>
</cp:coreProperties>
</file>