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43891200" cy="21945600"/>
  <p:notesSz cx="6953250" cy="9239250"/>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xmlns="">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90000"/>
    <a:srgbClr val="000050"/>
    <a:srgbClr val="00126A"/>
    <a:srgbClr val="0033CC"/>
    <a:srgbClr val="000066"/>
    <a:srgbClr val="000622"/>
    <a:srgbClr val="CCE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658" autoAdjust="0"/>
    <p:restoredTop sz="98535" autoAdjust="0"/>
  </p:normalViewPr>
  <p:slideViewPr>
    <p:cSldViewPr>
      <p:cViewPr>
        <p:scale>
          <a:sx n="20" d="100"/>
          <a:sy n="20" d="100"/>
        </p:scale>
        <p:origin x="-1344" y="-282"/>
      </p:cViewPr>
      <p:guideLst>
        <p:guide orient="horz" pos="691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13075"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910" tIns="46455" rIns="92910" bIns="46455" numCol="1" anchor="t" anchorCtr="0" compatLnSpc="1">
            <a:prstTxWarp prst="textNoShape">
              <a:avLst/>
            </a:prstTxWarp>
          </a:bodyPr>
          <a:lstStyle>
            <a:lvl1pPr algn="l" defTabSz="928688">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3938588" y="0"/>
            <a:ext cx="3013075"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910" tIns="46455" rIns="92910" bIns="46455" numCol="1" anchor="t" anchorCtr="0" compatLnSpc="1">
            <a:prstTxWarp prst="textNoShape">
              <a:avLst/>
            </a:prstTxWarp>
          </a:bodyPr>
          <a:lstStyle>
            <a:lvl1pPr algn="r" defTabSz="928688">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775700"/>
            <a:ext cx="3013075"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910" tIns="46455" rIns="92910" bIns="46455" numCol="1" anchor="b" anchorCtr="0" compatLnSpc="1">
            <a:prstTxWarp prst="textNoShape">
              <a:avLst/>
            </a:prstTxWarp>
          </a:bodyPr>
          <a:lstStyle>
            <a:lvl1pPr algn="l" defTabSz="928688">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3938588" y="8775700"/>
            <a:ext cx="3013075"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910" tIns="46455" rIns="92910" bIns="46455" numCol="1" anchor="b" anchorCtr="0" compatLnSpc="1">
            <a:prstTxWarp prst="textNoShape">
              <a:avLst/>
            </a:prstTxWarp>
          </a:bodyPr>
          <a:lstStyle>
            <a:lvl1pPr algn="r" defTabSz="928688">
              <a:defRPr sz="1200" b="0">
                <a:solidFill>
                  <a:schemeClr val="tx1"/>
                </a:solidFill>
                <a:latin typeface="Arial" pitchFamily="34" charset="0"/>
              </a:defRPr>
            </a:lvl1pPr>
          </a:lstStyle>
          <a:p>
            <a:pPr>
              <a:defRPr/>
            </a:pPr>
            <a:fld id="{E34AF8B1-2D3B-44A1-B946-E83B1F3108DC}" type="slidenum">
              <a:rPr lang="en-US"/>
              <a:pPr>
                <a:defRPr/>
              </a:pPr>
              <a:t>‹#›</a:t>
            </a:fld>
            <a:endParaRPr lang="en-US"/>
          </a:p>
        </p:txBody>
      </p:sp>
    </p:spTree>
    <p:extLst>
      <p:ext uri="{BB962C8B-B14F-4D97-AF65-F5344CB8AC3E}">
        <p14:creationId xmlns:p14="http://schemas.microsoft.com/office/powerpoint/2010/main" xmlns="" val="23213380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6" y="6817784"/>
            <a:ext cx="37306250" cy="4703233"/>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2435417"/>
            <a:ext cx="30724475" cy="560916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8704AC-2A78-4597-8263-9F56952F8046}" type="slidenum">
              <a:rPr lang="en-US"/>
              <a:pPr>
                <a:defRPr/>
              </a:pPr>
              <a:t>‹#›</a:t>
            </a:fld>
            <a:endParaRPr lang="en-US"/>
          </a:p>
        </p:txBody>
      </p:sp>
    </p:spTree>
    <p:extLst>
      <p:ext uri="{BB962C8B-B14F-4D97-AF65-F5344CB8AC3E}">
        <p14:creationId xmlns:p14="http://schemas.microsoft.com/office/powerpoint/2010/main" xmlns="" val="3619345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344A14-0DFE-408D-81B4-E6DED0B00101}" type="slidenum">
              <a:rPr lang="en-US"/>
              <a:pPr>
                <a:defRPr/>
              </a:pPr>
              <a:t>‹#›</a:t>
            </a:fld>
            <a:endParaRPr lang="en-US"/>
          </a:p>
        </p:txBody>
      </p:sp>
    </p:spTree>
    <p:extLst>
      <p:ext uri="{BB962C8B-B14F-4D97-AF65-F5344CB8AC3E}">
        <p14:creationId xmlns:p14="http://schemas.microsoft.com/office/powerpoint/2010/main" xmlns="" val="304115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40" y="878417"/>
            <a:ext cx="9875837" cy="18726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878417"/>
            <a:ext cx="29475113" cy="18726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835D20-DDAB-47D2-806A-DC1043DB8D37}" type="slidenum">
              <a:rPr lang="en-US"/>
              <a:pPr>
                <a:defRPr/>
              </a:pPr>
              <a:t>‹#›</a:t>
            </a:fld>
            <a:endParaRPr lang="en-US"/>
          </a:p>
        </p:txBody>
      </p:sp>
    </p:spTree>
    <p:extLst>
      <p:ext uri="{BB962C8B-B14F-4D97-AF65-F5344CB8AC3E}">
        <p14:creationId xmlns:p14="http://schemas.microsoft.com/office/powerpoint/2010/main" xmlns="" val="1795678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6" y="878417"/>
            <a:ext cx="39503350" cy="3657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193927" y="5120218"/>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2021802" y="5120218"/>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193927" y="12413192"/>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2021802" y="12413192"/>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5057CA-A6F8-4B6B-AC77-67EAA9D44699}" type="slidenum">
              <a:rPr lang="en-US"/>
              <a:pPr>
                <a:defRPr/>
              </a:pPr>
              <a:t>‹#›</a:t>
            </a:fld>
            <a:endParaRPr lang="en-US"/>
          </a:p>
        </p:txBody>
      </p:sp>
    </p:spTree>
    <p:extLst>
      <p:ext uri="{BB962C8B-B14F-4D97-AF65-F5344CB8AC3E}">
        <p14:creationId xmlns:p14="http://schemas.microsoft.com/office/powerpoint/2010/main" xmlns="" val="20521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513CB2-D749-4A42-8D36-1BC2C5AC6A43}" type="slidenum">
              <a:rPr lang="en-US"/>
              <a:pPr>
                <a:defRPr/>
              </a:pPr>
              <a:t>‹#›</a:t>
            </a:fld>
            <a:endParaRPr lang="en-US"/>
          </a:p>
        </p:txBody>
      </p:sp>
    </p:spTree>
    <p:extLst>
      <p:ext uri="{BB962C8B-B14F-4D97-AF65-F5344CB8AC3E}">
        <p14:creationId xmlns:p14="http://schemas.microsoft.com/office/powerpoint/2010/main" xmlns="" val="1136884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2294"/>
            <a:ext cx="37307838" cy="43582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692"/>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0CE109-7CED-47AA-A324-B479D9EA7205}" type="slidenum">
              <a:rPr lang="en-US"/>
              <a:pPr>
                <a:defRPr/>
              </a:pPr>
              <a:t>‹#›</a:t>
            </a:fld>
            <a:endParaRPr lang="en-US"/>
          </a:p>
        </p:txBody>
      </p:sp>
    </p:spTree>
    <p:extLst>
      <p:ext uri="{BB962C8B-B14F-4D97-AF65-F5344CB8AC3E}">
        <p14:creationId xmlns:p14="http://schemas.microsoft.com/office/powerpoint/2010/main" xmlns="" val="195491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7" y="5120217"/>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2" y="5120217"/>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0BA157-8F29-4E32-A2C6-FB6DE0CDAA73}" type="slidenum">
              <a:rPr lang="en-US"/>
              <a:pPr>
                <a:defRPr/>
              </a:pPr>
              <a:t>‹#›</a:t>
            </a:fld>
            <a:endParaRPr lang="en-US"/>
          </a:p>
        </p:txBody>
      </p:sp>
    </p:spTree>
    <p:extLst>
      <p:ext uri="{BB962C8B-B14F-4D97-AF65-F5344CB8AC3E}">
        <p14:creationId xmlns:p14="http://schemas.microsoft.com/office/powerpoint/2010/main" xmlns="" val="169171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2785"/>
            <a:ext cx="19392900"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6959600"/>
            <a:ext cx="19392900"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9" y="4912785"/>
            <a:ext cx="19400837"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9" y="6959600"/>
            <a:ext cx="19400837"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5EE6E1-A1E9-4A45-8164-13A24E53C95E}" type="slidenum">
              <a:rPr lang="en-US"/>
              <a:pPr>
                <a:defRPr/>
              </a:pPr>
              <a:t>‹#›</a:t>
            </a:fld>
            <a:endParaRPr lang="en-US"/>
          </a:p>
        </p:txBody>
      </p:sp>
    </p:spTree>
    <p:extLst>
      <p:ext uri="{BB962C8B-B14F-4D97-AF65-F5344CB8AC3E}">
        <p14:creationId xmlns:p14="http://schemas.microsoft.com/office/powerpoint/2010/main" xmlns="" val="103997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F452D4-461A-49B9-885F-CAF74EA93AE0}" type="slidenum">
              <a:rPr lang="en-US"/>
              <a:pPr>
                <a:defRPr/>
              </a:pPr>
              <a:t>‹#›</a:t>
            </a:fld>
            <a:endParaRPr lang="en-US"/>
          </a:p>
        </p:txBody>
      </p:sp>
    </p:spTree>
    <p:extLst>
      <p:ext uri="{BB962C8B-B14F-4D97-AF65-F5344CB8AC3E}">
        <p14:creationId xmlns:p14="http://schemas.microsoft.com/office/powerpoint/2010/main" xmlns="" val="403866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0A9B6F-1364-4C44-8FB6-498632B82382}" type="slidenum">
              <a:rPr lang="en-US"/>
              <a:pPr>
                <a:defRPr/>
              </a:pPr>
              <a:t>‹#›</a:t>
            </a:fld>
            <a:endParaRPr lang="en-US"/>
          </a:p>
        </p:txBody>
      </p:sp>
    </p:spTree>
    <p:extLst>
      <p:ext uri="{BB962C8B-B14F-4D97-AF65-F5344CB8AC3E}">
        <p14:creationId xmlns:p14="http://schemas.microsoft.com/office/powerpoint/2010/main" xmlns="" val="90625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4183"/>
            <a:ext cx="14439900" cy="37179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874184"/>
            <a:ext cx="24536400" cy="187293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4592109"/>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F30A83-18AA-4574-999A-1C2094C0DD87}" type="slidenum">
              <a:rPr lang="en-US"/>
              <a:pPr>
                <a:defRPr/>
              </a:pPr>
              <a:t>‹#›</a:t>
            </a:fld>
            <a:endParaRPr lang="en-US"/>
          </a:p>
        </p:txBody>
      </p:sp>
    </p:spTree>
    <p:extLst>
      <p:ext uri="{BB962C8B-B14F-4D97-AF65-F5344CB8AC3E}">
        <p14:creationId xmlns:p14="http://schemas.microsoft.com/office/powerpoint/2010/main" xmlns="" val="45162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15361711"/>
            <a:ext cx="26335037" cy="181398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5" y="1961092"/>
            <a:ext cx="26335037" cy="13166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5" y="17175694"/>
            <a:ext cx="26335037" cy="2574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03BEDA-2E35-46B6-9BD7-E048D71DB25C}" type="slidenum">
              <a:rPr lang="en-US"/>
              <a:pPr>
                <a:defRPr/>
              </a:pPr>
              <a:t>‹#›</a:t>
            </a:fld>
            <a:endParaRPr lang="en-US"/>
          </a:p>
        </p:txBody>
      </p:sp>
    </p:spTree>
    <p:extLst>
      <p:ext uri="{BB962C8B-B14F-4D97-AF65-F5344CB8AC3E}">
        <p14:creationId xmlns:p14="http://schemas.microsoft.com/office/powerpoint/2010/main" xmlns="" val="428906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877888"/>
            <a:ext cx="39503350" cy="3657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5119688"/>
            <a:ext cx="39503350" cy="14484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19985038"/>
            <a:ext cx="10242550"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525" y="19985038"/>
            <a:ext cx="13900150"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4725" y="19985038"/>
            <a:ext cx="10242550"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375">
              <a:defRPr sz="5700" b="0">
                <a:solidFill>
                  <a:schemeClr val="tx1"/>
                </a:solidFill>
                <a:latin typeface="Arial" pitchFamily="34" charset="0"/>
              </a:defRPr>
            </a:lvl1pPr>
          </a:lstStyle>
          <a:p>
            <a:pPr>
              <a:defRPr/>
            </a:pPr>
            <a:fld id="{2D01FB8A-7920-4791-8711-C841EB5B6B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685800" y="355600"/>
            <a:ext cx="42519600" cy="4064000"/>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lstStyle/>
          <a:p>
            <a:pPr eaLnBrk="1" hangingPunct="1">
              <a:defRPr/>
            </a:pPr>
            <a:r>
              <a:rPr lang="en-US" sz="5400" b="1" dirty="0" smtClean="0">
                <a:solidFill>
                  <a:srgbClr val="FFC000"/>
                </a:solidFill>
                <a:latin typeface="Times New Roman" pitchFamily="18" charset="0"/>
                <a:cs typeface="Times New Roman" pitchFamily="18" charset="0"/>
              </a:rPr>
              <a:t>Prevalence of Lower Extremity Calcification in Patients with Diabetes Complicated by Foot Disease at an Urban US Tertiary Care Center</a:t>
            </a:r>
            <a:r>
              <a:rPr lang="en-US" sz="5400" dirty="0" smtClean="0">
                <a:latin typeface="Times New Roman" pitchFamily="18" charset="0"/>
                <a:cs typeface="Times New Roman" pitchFamily="18" charset="0"/>
              </a:rPr>
              <a:t/>
            </a:r>
            <a:br>
              <a:rPr lang="en-US" sz="54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en-US" sz="6000" dirty="0" smtClean="0">
                <a:latin typeface="Times New Roman" pitchFamily="18" charset="0"/>
                <a:cs typeface="Times New Roman" pitchFamily="18" charset="0"/>
              </a:rPr>
              <a:t/>
            </a:r>
            <a:br>
              <a:rPr lang="en-US" sz="6000" dirty="0" smtClean="0">
                <a:latin typeface="Times New Roman" pitchFamily="18" charset="0"/>
                <a:cs typeface="Times New Roman" pitchFamily="18" charset="0"/>
              </a:rPr>
            </a:br>
            <a:r>
              <a:rPr lang="en-US" sz="4400" dirty="0" smtClean="0">
                <a:solidFill>
                  <a:srgbClr val="FFC000"/>
                </a:solidFill>
                <a:latin typeface="Times New Roman" pitchFamily="18" charset="0"/>
                <a:cs typeface="Times New Roman" pitchFamily="18" charset="0"/>
              </a:rPr>
              <a:t>Vanessa Cardenas, </a:t>
            </a:r>
            <a:r>
              <a:rPr lang="en-US" sz="4400" dirty="0" err="1" smtClean="0">
                <a:solidFill>
                  <a:srgbClr val="FFC000"/>
                </a:solidFill>
                <a:latin typeface="Times New Roman" pitchFamily="18" charset="0"/>
                <a:cs typeface="Times New Roman" pitchFamily="18" charset="0"/>
              </a:rPr>
              <a:t>DPM</a:t>
            </a:r>
            <a:r>
              <a:rPr lang="en-US" sz="4400" baseline="30000" dirty="0" err="1" smtClean="0">
                <a:solidFill>
                  <a:srgbClr val="FFC000"/>
                </a:solidFill>
                <a:latin typeface="Times New Roman" pitchFamily="18" charset="0"/>
                <a:cs typeface="Times New Roman" pitchFamily="18" charset="0"/>
              </a:rPr>
              <a:t>a</a:t>
            </a:r>
            <a:r>
              <a:rPr lang="en-US" sz="4400" dirty="0" smtClean="0">
                <a:solidFill>
                  <a:srgbClr val="FFC000"/>
                </a:solidFill>
                <a:latin typeface="Times New Roman" pitchFamily="18" charset="0"/>
                <a:cs typeface="Times New Roman" pitchFamily="18" charset="0"/>
              </a:rPr>
              <a:t>, Kyung </a:t>
            </a:r>
            <a:r>
              <a:rPr lang="en-US" sz="4400" dirty="0" err="1" smtClean="0">
                <a:solidFill>
                  <a:srgbClr val="FFC000"/>
                </a:solidFill>
                <a:latin typeface="Times New Roman" pitchFamily="18" charset="0"/>
                <a:cs typeface="Times New Roman" pitchFamily="18" charset="0"/>
              </a:rPr>
              <a:t>Seo</a:t>
            </a:r>
            <a:r>
              <a:rPr lang="en-US" sz="4400" dirty="0" smtClean="0">
                <a:solidFill>
                  <a:srgbClr val="FFC000"/>
                </a:solidFill>
                <a:latin typeface="Times New Roman" pitchFamily="18" charset="0"/>
                <a:cs typeface="Times New Roman" pitchFamily="18" charset="0"/>
              </a:rPr>
              <a:t>, </a:t>
            </a:r>
            <a:r>
              <a:rPr lang="en-US" sz="4400" dirty="0" err="1" smtClean="0">
                <a:solidFill>
                  <a:srgbClr val="FFC000"/>
                </a:solidFill>
                <a:latin typeface="Times New Roman" pitchFamily="18" charset="0"/>
                <a:cs typeface="Times New Roman" pitchFamily="18" charset="0"/>
              </a:rPr>
              <a:t>DPM</a:t>
            </a:r>
            <a:r>
              <a:rPr lang="en-US" sz="4400" baseline="30000" dirty="0" err="1" smtClean="0">
                <a:solidFill>
                  <a:srgbClr val="FFC000"/>
                </a:solidFill>
                <a:latin typeface="Times New Roman" pitchFamily="18" charset="0"/>
                <a:cs typeface="Times New Roman" pitchFamily="18" charset="0"/>
              </a:rPr>
              <a:t>a</a:t>
            </a:r>
            <a:r>
              <a:rPr lang="en-US" sz="4400" dirty="0" smtClean="0">
                <a:solidFill>
                  <a:srgbClr val="FFC000"/>
                </a:solidFill>
                <a:latin typeface="Times New Roman" pitchFamily="18" charset="0"/>
                <a:cs typeface="Times New Roman" pitchFamily="18" charset="0"/>
              </a:rPr>
              <a:t>, </a:t>
            </a:r>
            <a:r>
              <a:rPr lang="en-US" sz="4400" dirty="0" err="1" smtClean="0">
                <a:solidFill>
                  <a:srgbClr val="FFC000"/>
                </a:solidFill>
                <a:latin typeface="Times New Roman" pitchFamily="18" charset="0"/>
                <a:cs typeface="Times New Roman" pitchFamily="18" charset="0"/>
              </a:rPr>
              <a:t>Shyam</a:t>
            </a:r>
            <a:r>
              <a:rPr lang="en-US" sz="4400" dirty="0" smtClean="0">
                <a:solidFill>
                  <a:srgbClr val="FFC000"/>
                </a:solidFill>
                <a:latin typeface="Times New Roman" pitchFamily="18" charset="0"/>
                <a:cs typeface="Times New Roman" pitchFamily="18" charset="0"/>
              </a:rPr>
              <a:t> </a:t>
            </a:r>
            <a:r>
              <a:rPr lang="en-US" sz="4400" dirty="0" err="1" smtClean="0">
                <a:solidFill>
                  <a:srgbClr val="FFC000"/>
                </a:solidFill>
                <a:latin typeface="Times New Roman" pitchFamily="18" charset="0"/>
                <a:cs typeface="Times New Roman" pitchFamily="18" charset="0"/>
              </a:rPr>
              <a:t>Sheth</a:t>
            </a:r>
            <a:r>
              <a:rPr lang="en-US" sz="4400" dirty="0" smtClean="0">
                <a:solidFill>
                  <a:srgbClr val="FFC000"/>
                </a:solidFill>
                <a:latin typeface="Times New Roman" pitchFamily="18" charset="0"/>
                <a:cs typeface="Times New Roman" pitchFamily="18" charset="0"/>
              </a:rPr>
              <a:t>, </a:t>
            </a:r>
            <a:r>
              <a:rPr lang="en-US" sz="4400" dirty="0" err="1" smtClean="0">
                <a:solidFill>
                  <a:srgbClr val="FFC000"/>
                </a:solidFill>
                <a:latin typeface="Times New Roman" pitchFamily="18" charset="0"/>
                <a:cs typeface="Times New Roman" pitchFamily="18" charset="0"/>
              </a:rPr>
              <a:t>DPM</a:t>
            </a:r>
            <a:r>
              <a:rPr lang="en-US" sz="4400" baseline="30000" dirty="0" err="1" smtClean="0">
                <a:solidFill>
                  <a:srgbClr val="FFC000"/>
                </a:solidFill>
                <a:latin typeface="Times New Roman" pitchFamily="18" charset="0"/>
                <a:cs typeface="Times New Roman" pitchFamily="18" charset="0"/>
              </a:rPr>
              <a:t>a</a:t>
            </a:r>
            <a:r>
              <a:rPr lang="en-US" sz="4400" dirty="0" smtClean="0">
                <a:solidFill>
                  <a:srgbClr val="FFC000"/>
                </a:solidFill>
                <a:latin typeface="Times New Roman" pitchFamily="18" charset="0"/>
                <a:cs typeface="Times New Roman" pitchFamily="18" charset="0"/>
              </a:rPr>
              <a:t>, and Andrew J. Meyr, DPM  </a:t>
            </a:r>
            <a:r>
              <a:rPr lang="en-US" sz="4400" dirty="0" err="1" smtClean="0">
                <a:solidFill>
                  <a:srgbClr val="FFC000"/>
                </a:solidFill>
                <a:latin typeface="Times New Roman" pitchFamily="18" charset="0"/>
                <a:cs typeface="Times New Roman" pitchFamily="18" charset="0"/>
              </a:rPr>
              <a:t>FACFAS</a:t>
            </a:r>
            <a:r>
              <a:rPr lang="en-US" sz="4400" baseline="30000" dirty="0" err="1" smtClean="0">
                <a:solidFill>
                  <a:srgbClr val="FFC000"/>
                </a:solidFill>
                <a:latin typeface="Times New Roman" pitchFamily="18" charset="0"/>
                <a:cs typeface="Times New Roman" pitchFamily="18" charset="0"/>
              </a:rPr>
              <a:t>b</a:t>
            </a:r>
            <a:r>
              <a:rPr lang="en-US" sz="4400" baseline="30000" dirty="0" smtClean="0">
                <a:solidFill>
                  <a:srgbClr val="FFC000"/>
                </a:solidFill>
                <a:latin typeface="Times New Roman" pitchFamily="18" charset="0"/>
                <a:cs typeface="Times New Roman" pitchFamily="18" charset="0"/>
              </a:rPr>
              <a:t> </a:t>
            </a:r>
            <a:r>
              <a:rPr lang="en-US" sz="4400" dirty="0" smtClean="0">
                <a:solidFill>
                  <a:srgbClr val="FFC000"/>
                </a:solidFill>
                <a:latin typeface="Times New Roman" pitchFamily="18" charset="0"/>
                <a:cs typeface="Times New Roman" pitchFamily="18" charset="0"/>
              </a:rPr>
              <a:t> </a:t>
            </a:r>
            <a:r>
              <a:rPr lang="en-US" sz="4000" dirty="0" smtClean="0">
                <a:solidFill>
                  <a:schemeClr val="bg1"/>
                </a:solidFill>
                <a:latin typeface="Times New Roman" pitchFamily="18" charset="0"/>
                <a:cs typeface="Times New Roman" pitchFamily="18" charset="0"/>
              </a:rPr>
              <a:t/>
            </a:r>
            <a:br>
              <a:rPr lang="en-US" sz="4000" dirty="0" smtClean="0">
                <a:solidFill>
                  <a:schemeClr val="bg1"/>
                </a:solidFill>
                <a:latin typeface="Times New Roman" pitchFamily="18" charset="0"/>
                <a:cs typeface="Times New Roman" pitchFamily="18" charset="0"/>
              </a:rPr>
            </a:br>
            <a:r>
              <a:rPr lang="en-US" sz="1800" dirty="0" smtClean="0">
                <a:solidFill>
                  <a:schemeClr val="bg1"/>
                </a:solidFill>
                <a:latin typeface="Times New Roman" pitchFamily="18" charset="0"/>
                <a:cs typeface="Times New Roman" pitchFamily="18" charset="0"/>
              </a:rPr>
              <a:t> </a:t>
            </a:r>
            <a:r>
              <a:rPr lang="en-US" sz="3200" dirty="0" smtClean="0">
                <a:solidFill>
                  <a:schemeClr val="bg1"/>
                </a:solidFill>
                <a:latin typeface="Times New Roman" pitchFamily="18" charset="0"/>
                <a:cs typeface="Times New Roman" pitchFamily="18" charset="0"/>
              </a:rPr>
              <a:t/>
            </a:r>
            <a:br>
              <a:rPr lang="en-US" sz="3200" dirty="0" smtClean="0">
                <a:solidFill>
                  <a:schemeClr val="bg1"/>
                </a:solidFill>
                <a:latin typeface="Times New Roman" pitchFamily="18" charset="0"/>
                <a:cs typeface="Times New Roman" pitchFamily="18" charset="0"/>
              </a:rPr>
            </a:br>
            <a:r>
              <a:rPr lang="en-US" sz="3200" baseline="30000" dirty="0" err="1" smtClean="0">
                <a:solidFill>
                  <a:schemeClr val="bg1"/>
                </a:solidFill>
                <a:latin typeface="Times New Roman" pitchFamily="18" charset="0"/>
                <a:cs typeface="Times New Roman" pitchFamily="18" charset="0"/>
              </a:rPr>
              <a:t>a</a:t>
            </a:r>
            <a:r>
              <a:rPr lang="en-US" sz="3200" dirty="0" err="1" smtClean="0">
                <a:solidFill>
                  <a:schemeClr val="bg1"/>
                </a:solidFill>
                <a:latin typeface="Times New Roman" pitchFamily="18" charset="0"/>
                <a:cs typeface="Times New Roman" pitchFamily="18" charset="0"/>
              </a:rPr>
              <a:t>Resident</a:t>
            </a:r>
            <a:r>
              <a:rPr lang="en-US" sz="3200" dirty="0" smtClean="0">
                <a:solidFill>
                  <a:schemeClr val="bg1"/>
                </a:solidFill>
                <a:latin typeface="Times New Roman" pitchFamily="18" charset="0"/>
                <a:cs typeface="Times New Roman" pitchFamily="18" charset="0"/>
              </a:rPr>
              <a:t>, Temple University Hospital Podiatric Surgical Residency Program, Philadelphia, Pennsylvania</a:t>
            </a:r>
            <a:br>
              <a:rPr lang="en-US" sz="3200" dirty="0" smtClean="0">
                <a:solidFill>
                  <a:schemeClr val="bg1"/>
                </a:solidFill>
                <a:latin typeface="Times New Roman" pitchFamily="18" charset="0"/>
                <a:cs typeface="Times New Roman" pitchFamily="18" charset="0"/>
              </a:rPr>
            </a:br>
            <a:r>
              <a:rPr lang="en-US" sz="3200" baseline="30000" dirty="0" err="1" smtClean="0">
                <a:solidFill>
                  <a:schemeClr val="bg1"/>
                </a:solidFill>
                <a:latin typeface="Times New Roman" pitchFamily="18" charset="0"/>
                <a:cs typeface="Times New Roman" pitchFamily="18" charset="0"/>
              </a:rPr>
              <a:t>b</a:t>
            </a:r>
            <a:r>
              <a:rPr lang="en-US" sz="3200" dirty="0" err="1" smtClean="0">
                <a:solidFill>
                  <a:schemeClr val="bg1"/>
                </a:solidFill>
                <a:latin typeface="Times New Roman" pitchFamily="18" charset="0"/>
                <a:cs typeface="Times New Roman" pitchFamily="18" charset="0"/>
              </a:rPr>
              <a:t>Associate</a:t>
            </a:r>
            <a:r>
              <a:rPr lang="en-US" sz="3200" dirty="0" smtClean="0">
                <a:solidFill>
                  <a:schemeClr val="bg1"/>
                </a:solidFill>
                <a:latin typeface="Times New Roman" pitchFamily="18" charset="0"/>
                <a:cs typeface="Times New Roman" pitchFamily="18" charset="0"/>
              </a:rPr>
              <a:t> Professor and Residency Program Director, Department of Podiatric Surgery, Temple University School of Podiatric Medicine and Temple University Hospital, Philadelphia, Pennsylvania </a:t>
            </a:r>
            <a:r>
              <a:rPr lang="en-US" sz="3200" dirty="0" smtClean="0">
                <a:solidFill>
                  <a:srgbClr val="FFFF00"/>
                </a:solidFill>
                <a:latin typeface="Times New Roman" pitchFamily="18" charset="0"/>
                <a:cs typeface="Times New Roman" pitchFamily="18" charset="0"/>
              </a:rPr>
              <a:t>(AJMeyr@gmail.com)*</a:t>
            </a:r>
            <a:br>
              <a:rPr lang="en-US" sz="3200" dirty="0" smtClean="0">
                <a:solidFill>
                  <a:srgbClr val="FFFF00"/>
                </a:solidFill>
                <a:latin typeface="Times New Roman" pitchFamily="18" charset="0"/>
                <a:cs typeface="Times New Roman" pitchFamily="18" charset="0"/>
              </a:rPr>
            </a:br>
            <a:r>
              <a:rPr lang="en-US" sz="2000" dirty="0" smtClean="0">
                <a:solidFill>
                  <a:srgbClr val="FFFF00"/>
                </a:solidFill>
                <a:latin typeface="Times New Roman" pitchFamily="18" charset="0"/>
                <a:cs typeface="Times New Roman" pitchFamily="18" charset="0"/>
              </a:rPr>
              <a:t> *Please don’t hesitate to contact AJM with any questions/concerns.  He’s happy to provide you with a .</a:t>
            </a:r>
            <a:r>
              <a:rPr lang="en-US" sz="2000" dirty="0" err="1" smtClean="0">
                <a:solidFill>
                  <a:srgbClr val="FFFF00"/>
                </a:solidFill>
                <a:latin typeface="Times New Roman" pitchFamily="18" charset="0"/>
                <a:cs typeface="Times New Roman" pitchFamily="18" charset="0"/>
              </a:rPr>
              <a:t>pdf</a:t>
            </a:r>
            <a:r>
              <a:rPr lang="en-US" sz="2000" dirty="0" smtClean="0">
                <a:solidFill>
                  <a:srgbClr val="FFFF00"/>
                </a:solidFill>
                <a:latin typeface="Times New Roman" pitchFamily="18" charset="0"/>
                <a:cs typeface="Times New Roman" pitchFamily="18" charset="0"/>
              </a:rPr>
              <a:t> of this poster if you email him. </a:t>
            </a:r>
            <a:endParaRPr lang="en-US" sz="3600" i="1" dirty="0">
              <a:solidFill>
                <a:schemeClr val="bg1"/>
              </a:solidFill>
            </a:endParaRPr>
          </a:p>
        </p:txBody>
      </p:sp>
      <p:sp>
        <p:nvSpPr>
          <p:cNvPr id="2149" name="Text Box 154"/>
          <p:cNvSpPr txBox="1">
            <a:spLocks noChangeArrowheads="1"/>
          </p:cNvSpPr>
          <p:nvPr/>
        </p:nvSpPr>
        <p:spPr bwMode="auto">
          <a:xfrm>
            <a:off x="32080200" y="15436126"/>
            <a:ext cx="11125200" cy="6155531"/>
          </a:xfrm>
          <a:prstGeom prst="rect">
            <a:avLst/>
          </a:prstGeom>
          <a:noFill/>
          <a:ln w="127000" cmpd="dbl">
            <a:solidFill>
              <a:schemeClr val="tx1"/>
            </a:solidFill>
            <a:miter lim="800000"/>
            <a:headEnd/>
            <a:tailEnd/>
          </a:ln>
          <a:effectLst/>
          <a:extLst>
            <a:ext uri="{909E8E84-426E-40DD-AFC4-6F175D3DCCD1}">
              <a14:hiddenFill xmlns:a14="http://schemas.microsoft.com/office/drawing/2010/main" xmlns="">
                <a:solidFill>
                  <a:srgbClr val="990000"/>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700" b="0" dirty="0" smtClean="0">
                <a:solidFill>
                  <a:schemeClr val="tx1"/>
                </a:solidFill>
                <a:latin typeface="Times New Roman" pitchFamily="18" charset="0"/>
                <a:cs typeface="Times New Roman" pitchFamily="18" charset="0"/>
              </a:rPr>
              <a:t>[1] Allison MA, </a:t>
            </a:r>
            <a:r>
              <a:rPr lang="en-US" sz="1700" b="0" dirty="0" err="1" smtClean="0">
                <a:solidFill>
                  <a:schemeClr val="tx1"/>
                </a:solidFill>
                <a:latin typeface="Times New Roman" pitchFamily="18" charset="0"/>
                <a:cs typeface="Times New Roman" pitchFamily="18" charset="0"/>
              </a:rPr>
              <a:t>Criqui</a:t>
            </a:r>
            <a:r>
              <a:rPr lang="en-US" sz="1700" b="0" dirty="0" smtClean="0">
                <a:solidFill>
                  <a:schemeClr val="tx1"/>
                </a:solidFill>
                <a:latin typeface="Times New Roman" pitchFamily="18" charset="0"/>
                <a:cs typeface="Times New Roman" pitchFamily="18" charset="0"/>
              </a:rPr>
              <a:t> MH, Wright CM.  Patterns and risk factors for systemic calcified atherosclerosis. </a:t>
            </a:r>
            <a:r>
              <a:rPr lang="en-US" sz="1700" b="0" dirty="0" err="1" smtClean="0">
                <a:solidFill>
                  <a:schemeClr val="tx1"/>
                </a:solidFill>
                <a:latin typeface="Times New Roman" pitchFamily="18" charset="0"/>
                <a:cs typeface="Times New Roman" pitchFamily="18" charset="0"/>
              </a:rPr>
              <a:t>Arterioscler</a:t>
            </a:r>
            <a:r>
              <a:rPr lang="en-US" sz="1700" b="0" dirty="0" smtClean="0">
                <a:solidFill>
                  <a:schemeClr val="tx1"/>
                </a:solidFill>
                <a:latin typeface="Times New Roman" pitchFamily="18" charset="0"/>
                <a:cs typeface="Times New Roman" pitchFamily="18" charset="0"/>
              </a:rPr>
              <a:t> </a:t>
            </a:r>
            <a:r>
              <a:rPr lang="en-US" sz="1700" b="0" dirty="0" err="1" smtClean="0">
                <a:solidFill>
                  <a:schemeClr val="tx1"/>
                </a:solidFill>
                <a:latin typeface="Times New Roman" pitchFamily="18" charset="0"/>
                <a:cs typeface="Times New Roman" pitchFamily="18" charset="0"/>
              </a:rPr>
              <a:t>Thromb</a:t>
            </a:r>
            <a:r>
              <a:rPr lang="en-US" sz="1700" b="0" dirty="0" smtClean="0">
                <a:solidFill>
                  <a:schemeClr val="tx1"/>
                </a:solidFill>
                <a:latin typeface="Times New Roman" pitchFamily="18" charset="0"/>
                <a:cs typeface="Times New Roman" pitchFamily="18" charset="0"/>
              </a:rPr>
              <a:t> </a:t>
            </a:r>
            <a:r>
              <a:rPr lang="en-US" sz="1700" b="0" dirty="0" err="1" smtClean="0">
                <a:solidFill>
                  <a:schemeClr val="tx1"/>
                </a:solidFill>
                <a:latin typeface="Times New Roman" pitchFamily="18" charset="0"/>
                <a:cs typeface="Times New Roman" pitchFamily="18" charset="0"/>
              </a:rPr>
              <a:t>Vasc</a:t>
            </a:r>
            <a:r>
              <a:rPr lang="en-US" sz="1700" b="0" dirty="0" smtClean="0">
                <a:solidFill>
                  <a:schemeClr val="tx1"/>
                </a:solidFill>
                <a:latin typeface="Times New Roman" pitchFamily="18" charset="0"/>
                <a:cs typeface="Times New Roman" pitchFamily="18" charset="0"/>
              </a:rPr>
              <a:t> Biol. 2004; 24: 331-336.</a:t>
            </a:r>
          </a:p>
          <a:p>
            <a:pPr algn="l" eaLnBrk="1" hangingPunct="1"/>
            <a:r>
              <a:rPr lang="en-US" sz="1700" b="0" dirty="0" smtClean="0">
                <a:solidFill>
                  <a:schemeClr val="tx1"/>
                </a:solidFill>
                <a:latin typeface="Times New Roman" pitchFamily="18" charset="0"/>
                <a:cs typeface="Times New Roman" pitchFamily="18" charset="0"/>
              </a:rPr>
              <a:t>[2] Churchill TW, </a:t>
            </a:r>
            <a:r>
              <a:rPr lang="en-US" sz="1700" b="0" dirty="0" err="1" smtClean="0">
                <a:solidFill>
                  <a:schemeClr val="tx1"/>
                </a:solidFill>
                <a:latin typeface="Times New Roman" pitchFamily="18" charset="0"/>
                <a:cs typeface="Times New Roman" pitchFamily="18" charset="0"/>
              </a:rPr>
              <a:t>Rasania</a:t>
            </a:r>
            <a:r>
              <a:rPr lang="en-US" sz="1700" b="0" dirty="0" smtClean="0">
                <a:solidFill>
                  <a:schemeClr val="tx1"/>
                </a:solidFill>
                <a:latin typeface="Times New Roman" pitchFamily="18" charset="0"/>
                <a:cs typeface="Times New Roman" pitchFamily="18" charset="0"/>
              </a:rPr>
              <a:t> SP, </a:t>
            </a:r>
            <a:r>
              <a:rPr lang="en-US" sz="1700" b="0" dirty="0" err="1" smtClean="0">
                <a:solidFill>
                  <a:schemeClr val="tx1"/>
                </a:solidFill>
                <a:latin typeface="Times New Roman" pitchFamily="18" charset="0"/>
                <a:cs typeface="Times New Roman" pitchFamily="18" charset="0"/>
              </a:rPr>
              <a:t>Rafeek</a:t>
            </a:r>
            <a:r>
              <a:rPr lang="en-US" sz="1700" b="0" dirty="0" smtClean="0">
                <a:solidFill>
                  <a:schemeClr val="tx1"/>
                </a:solidFill>
                <a:latin typeface="Times New Roman" pitchFamily="18" charset="0"/>
                <a:cs typeface="Times New Roman" pitchFamily="18" charset="0"/>
              </a:rPr>
              <a:t> H, </a:t>
            </a:r>
            <a:r>
              <a:rPr lang="en-US" sz="1700" b="0" dirty="0" err="1" smtClean="0">
                <a:solidFill>
                  <a:schemeClr val="tx1"/>
                </a:solidFill>
                <a:latin typeface="Times New Roman" pitchFamily="18" charset="0"/>
                <a:cs typeface="Times New Roman" pitchFamily="18" charset="0"/>
              </a:rPr>
              <a:t>Mulvey</a:t>
            </a:r>
            <a:r>
              <a:rPr lang="en-US" sz="1700" b="0" dirty="0" smtClean="0">
                <a:solidFill>
                  <a:schemeClr val="tx1"/>
                </a:solidFill>
                <a:latin typeface="Times New Roman" pitchFamily="18" charset="0"/>
                <a:cs typeface="Times New Roman" pitchFamily="18" charset="0"/>
              </a:rPr>
              <a:t> CK, </a:t>
            </a:r>
            <a:r>
              <a:rPr lang="en-US" sz="1700" b="0" dirty="0" err="1" smtClean="0">
                <a:solidFill>
                  <a:schemeClr val="tx1"/>
                </a:solidFill>
                <a:latin typeface="Times New Roman" pitchFamily="18" charset="0"/>
                <a:cs typeface="Times New Roman" pitchFamily="18" charset="0"/>
              </a:rPr>
              <a:t>Terebula</a:t>
            </a:r>
            <a:r>
              <a:rPr lang="en-US" sz="1700" b="0" dirty="0" smtClean="0">
                <a:solidFill>
                  <a:schemeClr val="tx1"/>
                </a:solidFill>
                <a:latin typeface="Times New Roman" pitchFamily="18" charset="0"/>
                <a:cs typeface="Times New Roman" pitchFamily="18" charset="0"/>
              </a:rPr>
              <a:t> K, Ferrari V, </a:t>
            </a:r>
            <a:r>
              <a:rPr lang="en-US" sz="1700" b="0" dirty="0" err="1" smtClean="0">
                <a:solidFill>
                  <a:schemeClr val="tx1"/>
                </a:solidFill>
                <a:latin typeface="Times New Roman" pitchFamily="18" charset="0"/>
                <a:cs typeface="Times New Roman" pitchFamily="18" charset="0"/>
              </a:rPr>
              <a:t>Jha</a:t>
            </a:r>
            <a:r>
              <a:rPr lang="en-US" sz="1700" b="0" dirty="0" smtClean="0">
                <a:solidFill>
                  <a:schemeClr val="tx1"/>
                </a:solidFill>
                <a:latin typeface="Times New Roman" pitchFamily="18" charset="0"/>
                <a:cs typeface="Times New Roman" pitchFamily="18" charset="0"/>
              </a:rPr>
              <a:t> S, Lilly SM, </a:t>
            </a:r>
            <a:r>
              <a:rPr lang="en-US" sz="1700" b="0" dirty="0" err="1" smtClean="0">
                <a:solidFill>
                  <a:schemeClr val="tx1"/>
                </a:solidFill>
                <a:latin typeface="Times New Roman" pitchFamily="18" charset="0"/>
                <a:cs typeface="Times New Roman" pitchFamily="18" charset="0"/>
              </a:rPr>
              <a:t>Eraso</a:t>
            </a:r>
            <a:r>
              <a:rPr lang="en-US" sz="1700" b="0" dirty="0" smtClean="0">
                <a:solidFill>
                  <a:schemeClr val="tx1"/>
                </a:solidFill>
                <a:latin typeface="Times New Roman" pitchFamily="18" charset="0"/>
                <a:cs typeface="Times New Roman" pitchFamily="18" charset="0"/>
              </a:rPr>
              <a:t> LH, Reilly MP, </a:t>
            </a:r>
            <a:r>
              <a:rPr lang="en-US" sz="1700" b="0" dirty="0" err="1" smtClean="0">
                <a:solidFill>
                  <a:schemeClr val="tx1"/>
                </a:solidFill>
                <a:latin typeface="Times New Roman" pitchFamily="18" charset="0"/>
                <a:cs typeface="Times New Roman" pitchFamily="18" charset="0"/>
              </a:rPr>
              <a:t>Qasim</a:t>
            </a:r>
            <a:r>
              <a:rPr lang="en-US" sz="1700" b="0" dirty="0" smtClean="0">
                <a:solidFill>
                  <a:schemeClr val="tx1"/>
                </a:solidFill>
                <a:latin typeface="Times New Roman" pitchFamily="18" charset="0"/>
                <a:cs typeface="Times New Roman" pitchFamily="18" charset="0"/>
              </a:rPr>
              <a:t> AN.  Ascending and descending thoracic aorta calcification in type 2 diabetes mellitus.  J </a:t>
            </a:r>
            <a:r>
              <a:rPr lang="en-US" sz="1700" b="0" dirty="0" err="1" smtClean="0">
                <a:solidFill>
                  <a:schemeClr val="tx1"/>
                </a:solidFill>
                <a:latin typeface="Times New Roman" pitchFamily="18" charset="0"/>
                <a:cs typeface="Times New Roman" pitchFamily="18" charset="0"/>
              </a:rPr>
              <a:t>Cardiovasc</a:t>
            </a:r>
            <a:r>
              <a:rPr lang="en-US" sz="1700" b="0" dirty="0" smtClean="0">
                <a:solidFill>
                  <a:schemeClr val="tx1"/>
                </a:solidFill>
                <a:latin typeface="Times New Roman" pitchFamily="18" charset="0"/>
                <a:cs typeface="Times New Roman" pitchFamily="18" charset="0"/>
              </a:rPr>
              <a:t> CT. </a:t>
            </a:r>
          </a:p>
          <a:p>
            <a:pPr algn="l" eaLnBrk="1" hangingPunct="1"/>
            <a:r>
              <a:rPr lang="en-US" sz="1700" b="0" dirty="0" smtClean="0">
                <a:solidFill>
                  <a:schemeClr val="tx1"/>
                </a:solidFill>
                <a:latin typeface="Times New Roman" pitchFamily="18" charset="0"/>
                <a:cs typeface="Times New Roman" pitchFamily="18" charset="0"/>
              </a:rPr>
              <a:t>[3] Sharma A, </a:t>
            </a:r>
            <a:r>
              <a:rPr lang="en-US" sz="1700" b="0" dirty="0" err="1" smtClean="0">
                <a:solidFill>
                  <a:schemeClr val="tx1"/>
                </a:solidFill>
                <a:latin typeface="Times New Roman" pitchFamily="18" charset="0"/>
                <a:cs typeface="Times New Roman" pitchFamily="18" charset="0"/>
              </a:rPr>
              <a:t>Scammell</a:t>
            </a:r>
            <a:r>
              <a:rPr lang="en-US" sz="1700" b="0" dirty="0" smtClean="0">
                <a:solidFill>
                  <a:schemeClr val="tx1"/>
                </a:solidFill>
                <a:latin typeface="Times New Roman" pitchFamily="18" charset="0"/>
                <a:cs typeface="Times New Roman" pitchFamily="18" charset="0"/>
              </a:rPr>
              <a:t> BE, Fairbairn KJ, </a:t>
            </a:r>
            <a:r>
              <a:rPr lang="en-US" sz="1700" b="0" dirty="0" err="1" smtClean="0">
                <a:solidFill>
                  <a:schemeClr val="tx1"/>
                </a:solidFill>
                <a:latin typeface="Times New Roman" pitchFamily="18" charset="0"/>
                <a:cs typeface="Times New Roman" pitchFamily="18" charset="0"/>
              </a:rPr>
              <a:t>Seagrave</a:t>
            </a:r>
            <a:r>
              <a:rPr lang="en-US" sz="1700" b="0" dirty="0" smtClean="0">
                <a:solidFill>
                  <a:schemeClr val="tx1"/>
                </a:solidFill>
                <a:latin typeface="Times New Roman" pitchFamily="18" charset="0"/>
                <a:cs typeface="Times New Roman" pitchFamily="18" charset="0"/>
              </a:rPr>
              <a:t> MJ, Game FL, </a:t>
            </a:r>
            <a:r>
              <a:rPr lang="en-US" sz="1700" b="0" dirty="0" err="1" smtClean="0">
                <a:solidFill>
                  <a:schemeClr val="tx1"/>
                </a:solidFill>
                <a:latin typeface="Times New Roman" pitchFamily="18" charset="0"/>
                <a:cs typeface="Times New Roman" pitchFamily="18" charset="0"/>
              </a:rPr>
              <a:t>Jeffcoate</a:t>
            </a:r>
            <a:r>
              <a:rPr lang="en-US" sz="1700" b="0" dirty="0" smtClean="0">
                <a:solidFill>
                  <a:schemeClr val="tx1"/>
                </a:solidFill>
                <a:latin typeface="Times New Roman" pitchFamily="18" charset="0"/>
                <a:cs typeface="Times New Roman" pitchFamily="18" charset="0"/>
              </a:rPr>
              <a:t> WJ. Prevalence of calcification in the pedal arteries in diabetes complicated by foot disease.  Diabetes Care. 2010 May; 33(5): e66.</a:t>
            </a:r>
          </a:p>
          <a:p>
            <a:pPr algn="l" eaLnBrk="1" hangingPunct="1"/>
            <a:r>
              <a:rPr lang="en-US" sz="1700" b="0" dirty="0" smtClean="0">
                <a:solidFill>
                  <a:schemeClr val="tx1"/>
                </a:solidFill>
                <a:latin typeface="Times New Roman" pitchFamily="18" charset="0"/>
                <a:cs typeface="Times New Roman" pitchFamily="18" charset="0"/>
              </a:rPr>
              <a:t>[4] David Smith C, Gavin </a:t>
            </a:r>
            <a:r>
              <a:rPr lang="en-US" sz="1700" b="0" dirty="0" err="1" smtClean="0">
                <a:solidFill>
                  <a:schemeClr val="tx1"/>
                </a:solidFill>
                <a:latin typeface="Times New Roman" pitchFamily="18" charset="0"/>
                <a:cs typeface="Times New Roman" pitchFamily="18" charset="0"/>
              </a:rPr>
              <a:t>Bilmen</a:t>
            </a:r>
            <a:r>
              <a:rPr lang="en-US" sz="1700" b="0" dirty="0" smtClean="0">
                <a:solidFill>
                  <a:schemeClr val="tx1"/>
                </a:solidFill>
                <a:latin typeface="Times New Roman" pitchFamily="18" charset="0"/>
                <a:cs typeface="Times New Roman" pitchFamily="18" charset="0"/>
              </a:rPr>
              <a:t> J, </a:t>
            </a:r>
            <a:r>
              <a:rPr lang="en-US" sz="1700" b="0" dirty="0" err="1" smtClean="0">
                <a:solidFill>
                  <a:schemeClr val="tx1"/>
                </a:solidFill>
                <a:latin typeface="Times New Roman" pitchFamily="18" charset="0"/>
                <a:cs typeface="Times New Roman" pitchFamily="18" charset="0"/>
              </a:rPr>
              <a:t>Iqbal</a:t>
            </a:r>
            <a:r>
              <a:rPr lang="en-US" sz="1700" b="0" dirty="0" smtClean="0">
                <a:solidFill>
                  <a:schemeClr val="tx1"/>
                </a:solidFill>
                <a:latin typeface="Times New Roman" pitchFamily="18" charset="0"/>
                <a:cs typeface="Times New Roman" pitchFamily="18" charset="0"/>
              </a:rPr>
              <a:t> S, </a:t>
            </a:r>
            <a:r>
              <a:rPr lang="en-US" sz="1700" b="0" dirty="0" err="1" smtClean="0">
                <a:solidFill>
                  <a:schemeClr val="tx1"/>
                </a:solidFill>
                <a:latin typeface="Times New Roman" pitchFamily="18" charset="0"/>
                <a:cs typeface="Times New Roman" pitchFamily="18" charset="0"/>
              </a:rPr>
              <a:t>Robey</a:t>
            </a:r>
            <a:r>
              <a:rPr lang="en-US" sz="1700" b="0" dirty="0" smtClean="0">
                <a:solidFill>
                  <a:schemeClr val="tx1"/>
                </a:solidFill>
                <a:latin typeface="Times New Roman" pitchFamily="18" charset="0"/>
                <a:cs typeface="Times New Roman" pitchFamily="18" charset="0"/>
              </a:rPr>
              <a:t> S, Pereira M. Medial artery calcification as an indicator of diabetic peripheral vascular disease. Foot Ankle Int. 2008 Feb; 29(2): 185-90.</a:t>
            </a:r>
          </a:p>
          <a:p>
            <a:pPr algn="l" eaLnBrk="1" hangingPunct="1"/>
            <a:r>
              <a:rPr lang="en-US" sz="1700" b="0" dirty="0" smtClean="0">
                <a:solidFill>
                  <a:schemeClr val="tx1"/>
                </a:solidFill>
                <a:latin typeface="Times New Roman" pitchFamily="18" charset="0"/>
                <a:cs typeface="Times New Roman" pitchFamily="18" charset="0"/>
              </a:rPr>
              <a:t>[5] Young MJ, Adams JE, Anderson GF, </a:t>
            </a:r>
            <a:r>
              <a:rPr lang="en-US" sz="1700" b="0" dirty="0" err="1" smtClean="0">
                <a:solidFill>
                  <a:schemeClr val="tx1"/>
                </a:solidFill>
                <a:latin typeface="Times New Roman" pitchFamily="18" charset="0"/>
                <a:cs typeface="Times New Roman" pitchFamily="18" charset="0"/>
              </a:rPr>
              <a:t>Boulton</a:t>
            </a:r>
            <a:r>
              <a:rPr lang="en-US" sz="1700" b="0" dirty="0" smtClean="0">
                <a:solidFill>
                  <a:schemeClr val="tx1"/>
                </a:solidFill>
                <a:latin typeface="Times New Roman" pitchFamily="18" charset="0"/>
                <a:cs typeface="Times New Roman" pitchFamily="18" charset="0"/>
              </a:rPr>
              <a:t> AJ, </a:t>
            </a:r>
            <a:r>
              <a:rPr lang="en-US" sz="1700" b="0" dirty="0" err="1" smtClean="0">
                <a:solidFill>
                  <a:schemeClr val="tx1"/>
                </a:solidFill>
                <a:latin typeface="Times New Roman" pitchFamily="18" charset="0"/>
                <a:cs typeface="Times New Roman" pitchFamily="18" charset="0"/>
              </a:rPr>
              <a:t>Cavanagh</a:t>
            </a:r>
            <a:r>
              <a:rPr lang="en-US" sz="1700" b="0" dirty="0" smtClean="0">
                <a:solidFill>
                  <a:schemeClr val="tx1"/>
                </a:solidFill>
                <a:latin typeface="Times New Roman" pitchFamily="18" charset="0"/>
                <a:cs typeface="Times New Roman" pitchFamily="18" charset="0"/>
              </a:rPr>
              <a:t> PR. Medial arterial calcification in the feet of diabetic patients and matched non-diabetic control subjects. </a:t>
            </a:r>
            <a:r>
              <a:rPr lang="en-US" sz="1700" b="0" dirty="0" err="1" smtClean="0">
                <a:solidFill>
                  <a:schemeClr val="tx1"/>
                </a:solidFill>
                <a:latin typeface="Times New Roman" pitchFamily="18" charset="0"/>
                <a:cs typeface="Times New Roman" pitchFamily="18" charset="0"/>
              </a:rPr>
              <a:t>Diabetologia</a:t>
            </a:r>
            <a:r>
              <a:rPr lang="en-US" sz="1700" b="0" dirty="0" smtClean="0">
                <a:solidFill>
                  <a:schemeClr val="tx1"/>
                </a:solidFill>
                <a:latin typeface="Times New Roman" pitchFamily="18" charset="0"/>
                <a:cs typeface="Times New Roman" pitchFamily="18" charset="0"/>
              </a:rPr>
              <a:t>. 1993 Jul; 36(7): 615-21.</a:t>
            </a:r>
          </a:p>
          <a:p>
            <a:pPr algn="l" eaLnBrk="1" hangingPunct="1"/>
            <a:r>
              <a:rPr lang="en-US" sz="1700" b="0" dirty="0" smtClean="0">
                <a:solidFill>
                  <a:schemeClr val="tx1"/>
                </a:solidFill>
                <a:latin typeface="Times New Roman" pitchFamily="18" charset="0"/>
                <a:cs typeface="Times New Roman" pitchFamily="18" charset="0"/>
              </a:rPr>
              <a:t>[6] Everhart JE, </a:t>
            </a:r>
            <a:r>
              <a:rPr lang="en-US" sz="1700" b="0" dirty="0" err="1" smtClean="0">
                <a:solidFill>
                  <a:schemeClr val="tx1"/>
                </a:solidFill>
                <a:latin typeface="Times New Roman" pitchFamily="18" charset="0"/>
                <a:cs typeface="Times New Roman" pitchFamily="18" charset="0"/>
              </a:rPr>
              <a:t>Pettitt</a:t>
            </a:r>
            <a:r>
              <a:rPr lang="en-US" sz="1700" b="0" dirty="0" smtClean="0">
                <a:solidFill>
                  <a:schemeClr val="tx1"/>
                </a:solidFill>
                <a:latin typeface="Times New Roman" pitchFamily="18" charset="0"/>
                <a:cs typeface="Times New Roman" pitchFamily="18" charset="0"/>
              </a:rPr>
              <a:t> DJ, </a:t>
            </a:r>
            <a:r>
              <a:rPr lang="en-US" sz="1700" b="0" dirty="0" err="1" smtClean="0">
                <a:solidFill>
                  <a:schemeClr val="tx1"/>
                </a:solidFill>
                <a:latin typeface="Times New Roman" pitchFamily="18" charset="0"/>
                <a:cs typeface="Times New Roman" pitchFamily="18" charset="0"/>
              </a:rPr>
              <a:t>Knowler</a:t>
            </a:r>
            <a:r>
              <a:rPr lang="en-US" sz="1700" b="0" dirty="0" smtClean="0">
                <a:solidFill>
                  <a:schemeClr val="tx1"/>
                </a:solidFill>
                <a:latin typeface="Times New Roman" pitchFamily="18" charset="0"/>
                <a:cs typeface="Times New Roman" pitchFamily="18" charset="0"/>
              </a:rPr>
              <a:t> WC, Rose FA, Bennett PH. Medial arterial calcification and its association with mortality and complications of diabetes. </a:t>
            </a:r>
            <a:r>
              <a:rPr lang="en-US" sz="1700" b="0" dirty="0" err="1" smtClean="0">
                <a:solidFill>
                  <a:schemeClr val="tx1"/>
                </a:solidFill>
                <a:latin typeface="Times New Roman" pitchFamily="18" charset="0"/>
                <a:cs typeface="Times New Roman" pitchFamily="18" charset="0"/>
              </a:rPr>
              <a:t>Diabetologia</a:t>
            </a:r>
            <a:r>
              <a:rPr lang="en-US" sz="1700" b="0" dirty="0" smtClean="0">
                <a:solidFill>
                  <a:schemeClr val="tx1"/>
                </a:solidFill>
                <a:latin typeface="Times New Roman" pitchFamily="18" charset="0"/>
                <a:cs typeface="Times New Roman" pitchFamily="18" charset="0"/>
              </a:rPr>
              <a:t>. 1988 Jan; 31(1): 16-23. </a:t>
            </a:r>
          </a:p>
          <a:p>
            <a:pPr algn="l" eaLnBrk="1" hangingPunct="1"/>
            <a:r>
              <a:rPr lang="en-US" sz="1700" b="0" dirty="0" smtClean="0">
                <a:solidFill>
                  <a:schemeClr val="tx1"/>
                </a:solidFill>
                <a:latin typeface="Times New Roman" pitchFamily="18" charset="0"/>
                <a:cs typeface="Times New Roman" pitchFamily="18" charset="0"/>
              </a:rPr>
              <a:t>[7] Rocha-Singh KJ, Zeller T, </a:t>
            </a:r>
            <a:r>
              <a:rPr lang="en-US" sz="1700" b="0" dirty="0" err="1" smtClean="0">
                <a:solidFill>
                  <a:schemeClr val="tx1"/>
                </a:solidFill>
                <a:latin typeface="Times New Roman" pitchFamily="18" charset="0"/>
                <a:cs typeface="Times New Roman" pitchFamily="18" charset="0"/>
              </a:rPr>
              <a:t>Jaff</a:t>
            </a:r>
            <a:r>
              <a:rPr lang="en-US" sz="1700" b="0" dirty="0" smtClean="0">
                <a:solidFill>
                  <a:schemeClr val="tx1"/>
                </a:solidFill>
                <a:latin typeface="Times New Roman" pitchFamily="18" charset="0"/>
                <a:cs typeface="Times New Roman" pitchFamily="18" charset="0"/>
              </a:rPr>
              <a:t> MR. Peripheral Arterial Calcification: Prevalence, mechanism, detection and clinical implications. </a:t>
            </a:r>
            <a:r>
              <a:rPr lang="en-US" sz="1700" b="0" dirty="0" err="1" smtClean="0">
                <a:solidFill>
                  <a:schemeClr val="tx1"/>
                </a:solidFill>
                <a:latin typeface="Times New Roman" pitchFamily="18" charset="0"/>
                <a:cs typeface="Times New Roman" pitchFamily="18" charset="0"/>
              </a:rPr>
              <a:t>Cath</a:t>
            </a:r>
            <a:r>
              <a:rPr lang="en-US" sz="1700" b="0" dirty="0" smtClean="0">
                <a:solidFill>
                  <a:schemeClr val="tx1"/>
                </a:solidFill>
                <a:latin typeface="Times New Roman" pitchFamily="18" charset="0"/>
                <a:cs typeface="Times New Roman" pitchFamily="18" charset="0"/>
              </a:rPr>
              <a:t> and Cardio Inter</a:t>
            </a:r>
          </a:p>
          <a:p>
            <a:pPr algn="l" eaLnBrk="1" hangingPunct="1"/>
            <a:r>
              <a:rPr lang="en-US" sz="1700" b="0" dirty="0" smtClean="0">
                <a:solidFill>
                  <a:schemeClr val="tx1"/>
                </a:solidFill>
                <a:latin typeface="Times New Roman" pitchFamily="18" charset="0"/>
                <a:cs typeface="Times New Roman" pitchFamily="18" charset="0"/>
              </a:rPr>
              <a:t>[8] </a:t>
            </a:r>
            <a:r>
              <a:rPr lang="en-US" sz="1700" b="0" dirty="0" err="1" smtClean="0">
                <a:solidFill>
                  <a:schemeClr val="tx1"/>
                </a:solidFill>
                <a:latin typeface="Times New Roman" pitchFamily="18" charset="0"/>
                <a:cs typeface="Times New Roman" pitchFamily="18" charset="0"/>
              </a:rPr>
              <a:t>Arain</a:t>
            </a:r>
            <a:r>
              <a:rPr lang="en-US" sz="1700" b="0" dirty="0" smtClean="0">
                <a:solidFill>
                  <a:schemeClr val="tx1"/>
                </a:solidFill>
                <a:latin typeface="Times New Roman" pitchFamily="18" charset="0"/>
                <a:cs typeface="Times New Roman" pitchFamily="18" charset="0"/>
              </a:rPr>
              <a:t> FA, Ye Z, Bailey KR, Chen Q, Liu G, </a:t>
            </a:r>
            <a:r>
              <a:rPr lang="en-US" sz="1700" b="0" dirty="0" err="1" smtClean="0">
                <a:solidFill>
                  <a:schemeClr val="tx1"/>
                </a:solidFill>
                <a:latin typeface="Times New Roman" pitchFamily="18" charset="0"/>
                <a:cs typeface="Times New Roman" pitchFamily="18" charset="0"/>
              </a:rPr>
              <a:t>Leibson</a:t>
            </a:r>
            <a:r>
              <a:rPr lang="en-US" sz="1700" b="0" dirty="0" smtClean="0">
                <a:solidFill>
                  <a:schemeClr val="tx1"/>
                </a:solidFill>
                <a:latin typeface="Times New Roman" pitchFamily="18" charset="0"/>
                <a:cs typeface="Times New Roman" pitchFamily="18" charset="0"/>
              </a:rPr>
              <a:t> CL, </a:t>
            </a:r>
            <a:r>
              <a:rPr lang="en-US" sz="1700" b="0" dirty="0" err="1" smtClean="0">
                <a:solidFill>
                  <a:schemeClr val="tx1"/>
                </a:solidFill>
                <a:latin typeface="Times New Roman" pitchFamily="18" charset="0"/>
                <a:cs typeface="Times New Roman" pitchFamily="18" charset="0"/>
              </a:rPr>
              <a:t>Kullo</a:t>
            </a:r>
            <a:r>
              <a:rPr lang="en-US" sz="1700" b="0" dirty="0" smtClean="0">
                <a:solidFill>
                  <a:schemeClr val="tx1"/>
                </a:solidFill>
                <a:latin typeface="Times New Roman" pitchFamily="18" charset="0"/>
                <a:cs typeface="Times New Roman" pitchFamily="18" charset="0"/>
              </a:rPr>
              <a:t> IJ. Survival in patients with poorly compressible leg arteries. J Am C Cardiology. </a:t>
            </a:r>
          </a:p>
          <a:p>
            <a:pPr algn="l" eaLnBrk="1" hangingPunct="1"/>
            <a:r>
              <a:rPr lang="en-US" sz="1700" b="0" dirty="0" smtClean="0">
                <a:solidFill>
                  <a:schemeClr val="tx1"/>
                </a:solidFill>
                <a:latin typeface="Times New Roman" pitchFamily="18" charset="0"/>
                <a:cs typeface="Times New Roman" pitchFamily="18" charset="0"/>
              </a:rPr>
              <a:t>[9] Wu M, </a:t>
            </a:r>
            <a:r>
              <a:rPr lang="en-US" sz="1700" b="0" dirty="0" err="1" smtClean="0">
                <a:solidFill>
                  <a:schemeClr val="tx1"/>
                </a:solidFill>
                <a:latin typeface="Times New Roman" pitchFamily="18" charset="0"/>
                <a:cs typeface="Times New Roman" pitchFamily="18" charset="0"/>
              </a:rPr>
              <a:t>Rementer</a:t>
            </a:r>
            <a:r>
              <a:rPr lang="en-US" sz="1700" b="0" dirty="0" smtClean="0">
                <a:solidFill>
                  <a:schemeClr val="tx1"/>
                </a:solidFill>
                <a:latin typeface="Times New Roman" pitchFamily="18" charset="0"/>
                <a:cs typeface="Times New Roman" pitchFamily="18" charset="0"/>
              </a:rPr>
              <a:t> C, </a:t>
            </a:r>
            <a:r>
              <a:rPr lang="en-US" sz="1700" b="0" dirty="0" err="1" smtClean="0">
                <a:solidFill>
                  <a:schemeClr val="tx1"/>
                </a:solidFill>
                <a:latin typeface="Times New Roman" pitchFamily="18" charset="0"/>
                <a:cs typeface="Times New Roman" pitchFamily="18" charset="0"/>
              </a:rPr>
              <a:t>Giachelli</a:t>
            </a:r>
            <a:r>
              <a:rPr lang="en-US" sz="1700" b="0" dirty="0" smtClean="0">
                <a:solidFill>
                  <a:schemeClr val="tx1"/>
                </a:solidFill>
                <a:latin typeface="Times New Roman" pitchFamily="18" charset="0"/>
                <a:cs typeface="Times New Roman" pitchFamily="18" charset="0"/>
              </a:rPr>
              <a:t> CM. Vascular calcification: an update on mechanisms and challenges in treatment. </a:t>
            </a:r>
            <a:r>
              <a:rPr lang="en-US" sz="1700" b="0" dirty="0" err="1" smtClean="0">
                <a:solidFill>
                  <a:schemeClr val="tx1"/>
                </a:solidFill>
                <a:latin typeface="Times New Roman" pitchFamily="18" charset="0"/>
                <a:cs typeface="Times New Roman" pitchFamily="18" charset="0"/>
              </a:rPr>
              <a:t>Calcif</a:t>
            </a:r>
            <a:r>
              <a:rPr lang="en-US" sz="1700" b="0" dirty="0" smtClean="0">
                <a:solidFill>
                  <a:schemeClr val="tx1"/>
                </a:solidFill>
                <a:latin typeface="Times New Roman" pitchFamily="18" charset="0"/>
                <a:cs typeface="Times New Roman" pitchFamily="18" charset="0"/>
              </a:rPr>
              <a:t> Tissue Int. 2013; 93: 365-373.</a:t>
            </a:r>
          </a:p>
          <a:p>
            <a:pPr algn="l" eaLnBrk="1" hangingPunct="1"/>
            <a:r>
              <a:rPr lang="en-US" sz="1700" b="0" dirty="0" smtClean="0">
                <a:solidFill>
                  <a:schemeClr val="tx1"/>
                </a:solidFill>
                <a:latin typeface="Times New Roman" pitchFamily="18" charset="0"/>
                <a:cs typeface="Times New Roman" pitchFamily="18" charset="0"/>
              </a:rPr>
              <a:t>[10] Lew E, </a:t>
            </a:r>
            <a:r>
              <a:rPr lang="en-US" sz="1700" b="0" dirty="0" err="1" smtClean="0">
                <a:solidFill>
                  <a:schemeClr val="tx1"/>
                </a:solidFill>
                <a:latin typeface="Times New Roman" pitchFamily="18" charset="0"/>
                <a:cs typeface="Times New Roman" pitchFamily="18" charset="0"/>
              </a:rPr>
              <a:t>Nicolosi</a:t>
            </a:r>
            <a:r>
              <a:rPr lang="en-US" sz="1700" b="0" dirty="0" smtClean="0">
                <a:solidFill>
                  <a:schemeClr val="tx1"/>
                </a:solidFill>
                <a:latin typeface="Times New Roman" pitchFamily="18" charset="0"/>
                <a:cs typeface="Times New Roman" pitchFamily="18" charset="0"/>
              </a:rPr>
              <a:t> N, </a:t>
            </a:r>
            <a:r>
              <a:rPr lang="en-US" sz="1700" b="0" dirty="0" err="1" smtClean="0">
                <a:solidFill>
                  <a:schemeClr val="tx1"/>
                </a:solidFill>
                <a:latin typeface="Times New Roman" pitchFamily="18" charset="0"/>
                <a:cs typeface="Times New Roman" pitchFamily="18" charset="0"/>
              </a:rPr>
              <a:t>Botek</a:t>
            </a:r>
            <a:r>
              <a:rPr lang="en-US" sz="1700" b="0" dirty="0" smtClean="0">
                <a:solidFill>
                  <a:schemeClr val="tx1"/>
                </a:solidFill>
                <a:latin typeface="Times New Roman" pitchFamily="18" charset="0"/>
                <a:cs typeface="Times New Roman" pitchFamily="18" charset="0"/>
              </a:rPr>
              <a:t> G. Lower extremity amputation risk factors associated with elevated ankle brachial indices and </a:t>
            </a:r>
            <a:r>
              <a:rPr lang="en-US" sz="1700" b="0" dirty="0" err="1" smtClean="0">
                <a:solidFill>
                  <a:schemeClr val="tx1"/>
                </a:solidFill>
                <a:latin typeface="Times New Roman" pitchFamily="18" charset="0"/>
                <a:cs typeface="Times New Roman" pitchFamily="18" charset="0"/>
              </a:rPr>
              <a:t>radiogrpahic</a:t>
            </a:r>
            <a:r>
              <a:rPr lang="en-US" sz="1700" b="0" dirty="0" smtClean="0">
                <a:solidFill>
                  <a:schemeClr val="tx1"/>
                </a:solidFill>
                <a:latin typeface="Times New Roman" pitchFamily="18" charset="0"/>
                <a:cs typeface="Times New Roman" pitchFamily="18" charset="0"/>
              </a:rPr>
              <a:t> arterial calcification. J Foot Ankle Surg. 2015 May-Jun; 54(3): 473-7</a:t>
            </a:r>
            <a:r>
              <a:rPr lang="en-US" sz="1700" b="0" dirty="0" smtClean="0">
                <a:solidFill>
                  <a:schemeClr val="tx1"/>
                </a:solidFill>
                <a:latin typeface="Times New Roman" pitchFamily="18" charset="0"/>
                <a:cs typeface="Times New Roman" pitchFamily="18" charset="0"/>
              </a:rPr>
              <a:t>.</a:t>
            </a:r>
          </a:p>
          <a:p>
            <a:pPr algn="l" eaLnBrk="1" hangingPunct="1"/>
            <a:r>
              <a:rPr lang="en-US" sz="1700" b="0" dirty="0" smtClean="0">
                <a:solidFill>
                  <a:schemeClr val="tx1"/>
                </a:solidFill>
                <a:latin typeface="Times New Roman" pitchFamily="18" charset="0"/>
                <a:cs typeface="Times New Roman" pitchFamily="18" charset="0"/>
              </a:rPr>
              <a:t>[11] Aragon-Sanchez J, </a:t>
            </a:r>
            <a:r>
              <a:rPr lang="en-US" sz="1700" b="0" dirty="0" err="1" smtClean="0">
                <a:solidFill>
                  <a:schemeClr val="tx1"/>
                </a:solidFill>
                <a:latin typeface="Times New Roman" pitchFamily="18" charset="0"/>
                <a:cs typeface="Times New Roman" pitchFamily="18" charset="0"/>
              </a:rPr>
              <a:t>Lazaro</a:t>
            </a:r>
            <a:r>
              <a:rPr lang="en-US" sz="1700" b="0" dirty="0" smtClean="0">
                <a:solidFill>
                  <a:schemeClr val="tx1"/>
                </a:solidFill>
                <a:latin typeface="Times New Roman" pitchFamily="18" charset="0"/>
                <a:cs typeface="Times New Roman" pitchFamily="18" charset="0"/>
              </a:rPr>
              <a:t>-Martinez JL. Factors associated with calcification in the pedal arteries in patients with diabetes and neuropathy admitted for foot disease and its clinical significance. </a:t>
            </a:r>
            <a:r>
              <a:rPr lang="en-US" sz="1700" b="0" dirty="0" err="1" smtClean="0">
                <a:solidFill>
                  <a:schemeClr val="tx1"/>
                </a:solidFill>
                <a:latin typeface="Times New Roman" pitchFamily="18" charset="0"/>
                <a:cs typeface="Times New Roman" pitchFamily="18" charset="0"/>
              </a:rPr>
              <a:t>Int</a:t>
            </a:r>
            <a:r>
              <a:rPr lang="en-US" sz="1700" b="0" dirty="0" smtClean="0">
                <a:solidFill>
                  <a:schemeClr val="tx1"/>
                </a:solidFill>
                <a:latin typeface="Times New Roman" pitchFamily="18" charset="0"/>
                <a:cs typeface="Times New Roman" pitchFamily="18" charset="0"/>
              </a:rPr>
              <a:t> J Low </a:t>
            </a:r>
            <a:r>
              <a:rPr lang="en-US" sz="1700" b="0" dirty="0" err="1" smtClean="0">
                <a:solidFill>
                  <a:schemeClr val="tx1"/>
                </a:solidFill>
                <a:latin typeface="Times New Roman" pitchFamily="18" charset="0"/>
                <a:cs typeface="Times New Roman" pitchFamily="18" charset="0"/>
              </a:rPr>
              <a:t>Extrem</a:t>
            </a:r>
            <a:r>
              <a:rPr lang="en-US" sz="1700" b="0" dirty="0" smtClean="0">
                <a:solidFill>
                  <a:schemeClr val="tx1"/>
                </a:solidFill>
                <a:latin typeface="Times New Roman" pitchFamily="18" charset="0"/>
                <a:cs typeface="Times New Roman" pitchFamily="18" charset="0"/>
              </a:rPr>
              <a:t> Wounds. 2013 Dec; 12(4): 252-5. </a:t>
            </a:r>
            <a:endParaRPr lang="en-US" sz="1700" b="0" dirty="0" smtClean="0">
              <a:solidFill>
                <a:schemeClr val="tx1"/>
              </a:solidFill>
              <a:latin typeface="Times New Roman" pitchFamily="18" charset="0"/>
              <a:cs typeface="Times New Roman" pitchFamily="18" charset="0"/>
            </a:endParaRPr>
          </a:p>
        </p:txBody>
      </p:sp>
      <p:sp>
        <p:nvSpPr>
          <p:cNvPr id="2150" name="Text Box 161"/>
          <p:cNvSpPr txBox="1">
            <a:spLocks noChangeArrowheads="1"/>
          </p:cNvSpPr>
          <p:nvPr/>
        </p:nvSpPr>
        <p:spPr bwMode="auto">
          <a:xfrm>
            <a:off x="39852600" y="6850063"/>
            <a:ext cx="3048000" cy="554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a:solidFill>
                <a:schemeClr val="tx1"/>
              </a:solidFill>
            </a:endParaRPr>
          </a:p>
        </p:txBody>
      </p:sp>
      <p:sp>
        <p:nvSpPr>
          <p:cNvPr id="2151" name="Rectangle 163"/>
          <p:cNvSpPr>
            <a:spLocks noChangeArrowheads="1"/>
          </p:cNvSpPr>
          <p:nvPr/>
        </p:nvSpPr>
        <p:spPr bwMode="auto">
          <a:xfrm>
            <a:off x="32004000" y="4648200"/>
            <a:ext cx="11125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Discussion</a:t>
            </a:r>
            <a:endParaRPr lang="en-US" dirty="0">
              <a:solidFill>
                <a:schemeClr val="accent1"/>
              </a:solidFill>
              <a:latin typeface="Times New Roman" pitchFamily="18" charset="0"/>
              <a:cs typeface="Times New Roman" pitchFamily="18" charset="0"/>
            </a:endParaRPr>
          </a:p>
        </p:txBody>
      </p:sp>
      <p:sp>
        <p:nvSpPr>
          <p:cNvPr id="2152" name="Rectangle 164"/>
          <p:cNvSpPr>
            <a:spLocks noChangeArrowheads="1"/>
          </p:cNvSpPr>
          <p:nvPr/>
        </p:nvSpPr>
        <p:spPr bwMode="auto">
          <a:xfrm>
            <a:off x="12420600" y="11506200"/>
            <a:ext cx="19127911" cy="972742"/>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a:solidFill>
                  <a:schemeClr val="accent1"/>
                </a:solidFill>
                <a:latin typeface="Times New Roman" pitchFamily="18" charset="0"/>
                <a:cs typeface="Times New Roman" pitchFamily="18" charset="0"/>
              </a:rPr>
              <a:t>Results</a:t>
            </a:r>
          </a:p>
        </p:txBody>
      </p:sp>
      <p:sp>
        <p:nvSpPr>
          <p:cNvPr id="2153" name="Rectangle 165"/>
          <p:cNvSpPr>
            <a:spLocks noChangeArrowheads="1"/>
          </p:cNvSpPr>
          <p:nvPr/>
        </p:nvSpPr>
        <p:spPr bwMode="auto">
          <a:xfrm>
            <a:off x="32080200" y="14630400"/>
            <a:ext cx="11125200" cy="711482"/>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References</a:t>
            </a:r>
            <a:endParaRPr lang="en-US" dirty="0">
              <a:solidFill>
                <a:schemeClr val="accent1"/>
              </a:solidFill>
              <a:latin typeface="Times New Roman" pitchFamily="18" charset="0"/>
              <a:cs typeface="Times New Roman" pitchFamily="18" charset="0"/>
            </a:endParaRPr>
          </a:p>
        </p:txBody>
      </p:sp>
      <p:sp>
        <p:nvSpPr>
          <p:cNvPr id="2154" name="Rectangle 166"/>
          <p:cNvSpPr>
            <a:spLocks noChangeArrowheads="1"/>
          </p:cNvSpPr>
          <p:nvPr/>
        </p:nvSpPr>
        <p:spPr bwMode="auto">
          <a:xfrm>
            <a:off x="609600" y="14630400"/>
            <a:ext cx="11125200" cy="8382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Methodology</a:t>
            </a:r>
            <a:endParaRPr lang="en-US" dirty="0">
              <a:solidFill>
                <a:schemeClr val="accent1"/>
              </a:solidFill>
              <a:latin typeface="Times New Roman" pitchFamily="18" charset="0"/>
              <a:cs typeface="Times New Roman" pitchFamily="18" charset="0"/>
            </a:endParaRPr>
          </a:p>
        </p:txBody>
      </p:sp>
      <p:sp>
        <p:nvSpPr>
          <p:cNvPr id="2155" name="Rectangle 167"/>
          <p:cNvSpPr>
            <a:spLocks noChangeArrowheads="1"/>
          </p:cNvSpPr>
          <p:nvPr/>
        </p:nvSpPr>
        <p:spPr bwMode="auto">
          <a:xfrm>
            <a:off x="685800" y="4648200"/>
            <a:ext cx="11125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Statement of Purpose and Literature Review</a:t>
            </a:r>
            <a:endParaRPr lang="en-US" dirty="0">
              <a:solidFill>
                <a:schemeClr val="accent1"/>
              </a:solidFill>
              <a:latin typeface="Times New Roman" pitchFamily="18" charset="0"/>
              <a:cs typeface="Times New Roman" pitchFamily="18" charset="0"/>
            </a:endParaRPr>
          </a:p>
        </p:txBody>
      </p:sp>
      <p:sp>
        <p:nvSpPr>
          <p:cNvPr id="2156" name="Text Box 168"/>
          <p:cNvSpPr txBox="1">
            <a:spLocks noChangeArrowheads="1"/>
          </p:cNvSpPr>
          <p:nvPr/>
        </p:nvSpPr>
        <p:spPr bwMode="auto">
          <a:xfrm>
            <a:off x="685800" y="5562600"/>
            <a:ext cx="11125200" cy="9033242"/>
          </a:xfrm>
          <a:prstGeom prst="rect">
            <a:avLst/>
          </a:prstGeom>
          <a:noFill/>
          <a:ln>
            <a:noFill/>
          </a:ln>
          <a:effectLst/>
          <a:extLst>
            <a:ext uri="{909E8E84-426E-40DD-AFC4-6F175D3DCCD1}">
              <a14:hiddenFill xmlns:a14="http://schemas.microsoft.com/office/drawing/2010/main" xmlns="">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3000" b="0" dirty="0" smtClean="0">
                <a:solidFill>
                  <a:schemeClr val="tx1"/>
                </a:solidFill>
                <a:latin typeface="Times New Roman" pitchFamily="18" charset="0"/>
                <a:cs typeface="Times New Roman" pitchFamily="18" charset="0"/>
              </a:rPr>
              <a:t>     There </a:t>
            </a:r>
            <a:r>
              <a:rPr lang="en-US" sz="3000" b="0" dirty="0">
                <a:solidFill>
                  <a:schemeClr val="tx1"/>
                </a:solidFill>
                <a:latin typeface="Times New Roman" pitchFamily="18" charset="0"/>
                <a:cs typeface="Times New Roman" pitchFamily="18" charset="0"/>
              </a:rPr>
              <a:t>are approximately 30 million diabetics in the US, and the diagnosis and treatment of diabetic foot disease </a:t>
            </a:r>
            <a:r>
              <a:rPr lang="en-US" sz="3000" b="0" dirty="0" smtClean="0">
                <a:solidFill>
                  <a:schemeClr val="tx1"/>
                </a:solidFill>
                <a:latin typeface="Times New Roman" pitchFamily="18" charset="0"/>
                <a:cs typeface="Times New Roman" pitchFamily="18" charset="0"/>
              </a:rPr>
              <a:t>in these patients forms </a:t>
            </a:r>
            <a:r>
              <a:rPr lang="en-US" sz="3000" b="0" dirty="0">
                <a:solidFill>
                  <a:schemeClr val="tx1"/>
                </a:solidFill>
                <a:latin typeface="Times New Roman" pitchFamily="18" charset="0"/>
                <a:cs typeface="Times New Roman" pitchFamily="18" charset="0"/>
              </a:rPr>
              <a:t>a substantial portion of US healthcare expenditure.  One of the </a:t>
            </a:r>
            <a:r>
              <a:rPr lang="en-US" sz="3000" b="0" dirty="0" smtClean="0">
                <a:solidFill>
                  <a:schemeClr val="tx1"/>
                </a:solidFill>
                <a:latin typeface="Times New Roman" pitchFamily="18" charset="0"/>
                <a:cs typeface="Times New Roman" pitchFamily="18" charset="0"/>
              </a:rPr>
              <a:t>primary components </a:t>
            </a:r>
            <a:r>
              <a:rPr lang="en-US" sz="3000" b="0" dirty="0">
                <a:solidFill>
                  <a:schemeClr val="tx1"/>
                </a:solidFill>
                <a:latin typeface="Times New Roman" pitchFamily="18" charset="0"/>
                <a:cs typeface="Times New Roman" pitchFamily="18" charset="0"/>
              </a:rPr>
              <a:t>of a diabetic foot evaluation is </a:t>
            </a:r>
            <a:r>
              <a:rPr lang="en-US" sz="3000" b="0" dirty="0" smtClean="0">
                <a:solidFill>
                  <a:schemeClr val="tx1"/>
                </a:solidFill>
                <a:latin typeface="Times New Roman" pitchFamily="18" charset="0"/>
                <a:cs typeface="Times New Roman" pitchFamily="18" charset="0"/>
              </a:rPr>
              <a:t>a quantitative assessment </a:t>
            </a:r>
            <a:r>
              <a:rPr lang="en-US" sz="3000" b="0" dirty="0">
                <a:solidFill>
                  <a:schemeClr val="tx1"/>
                </a:solidFill>
                <a:latin typeface="Times New Roman" pitchFamily="18" charset="0"/>
                <a:cs typeface="Times New Roman" pitchFamily="18" charset="0"/>
              </a:rPr>
              <a:t>of the arterial perfusion of the extremity, usually by means of non-invasive vascular testing and the ankle-brachial index (ABI).  </a:t>
            </a:r>
            <a:r>
              <a:rPr lang="en-US" sz="3000" b="0" dirty="0" smtClean="0">
                <a:solidFill>
                  <a:schemeClr val="tx1"/>
                </a:solidFill>
                <a:latin typeface="Times New Roman" pitchFamily="18" charset="0"/>
                <a:cs typeface="Times New Roman" pitchFamily="18" charset="0"/>
              </a:rPr>
              <a:t>Unfortunately however, </a:t>
            </a:r>
            <a:r>
              <a:rPr lang="en-US" sz="3000" b="0" dirty="0">
                <a:solidFill>
                  <a:schemeClr val="tx1"/>
                </a:solidFill>
                <a:latin typeface="Times New Roman" pitchFamily="18" charset="0"/>
                <a:cs typeface="Times New Roman" pitchFamily="18" charset="0"/>
              </a:rPr>
              <a:t>patients with certain co-morbidities including diabetes have the potential for </a:t>
            </a:r>
            <a:r>
              <a:rPr lang="en-US" sz="3000" b="0" dirty="0" smtClean="0">
                <a:solidFill>
                  <a:schemeClr val="tx1"/>
                </a:solidFill>
                <a:latin typeface="Times New Roman" pitchFamily="18" charset="0"/>
                <a:cs typeface="Times New Roman" pitchFamily="18" charset="0"/>
              </a:rPr>
              <a:t>medial arterial calcific sclerosis leading to falsely </a:t>
            </a:r>
            <a:r>
              <a:rPr lang="en-US" sz="3000" b="0" dirty="0">
                <a:solidFill>
                  <a:schemeClr val="tx1"/>
                </a:solidFill>
                <a:latin typeface="Times New Roman" pitchFamily="18" charset="0"/>
                <a:cs typeface="Times New Roman" pitchFamily="18" charset="0"/>
              </a:rPr>
              <a:t>elevated </a:t>
            </a:r>
            <a:r>
              <a:rPr lang="en-US" sz="3000" b="0" dirty="0" smtClean="0">
                <a:solidFill>
                  <a:schemeClr val="tx1"/>
                </a:solidFill>
                <a:latin typeface="Times New Roman" pitchFamily="18" charset="0"/>
                <a:cs typeface="Times New Roman" pitchFamily="18" charset="0"/>
              </a:rPr>
              <a:t>ABIs, </a:t>
            </a:r>
            <a:r>
              <a:rPr lang="en-US" sz="3000" b="0" dirty="0">
                <a:solidFill>
                  <a:schemeClr val="tx1"/>
                </a:solidFill>
                <a:latin typeface="Times New Roman" pitchFamily="18" charset="0"/>
                <a:cs typeface="Times New Roman" pitchFamily="18" charset="0"/>
              </a:rPr>
              <a:t>making </a:t>
            </a:r>
            <a:r>
              <a:rPr lang="en-US" sz="3000" b="0" dirty="0" smtClean="0">
                <a:solidFill>
                  <a:schemeClr val="tx1"/>
                </a:solidFill>
                <a:latin typeface="Times New Roman" pitchFamily="18" charset="0"/>
                <a:cs typeface="Times New Roman" pitchFamily="18" charset="0"/>
              </a:rPr>
              <a:t>results of questionable reliability.  </a:t>
            </a:r>
          </a:p>
          <a:p>
            <a:pPr algn="l" eaLnBrk="1" hangingPunct="1"/>
            <a:r>
              <a:rPr lang="en-US" sz="3000" b="0" dirty="0" smtClean="0">
                <a:solidFill>
                  <a:schemeClr val="tx1"/>
                </a:solidFill>
                <a:latin typeface="Times New Roman" pitchFamily="18" charset="0"/>
                <a:cs typeface="Times New Roman" pitchFamily="18" charset="0"/>
              </a:rPr>
              <a:t>     Prevalence </a:t>
            </a:r>
            <a:r>
              <a:rPr lang="en-US" sz="3000" b="0" dirty="0">
                <a:solidFill>
                  <a:schemeClr val="tx1"/>
                </a:solidFill>
                <a:latin typeface="Times New Roman" pitchFamily="18" charset="0"/>
                <a:cs typeface="Times New Roman" pitchFamily="18" charset="0"/>
              </a:rPr>
              <a:t>rates of arterial calcification have not </a:t>
            </a:r>
            <a:r>
              <a:rPr lang="en-US" sz="3000" b="0" dirty="0" smtClean="0">
                <a:solidFill>
                  <a:schemeClr val="tx1"/>
                </a:solidFill>
                <a:latin typeface="Times New Roman" pitchFamily="18" charset="0"/>
                <a:cs typeface="Times New Roman" pitchFamily="18" charset="0"/>
              </a:rPr>
              <a:t>been as well </a:t>
            </a:r>
            <a:r>
              <a:rPr lang="en-US" sz="3000" b="0" dirty="0">
                <a:solidFill>
                  <a:schemeClr val="tx1"/>
                </a:solidFill>
                <a:latin typeface="Times New Roman" pitchFamily="18" charset="0"/>
                <a:cs typeface="Times New Roman" pitchFamily="18" charset="0"/>
              </a:rPr>
              <a:t>documented </a:t>
            </a:r>
            <a:r>
              <a:rPr lang="en-US" sz="3000" b="0" dirty="0" smtClean="0">
                <a:solidFill>
                  <a:schemeClr val="tx1"/>
                </a:solidFill>
                <a:latin typeface="Times New Roman" pitchFamily="18" charset="0"/>
                <a:cs typeface="Times New Roman" pitchFamily="18" charset="0"/>
              </a:rPr>
              <a:t>for the </a:t>
            </a:r>
            <a:r>
              <a:rPr lang="en-US" sz="3000" b="0" dirty="0">
                <a:solidFill>
                  <a:schemeClr val="tx1"/>
                </a:solidFill>
                <a:latin typeface="Times New Roman" pitchFamily="18" charset="0"/>
                <a:cs typeface="Times New Roman" pitchFamily="18" charset="0"/>
              </a:rPr>
              <a:t>foot and </a:t>
            </a:r>
            <a:r>
              <a:rPr lang="en-US" sz="3000" b="0" dirty="0" smtClean="0">
                <a:solidFill>
                  <a:schemeClr val="tx1"/>
                </a:solidFill>
                <a:latin typeface="Times New Roman" pitchFamily="18" charset="0"/>
                <a:cs typeface="Times New Roman" pitchFamily="18" charset="0"/>
              </a:rPr>
              <a:t>ankle as they have for the rest of the body, despite the strong association between arterial calcification and poor clinical outcomes.  This calcification occurs most frequently in the coronary arteries, aorta and proximal peripheral arteries and is associated with age.   </a:t>
            </a:r>
          </a:p>
          <a:p>
            <a:pPr algn="l" eaLnBrk="1" hangingPunct="1"/>
            <a:r>
              <a:rPr lang="en-US" sz="3200" dirty="0" smtClean="0">
                <a:solidFill>
                  <a:schemeClr val="tx1"/>
                </a:solidFill>
                <a:latin typeface="Times New Roman" pitchFamily="18" charset="0"/>
                <a:cs typeface="Times New Roman" pitchFamily="18" charset="0"/>
              </a:rPr>
              <a:t>     The </a:t>
            </a:r>
            <a:r>
              <a:rPr lang="en-US" sz="3200" dirty="0">
                <a:solidFill>
                  <a:schemeClr val="tx1"/>
                </a:solidFill>
                <a:latin typeface="Times New Roman" pitchFamily="18" charset="0"/>
                <a:cs typeface="Times New Roman" pitchFamily="18" charset="0"/>
              </a:rPr>
              <a:t>objective of this investigation was to determine the prevalence of lower extremity arterial calcification in </a:t>
            </a:r>
            <a:r>
              <a:rPr lang="en-US" sz="3200" dirty="0" smtClean="0">
                <a:solidFill>
                  <a:schemeClr val="tx1"/>
                </a:solidFill>
                <a:latin typeface="Times New Roman" pitchFamily="18" charset="0"/>
                <a:cs typeface="Times New Roman" pitchFamily="18" charset="0"/>
              </a:rPr>
              <a:t>a cohort of diabetic </a:t>
            </a:r>
            <a:r>
              <a:rPr lang="en-US" sz="3200" dirty="0">
                <a:solidFill>
                  <a:schemeClr val="tx1"/>
                </a:solidFill>
                <a:latin typeface="Times New Roman" pitchFamily="18" charset="0"/>
                <a:cs typeface="Times New Roman" pitchFamily="18" charset="0"/>
              </a:rPr>
              <a:t>patients with foot pathology </a:t>
            </a:r>
            <a:r>
              <a:rPr lang="en-US" sz="3200" dirty="0" smtClean="0">
                <a:solidFill>
                  <a:schemeClr val="tx1"/>
                </a:solidFill>
                <a:latin typeface="Times New Roman" pitchFamily="18" charset="0"/>
                <a:cs typeface="Times New Roman" pitchFamily="18" charset="0"/>
              </a:rPr>
              <a:t>receiving in-patient treatment at </a:t>
            </a:r>
            <a:r>
              <a:rPr lang="en-US" sz="3200" dirty="0">
                <a:solidFill>
                  <a:schemeClr val="tx1"/>
                </a:solidFill>
                <a:latin typeface="Times New Roman" pitchFamily="18" charset="0"/>
                <a:cs typeface="Times New Roman" pitchFamily="18" charset="0"/>
              </a:rPr>
              <a:t>an urban US tertiary healthcare system.</a:t>
            </a:r>
          </a:p>
        </p:txBody>
      </p:sp>
      <p:sp>
        <p:nvSpPr>
          <p:cNvPr id="2157" name="Text Box 170"/>
          <p:cNvSpPr txBox="1">
            <a:spLocks noChangeArrowheads="1"/>
          </p:cNvSpPr>
          <p:nvPr/>
        </p:nvSpPr>
        <p:spPr bwMode="auto">
          <a:xfrm>
            <a:off x="685800" y="15544800"/>
            <a:ext cx="11125200" cy="6170920"/>
          </a:xfrm>
          <a:prstGeom prst="rect">
            <a:avLst/>
          </a:prstGeom>
          <a:noFill/>
          <a:ln>
            <a:noFill/>
          </a:ln>
          <a:effectLst/>
          <a:extLst>
            <a:ext uri="{909E8E84-426E-40DD-AFC4-6F175D3DCCD1}">
              <a14:hiddenFill xmlns:a14="http://schemas.microsoft.com/office/drawing/2010/main" xmlns="">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800" b="0" dirty="0">
                <a:solidFill>
                  <a:schemeClr val="tx1"/>
                </a:solidFill>
                <a:latin typeface="Times New Roman" pitchFamily="18" charset="0"/>
                <a:cs typeface="Times New Roman" pitchFamily="18" charset="0"/>
              </a:rPr>
              <a:t>Following IRB approval, a retrospective chart review was performed of all patients </a:t>
            </a:r>
            <a:r>
              <a:rPr lang="en-US" sz="2800" b="0" dirty="0" smtClean="0">
                <a:solidFill>
                  <a:schemeClr val="tx1"/>
                </a:solidFill>
                <a:latin typeface="Times New Roman" pitchFamily="18" charset="0"/>
                <a:cs typeface="Times New Roman" pitchFamily="18" charset="0"/>
              </a:rPr>
              <a:t>with diabetes seen </a:t>
            </a:r>
            <a:r>
              <a:rPr lang="en-US" sz="2800" b="0" dirty="0">
                <a:solidFill>
                  <a:schemeClr val="tx1"/>
                </a:solidFill>
                <a:latin typeface="Times New Roman" pitchFamily="18" charset="0"/>
                <a:cs typeface="Times New Roman" pitchFamily="18" charset="0"/>
              </a:rPr>
              <a:t>in consultation by the foot and ankle surgery service at Temple University Hospital for a </a:t>
            </a:r>
            <a:r>
              <a:rPr lang="en-US" sz="2800" b="0" dirty="0" smtClean="0">
                <a:solidFill>
                  <a:schemeClr val="tx1"/>
                </a:solidFill>
                <a:latin typeface="Times New Roman" pitchFamily="18" charset="0"/>
                <a:cs typeface="Times New Roman" pitchFamily="18" charset="0"/>
              </a:rPr>
              <a:t>lower extremity complaint with plain film radiographs </a:t>
            </a:r>
            <a:r>
              <a:rPr lang="en-US" sz="2800" b="0" dirty="0">
                <a:solidFill>
                  <a:schemeClr val="tx1"/>
                </a:solidFill>
                <a:latin typeface="Times New Roman" pitchFamily="18" charset="0"/>
                <a:cs typeface="Times New Roman" pitchFamily="18" charset="0"/>
              </a:rPr>
              <a:t>over a </a:t>
            </a:r>
            <a:r>
              <a:rPr lang="en-US" sz="2800" b="0" dirty="0" smtClean="0">
                <a:solidFill>
                  <a:schemeClr val="tx1"/>
                </a:solidFill>
                <a:latin typeface="Times New Roman" pitchFamily="18" charset="0"/>
                <a:cs typeface="Times New Roman" pitchFamily="18" charset="0"/>
              </a:rPr>
              <a:t>twelve month data </a:t>
            </a:r>
            <a:r>
              <a:rPr lang="en-US" sz="2800" b="0" dirty="0">
                <a:solidFill>
                  <a:schemeClr val="tx1"/>
                </a:solidFill>
                <a:latin typeface="Times New Roman" pitchFamily="18" charset="0"/>
                <a:cs typeface="Times New Roman" pitchFamily="18" charset="0"/>
              </a:rPr>
              <a:t>collection </a:t>
            </a:r>
            <a:r>
              <a:rPr lang="en-US" sz="2800" b="0" dirty="0" smtClean="0">
                <a:solidFill>
                  <a:schemeClr val="tx1"/>
                </a:solidFill>
                <a:latin typeface="Times New Roman" pitchFamily="18" charset="0"/>
                <a:cs typeface="Times New Roman" pitchFamily="18" charset="0"/>
              </a:rPr>
              <a:t>period (July 2014-June 2015).  </a:t>
            </a:r>
            <a:r>
              <a:rPr lang="en-US" sz="2800" b="0" dirty="0">
                <a:solidFill>
                  <a:schemeClr val="tx1"/>
                </a:solidFill>
                <a:latin typeface="Times New Roman" pitchFamily="18" charset="0"/>
                <a:cs typeface="Times New Roman" pitchFamily="18" charset="0"/>
              </a:rPr>
              <a:t>The presence of medial arterial calcific sclerosis was defined as </a:t>
            </a:r>
            <a:r>
              <a:rPr lang="en-US" sz="2800" b="0" dirty="0" smtClean="0">
                <a:solidFill>
                  <a:schemeClr val="tx1"/>
                </a:solidFill>
                <a:latin typeface="Times New Roman" pitchFamily="18" charset="0"/>
                <a:cs typeface="Times New Roman" pitchFamily="18" charset="0"/>
              </a:rPr>
              <a:t>either:  1) radiographic </a:t>
            </a:r>
            <a:r>
              <a:rPr lang="en-US" sz="2800" b="0" dirty="0">
                <a:solidFill>
                  <a:schemeClr val="tx1"/>
                </a:solidFill>
                <a:latin typeface="Times New Roman" pitchFamily="18" charset="0"/>
                <a:cs typeface="Times New Roman" pitchFamily="18" charset="0"/>
              </a:rPr>
              <a:t>evidence of vessel calcification (specifically from the proximal 1st </a:t>
            </a:r>
            <a:r>
              <a:rPr lang="en-US" sz="2800" b="0" dirty="0" err="1">
                <a:solidFill>
                  <a:schemeClr val="tx1"/>
                </a:solidFill>
                <a:latin typeface="Times New Roman" pitchFamily="18" charset="0"/>
                <a:cs typeface="Times New Roman" pitchFamily="18" charset="0"/>
              </a:rPr>
              <a:t>intermetatarsal</a:t>
            </a:r>
            <a:r>
              <a:rPr lang="en-US" sz="2800" b="0" dirty="0">
                <a:solidFill>
                  <a:schemeClr val="tx1"/>
                </a:solidFill>
                <a:latin typeface="Times New Roman" pitchFamily="18" charset="0"/>
                <a:cs typeface="Times New Roman" pitchFamily="18" charset="0"/>
              </a:rPr>
              <a:t> space on a </a:t>
            </a:r>
            <a:r>
              <a:rPr lang="en-US" sz="2800" b="0" dirty="0" smtClean="0">
                <a:solidFill>
                  <a:schemeClr val="tx1"/>
                </a:solidFill>
                <a:latin typeface="Times New Roman" pitchFamily="18" charset="0"/>
                <a:cs typeface="Times New Roman" pitchFamily="18" charset="0"/>
              </a:rPr>
              <a:t>AP projection [</a:t>
            </a:r>
            <a:r>
              <a:rPr lang="en-US" sz="2800" b="0" dirty="0" err="1" smtClean="0">
                <a:solidFill>
                  <a:schemeClr val="tx1"/>
                </a:solidFill>
                <a:latin typeface="Times New Roman" pitchFamily="18" charset="0"/>
                <a:cs typeface="Times New Roman" pitchFamily="18" charset="0"/>
              </a:rPr>
              <a:t>dorsalis</a:t>
            </a:r>
            <a:r>
              <a:rPr lang="en-US" sz="2800" b="0" dirty="0" smtClean="0">
                <a:solidFill>
                  <a:schemeClr val="tx1"/>
                </a:solidFill>
                <a:latin typeface="Times New Roman" pitchFamily="18" charset="0"/>
                <a:cs typeface="Times New Roman" pitchFamily="18" charset="0"/>
              </a:rPr>
              <a:t> </a:t>
            </a:r>
            <a:r>
              <a:rPr lang="en-US" sz="2800" b="0" dirty="0" err="1" smtClean="0">
                <a:solidFill>
                  <a:schemeClr val="tx1"/>
                </a:solidFill>
                <a:latin typeface="Times New Roman" pitchFamily="18" charset="0"/>
                <a:cs typeface="Times New Roman" pitchFamily="18" charset="0"/>
              </a:rPr>
              <a:t>pedis</a:t>
            </a:r>
            <a:r>
              <a:rPr lang="en-US" sz="2800" b="0" dirty="0" smtClean="0">
                <a:solidFill>
                  <a:schemeClr val="tx1"/>
                </a:solidFill>
                <a:latin typeface="Times New Roman" pitchFamily="18" charset="0"/>
                <a:cs typeface="Times New Roman" pitchFamily="18" charset="0"/>
              </a:rPr>
              <a:t> artery], </a:t>
            </a:r>
            <a:r>
              <a:rPr lang="en-US" sz="2800" b="0" dirty="0">
                <a:solidFill>
                  <a:schemeClr val="tx1"/>
                </a:solidFill>
                <a:latin typeface="Times New Roman" pitchFamily="18" charset="0"/>
                <a:cs typeface="Times New Roman" pitchFamily="18" charset="0"/>
              </a:rPr>
              <a:t>the anterior ankle from a lateral </a:t>
            </a:r>
            <a:r>
              <a:rPr lang="en-US" sz="2800" b="0" dirty="0" smtClean="0">
                <a:solidFill>
                  <a:schemeClr val="tx1"/>
                </a:solidFill>
                <a:latin typeface="Times New Roman" pitchFamily="18" charset="0"/>
                <a:cs typeface="Times New Roman" pitchFamily="18" charset="0"/>
              </a:rPr>
              <a:t>projection [anterior </a:t>
            </a:r>
            <a:r>
              <a:rPr lang="en-US" sz="2800" b="0" dirty="0" err="1" smtClean="0">
                <a:solidFill>
                  <a:schemeClr val="tx1"/>
                </a:solidFill>
                <a:latin typeface="Times New Roman" pitchFamily="18" charset="0"/>
                <a:cs typeface="Times New Roman" pitchFamily="18" charset="0"/>
              </a:rPr>
              <a:t>tibial</a:t>
            </a:r>
            <a:r>
              <a:rPr lang="en-US" sz="2800" b="0" dirty="0" smtClean="0">
                <a:solidFill>
                  <a:schemeClr val="tx1"/>
                </a:solidFill>
                <a:latin typeface="Times New Roman" pitchFamily="18" charset="0"/>
                <a:cs typeface="Times New Roman" pitchFamily="18" charset="0"/>
              </a:rPr>
              <a:t> artery], </a:t>
            </a:r>
            <a:r>
              <a:rPr lang="en-US" sz="2800" b="0" dirty="0">
                <a:solidFill>
                  <a:schemeClr val="tx1"/>
                </a:solidFill>
                <a:latin typeface="Times New Roman" pitchFamily="18" charset="0"/>
                <a:cs typeface="Times New Roman" pitchFamily="18" charset="0"/>
              </a:rPr>
              <a:t>or the tarsal tunnel/posterior ankle from a lateral </a:t>
            </a:r>
            <a:r>
              <a:rPr lang="en-US" sz="2800" b="0" dirty="0" smtClean="0">
                <a:solidFill>
                  <a:schemeClr val="tx1"/>
                </a:solidFill>
                <a:latin typeface="Times New Roman" pitchFamily="18" charset="0"/>
                <a:cs typeface="Times New Roman" pitchFamily="18" charset="0"/>
              </a:rPr>
              <a:t>projection [posterior </a:t>
            </a:r>
            <a:r>
              <a:rPr lang="en-US" sz="2800" b="0" dirty="0" err="1" smtClean="0">
                <a:solidFill>
                  <a:schemeClr val="tx1"/>
                </a:solidFill>
                <a:latin typeface="Times New Roman" pitchFamily="18" charset="0"/>
                <a:cs typeface="Times New Roman" pitchFamily="18" charset="0"/>
              </a:rPr>
              <a:t>tibial</a:t>
            </a:r>
            <a:r>
              <a:rPr lang="en-US" sz="2800" b="0" dirty="0" smtClean="0">
                <a:solidFill>
                  <a:schemeClr val="tx1"/>
                </a:solidFill>
                <a:latin typeface="Times New Roman" pitchFamily="18" charset="0"/>
                <a:cs typeface="Times New Roman" pitchFamily="18" charset="0"/>
              </a:rPr>
              <a:t> artery]) </a:t>
            </a:r>
            <a:r>
              <a:rPr lang="en-US" sz="2800" b="0" dirty="0">
                <a:solidFill>
                  <a:schemeClr val="tx1"/>
                </a:solidFill>
                <a:latin typeface="Times New Roman" pitchFamily="18" charset="0"/>
                <a:cs typeface="Times New Roman" pitchFamily="18" charset="0"/>
              </a:rPr>
              <a:t>and/or </a:t>
            </a:r>
            <a:r>
              <a:rPr lang="en-US" sz="2800" b="0" dirty="0" smtClean="0">
                <a:solidFill>
                  <a:schemeClr val="tx1"/>
                </a:solidFill>
                <a:latin typeface="Times New Roman" pitchFamily="18" charset="0"/>
                <a:cs typeface="Times New Roman" pitchFamily="18" charset="0"/>
              </a:rPr>
              <a:t>2) non-invasive </a:t>
            </a:r>
            <a:r>
              <a:rPr lang="en-US" sz="2800" b="0" dirty="0">
                <a:solidFill>
                  <a:schemeClr val="tx1"/>
                </a:solidFill>
                <a:latin typeface="Times New Roman" pitchFamily="18" charset="0"/>
                <a:cs typeface="Times New Roman" pitchFamily="18" charset="0"/>
              </a:rPr>
              <a:t>vascular testing which resulted in </a:t>
            </a:r>
            <a:r>
              <a:rPr lang="en-US" sz="2800" b="0" dirty="0" smtClean="0">
                <a:solidFill>
                  <a:schemeClr val="tx1"/>
                </a:solidFill>
                <a:latin typeface="Times New Roman" pitchFamily="18" charset="0"/>
                <a:cs typeface="Times New Roman" pitchFamily="18" charset="0"/>
              </a:rPr>
              <a:t>any reporting of non-compressibility or an </a:t>
            </a:r>
            <a:r>
              <a:rPr lang="en-US" sz="2800" b="0" dirty="0">
                <a:solidFill>
                  <a:schemeClr val="tx1"/>
                </a:solidFill>
                <a:latin typeface="Times New Roman" pitchFamily="18" charset="0"/>
                <a:cs typeface="Times New Roman" pitchFamily="18" charset="0"/>
              </a:rPr>
              <a:t>ABI &gt; </a:t>
            </a:r>
            <a:r>
              <a:rPr lang="en-US" sz="2800" b="0" dirty="0" smtClean="0">
                <a:solidFill>
                  <a:schemeClr val="tx1"/>
                </a:solidFill>
                <a:latin typeface="Times New Roman" pitchFamily="18" charset="0"/>
                <a:cs typeface="Times New Roman" pitchFamily="18" charset="0"/>
              </a:rPr>
              <a:t>1.1.  </a:t>
            </a:r>
            <a:r>
              <a:rPr lang="en-US" sz="2800" b="0" dirty="0">
                <a:solidFill>
                  <a:schemeClr val="tx1"/>
                </a:solidFill>
                <a:latin typeface="Times New Roman" pitchFamily="18" charset="0"/>
                <a:cs typeface="Times New Roman" pitchFamily="18" charset="0"/>
              </a:rPr>
              <a:t>Additional patient demographics were </a:t>
            </a:r>
            <a:r>
              <a:rPr lang="en-US" sz="2800" b="0" dirty="0" smtClean="0">
                <a:solidFill>
                  <a:schemeClr val="tx1"/>
                </a:solidFill>
                <a:latin typeface="Times New Roman" pitchFamily="18" charset="0"/>
                <a:cs typeface="Times New Roman" pitchFamily="18" charset="0"/>
              </a:rPr>
              <a:t>extracted including age, gender, race, ethnicity, most recent HbA1c, smoking history, and history of end stage renal disease (ESRD).</a:t>
            </a:r>
            <a:endParaRPr lang="en-US" sz="2800" dirty="0">
              <a:solidFill>
                <a:schemeClr val="tx1"/>
              </a:solidFill>
              <a:latin typeface="Times New Roman" pitchFamily="18" charset="0"/>
              <a:cs typeface="Times New Roman" pitchFamily="18" charset="0"/>
            </a:endParaRPr>
          </a:p>
        </p:txBody>
      </p:sp>
      <p:sp>
        <p:nvSpPr>
          <p:cNvPr id="2158" name="Text Box 171"/>
          <p:cNvSpPr txBox="1">
            <a:spLocks noChangeArrowheads="1"/>
          </p:cNvSpPr>
          <p:nvPr/>
        </p:nvSpPr>
        <p:spPr bwMode="auto">
          <a:xfrm>
            <a:off x="32004000" y="5638800"/>
            <a:ext cx="11125200" cy="9064020"/>
          </a:xfrm>
          <a:prstGeom prst="rect">
            <a:avLst/>
          </a:prstGeom>
          <a:noFill/>
          <a:ln>
            <a:noFill/>
          </a:ln>
          <a:effectLst/>
          <a:extLst>
            <a:ext uri="{909E8E84-426E-40DD-AFC4-6F175D3DCCD1}">
              <a14:hiddenFill xmlns:a14="http://schemas.microsoft.com/office/drawing/2010/main" xmlns="">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altLang="en-US" sz="2000" b="0" dirty="0" smtClean="0">
                <a:solidFill>
                  <a:srgbClr val="000000"/>
                </a:solidFill>
                <a:latin typeface="Times New Roman" pitchFamily="18" charset="0"/>
                <a:cs typeface="Times New Roman" pitchFamily="18" charset="0"/>
              </a:rPr>
              <a:t>As with any scientific investigation, critical readers are encouraged to review the study design and results and reach their own conclusions, while the following represents our conclusions based on the specific results.  As scientists, we also never consider data to be definitive, but do think that these results are worthy of attention and future investigation.  </a:t>
            </a:r>
          </a:p>
          <a:p>
            <a:pPr algn="l" eaLnBrk="1" hangingPunct="1"/>
            <a:endParaRPr lang="en-US" altLang="en-US" sz="1000" b="0" dirty="0" smtClean="0">
              <a:solidFill>
                <a:srgbClr val="000000"/>
              </a:solidFill>
              <a:latin typeface="Times New Roman" pitchFamily="18" charset="0"/>
              <a:cs typeface="Times New Roman" pitchFamily="18" charset="0"/>
            </a:endParaRPr>
          </a:p>
          <a:p>
            <a:pPr algn="l" eaLnBrk="1" hangingPunct="1"/>
            <a:r>
              <a:rPr lang="en-US" sz="3200" b="0" dirty="0" smtClean="0">
                <a:solidFill>
                  <a:schemeClr val="tx1"/>
                </a:solidFill>
                <a:latin typeface="Times New Roman" pitchFamily="18" charset="0"/>
                <a:cs typeface="Times New Roman" pitchFamily="18" charset="0"/>
              </a:rPr>
              <a:t>The </a:t>
            </a:r>
            <a:r>
              <a:rPr lang="en-US" sz="3200" b="0" dirty="0">
                <a:solidFill>
                  <a:schemeClr val="tx1"/>
                </a:solidFill>
                <a:latin typeface="Times New Roman" pitchFamily="18" charset="0"/>
                <a:cs typeface="Times New Roman" pitchFamily="18" charset="0"/>
              </a:rPr>
              <a:t>results of this investigation </a:t>
            </a:r>
            <a:r>
              <a:rPr lang="en-US" sz="3200" b="0" dirty="0" smtClean="0">
                <a:solidFill>
                  <a:schemeClr val="tx1"/>
                </a:solidFill>
                <a:latin typeface="Times New Roman" pitchFamily="18" charset="0"/>
                <a:cs typeface="Times New Roman" pitchFamily="18" charset="0"/>
              </a:rPr>
              <a:t>provide foot and ankle surgeons with </a:t>
            </a:r>
            <a:r>
              <a:rPr lang="en-US" sz="3200" b="0" dirty="0">
                <a:solidFill>
                  <a:schemeClr val="tx1"/>
                </a:solidFill>
                <a:latin typeface="Times New Roman" pitchFamily="18" charset="0"/>
                <a:cs typeface="Times New Roman" pitchFamily="18" charset="0"/>
              </a:rPr>
              <a:t>unique information </a:t>
            </a:r>
            <a:r>
              <a:rPr lang="en-US" sz="3200" b="0" dirty="0" smtClean="0">
                <a:solidFill>
                  <a:schemeClr val="tx1"/>
                </a:solidFill>
                <a:latin typeface="Times New Roman" pitchFamily="18" charset="0"/>
                <a:cs typeface="Times New Roman" pitchFamily="18" charset="0"/>
              </a:rPr>
              <a:t>on </a:t>
            </a:r>
            <a:r>
              <a:rPr lang="en-US" sz="3200" b="0" dirty="0">
                <a:solidFill>
                  <a:schemeClr val="tx1"/>
                </a:solidFill>
                <a:latin typeface="Times New Roman" pitchFamily="18" charset="0"/>
                <a:cs typeface="Times New Roman" pitchFamily="18" charset="0"/>
              </a:rPr>
              <a:t>the high prevalence of arterial calcification in diabetic patients with foot </a:t>
            </a:r>
            <a:r>
              <a:rPr lang="en-US" sz="3200" b="0" dirty="0" smtClean="0">
                <a:solidFill>
                  <a:schemeClr val="tx1"/>
                </a:solidFill>
                <a:latin typeface="Times New Roman" pitchFamily="18" charset="0"/>
                <a:cs typeface="Times New Roman" pitchFamily="18" charset="0"/>
              </a:rPr>
              <a:t>pathology:  </a:t>
            </a:r>
          </a:p>
          <a:p>
            <a:pPr algn="l" eaLnBrk="1" hangingPunct="1"/>
            <a:r>
              <a:rPr lang="en-US" sz="3200" b="0" dirty="0" smtClean="0">
                <a:solidFill>
                  <a:schemeClr val="tx1"/>
                </a:solidFill>
                <a:latin typeface="Times New Roman" pitchFamily="18" charset="0"/>
                <a:cs typeface="Times New Roman" pitchFamily="18" charset="0"/>
              </a:rPr>
              <a:t>     -The majority of patients (68%) demonstrated evidence of arterial calcification on at least one test, with positive radiographic findings present in 52% of cases.</a:t>
            </a:r>
          </a:p>
          <a:p>
            <a:pPr algn="l" eaLnBrk="1" hangingPunct="1"/>
            <a:r>
              <a:rPr lang="en-US" sz="3200" b="0" dirty="0" smtClean="0">
                <a:solidFill>
                  <a:schemeClr val="tx1"/>
                </a:solidFill>
                <a:latin typeface="Times New Roman" pitchFamily="18" charset="0"/>
                <a:cs typeface="Times New Roman" pitchFamily="18" charset="0"/>
              </a:rPr>
              <a:t>     -Patients with ESRD were more likely to demonstrate evidence of arterial calcification (OR 3.55; 95% CI: 1.68-7.71), while patients with a positive smoking history were less likely (OR 0.481; 95% CI: 0.295-0.783).  We found no association with HbA1c greater or less than 8% (OR 0.889; 95% CI: 0.559-1.415).</a:t>
            </a:r>
          </a:p>
          <a:p>
            <a:pPr algn="l" eaLnBrk="1" hangingPunct="1"/>
            <a:endParaRPr lang="en-US" sz="1000" b="0" dirty="0" smtClean="0">
              <a:solidFill>
                <a:schemeClr val="tx1"/>
              </a:solidFill>
              <a:latin typeface="Times New Roman" pitchFamily="18" charset="0"/>
              <a:cs typeface="Times New Roman" pitchFamily="18" charset="0"/>
            </a:endParaRPr>
          </a:p>
          <a:p>
            <a:pPr algn="l" eaLnBrk="1" hangingPunct="1"/>
            <a:r>
              <a:rPr lang="en-US" sz="3200" dirty="0" smtClean="0">
                <a:solidFill>
                  <a:schemeClr val="tx1"/>
                </a:solidFill>
                <a:latin typeface="Times New Roman" pitchFamily="18" charset="0"/>
                <a:cs typeface="Times New Roman" pitchFamily="18" charset="0"/>
              </a:rPr>
              <a:t>We believe this </a:t>
            </a:r>
            <a:r>
              <a:rPr lang="en-US" sz="3200" dirty="0">
                <a:solidFill>
                  <a:schemeClr val="tx1"/>
                </a:solidFill>
                <a:latin typeface="Times New Roman" pitchFamily="18" charset="0"/>
                <a:cs typeface="Times New Roman" pitchFamily="18" charset="0"/>
              </a:rPr>
              <a:t>information should have an effect on the interpretation of non-invasive vascular testing and decision making with respect to healing </a:t>
            </a:r>
            <a:r>
              <a:rPr lang="en-US" sz="3200" dirty="0" smtClean="0">
                <a:solidFill>
                  <a:schemeClr val="tx1"/>
                </a:solidFill>
                <a:latin typeface="Times New Roman" pitchFamily="18" charset="0"/>
                <a:cs typeface="Times New Roman" pitchFamily="18" charset="0"/>
              </a:rPr>
              <a:t>potential in patients with diabetes.</a:t>
            </a:r>
            <a:endParaRPr lang="en-US" sz="3200" dirty="0">
              <a:solidFill>
                <a:schemeClr val="tx1"/>
              </a:solidFill>
              <a:latin typeface="Times New Roman" pitchFamily="18" charset="0"/>
              <a:cs typeface="Times New Roman" pitchFamily="18" charset="0"/>
            </a:endParaRPr>
          </a:p>
        </p:txBody>
      </p:sp>
      <p:pic>
        <p:nvPicPr>
          <p:cNvPr id="16" name="Picture 433" descr="http://www.philebrity.com/wp-content/uploads/2010/03/012006temple_university_logo2.jpg"/>
          <p:cNvPicPr>
            <a:picLocks noChangeAspect="1" noChangeArrowheads="1"/>
          </p:cNvPicPr>
          <p:nvPr/>
        </p:nvPicPr>
        <p:blipFill>
          <a:blip r:embed="rId2" cstate="print"/>
          <a:srcRect/>
          <a:stretch>
            <a:fillRect/>
          </a:stretch>
        </p:blipFill>
        <p:spPr bwMode="auto">
          <a:xfrm>
            <a:off x="838200" y="2560955"/>
            <a:ext cx="1600200" cy="1784032"/>
          </a:xfrm>
          <a:prstGeom prst="rect">
            <a:avLst/>
          </a:prstGeom>
          <a:noFill/>
          <a:ln w="9525">
            <a:noFill/>
            <a:miter lim="800000"/>
            <a:headEnd/>
            <a:tailEnd/>
          </a:ln>
        </p:spPr>
      </p:pic>
      <p:pic>
        <p:nvPicPr>
          <p:cNvPr id="17" name="Picture 433" descr="http://www.philebrity.com/wp-content/uploads/2010/03/012006temple_university_logo2.jpg"/>
          <p:cNvPicPr>
            <a:picLocks noChangeAspect="1" noChangeArrowheads="1"/>
          </p:cNvPicPr>
          <p:nvPr/>
        </p:nvPicPr>
        <p:blipFill>
          <a:blip r:embed="rId2" cstate="print"/>
          <a:srcRect/>
          <a:stretch>
            <a:fillRect/>
          </a:stretch>
        </p:blipFill>
        <p:spPr bwMode="auto">
          <a:xfrm>
            <a:off x="41529000" y="2590800"/>
            <a:ext cx="1600200" cy="1784032"/>
          </a:xfrm>
          <a:prstGeom prst="rect">
            <a:avLst/>
          </a:prstGeom>
          <a:noFill/>
          <a:ln w="9525">
            <a:noFill/>
            <a:miter lim="800000"/>
            <a:headEnd/>
            <a:tailEnd/>
          </a:ln>
        </p:spPr>
      </p:pic>
      <p:sp>
        <p:nvSpPr>
          <p:cNvPr id="15" name="Text Box 171"/>
          <p:cNvSpPr txBox="1">
            <a:spLocks noChangeArrowheads="1"/>
          </p:cNvSpPr>
          <p:nvPr/>
        </p:nvSpPr>
        <p:spPr bwMode="auto">
          <a:xfrm>
            <a:off x="12344400" y="12573001"/>
            <a:ext cx="13182600" cy="8910131"/>
          </a:xfrm>
          <a:prstGeom prst="rect">
            <a:avLst/>
          </a:prstGeom>
          <a:noFill/>
          <a:ln>
            <a:noFill/>
          </a:ln>
          <a:effectLst/>
          <a:extLst>
            <a:ext uri="{909E8E84-426E-40DD-AFC4-6F175D3DCCD1}">
              <a14:hiddenFill xmlns:a14="http://schemas.microsoft.com/office/drawing/2010/main" xmlns="">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850" b="0" dirty="0" smtClean="0">
                <a:solidFill>
                  <a:schemeClr val="tx1"/>
                </a:solidFill>
                <a:latin typeface="Times New Roman" pitchFamily="18" charset="0"/>
                <a:cs typeface="Times New Roman" pitchFamily="18" charset="0"/>
              </a:rPr>
              <a:t>     Three hundred and sixty seven patients met investigation inclusion criteria.  The mean ± standard deviation (range) age  was 58.0 ± 12.17 years (20-93 years).  218 (59.40%) were male.  196 (53.41%) were classified as black, 78 (21.25%) as white, 1 (0.3%) as Asian, and 92 (25.07%) as other.  92 (23.71%) were Hispanic.  117 (31.88%) had a smoking history.  73 (19.89%) had ESRD.  HbA1c data was available from  307 patients with a mean ± standard deviation (range) of 8.90 ± 2.56% (4.6-17.5%).  Non-invasive vascular testing was performed on 265 (72.21%) patients.  </a:t>
            </a:r>
          </a:p>
          <a:p>
            <a:pPr algn="l" eaLnBrk="1" hangingPunct="1"/>
            <a:r>
              <a:rPr lang="en-US" sz="2850" b="0" dirty="0" smtClean="0">
                <a:solidFill>
                  <a:schemeClr val="tx1"/>
                </a:solidFill>
                <a:latin typeface="Times New Roman" pitchFamily="18" charset="0"/>
                <a:cs typeface="Times New Roman" pitchFamily="18" charset="0"/>
              </a:rPr>
              <a:t>     There </a:t>
            </a:r>
            <a:r>
              <a:rPr lang="en-US" sz="2850" b="0" dirty="0">
                <a:solidFill>
                  <a:schemeClr val="tx1"/>
                </a:solidFill>
                <a:latin typeface="Times New Roman" pitchFamily="18" charset="0"/>
                <a:cs typeface="Times New Roman" pitchFamily="18" charset="0"/>
              </a:rPr>
              <a:t>was radiographic evidence of calcification in 192 (52.32%) of 367 </a:t>
            </a:r>
            <a:r>
              <a:rPr lang="en-US" sz="2850" b="0" dirty="0" smtClean="0">
                <a:solidFill>
                  <a:schemeClr val="tx1"/>
                </a:solidFill>
                <a:latin typeface="Times New Roman" pitchFamily="18" charset="0"/>
                <a:cs typeface="Times New Roman" pitchFamily="18" charset="0"/>
              </a:rPr>
              <a:t>patients.  This included positive findings in 178 (48.5%) of DP radiographs in the proximal first </a:t>
            </a:r>
            <a:r>
              <a:rPr lang="en-US" sz="2850" b="0" dirty="0" err="1" smtClean="0">
                <a:solidFill>
                  <a:schemeClr val="tx1"/>
                </a:solidFill>
                <a:latin typeface="Times New Roman" pitchFamily="18" charset="0"/>
                <a:cs typeface="Times New Roman" pitchFamily="18" charset="0"/>
              </a:rPr>
              <a:t>interspace</a:t>
            </a:r>
            <a:r>
              <a:rPr lang="en-US" sz="2850" b="0" dirty="0" smtClean="0">
                <a:solidFill>
                  <a:schemeClr val="tx1"/>
                </a:solidFill>
                <a:latin typeface="Times New Roman" pitchFamily="18" charset="0"/>
                <a:cs typeface="Times New Roman" pitchFamily="18" charset="0"/>
              </a:rPr>
              <a:t>, 162 (44.14%) of anterior </a:t>
            </a:r>
            <a:r>
              <a:rPr lang="en-US" sz="2850" b="0" dirty="0" err="1" smtClean="0">
                <a:solidFill>
                  <a:schemeClr val="tx1"/>
                </a:solidFill>
                <a:latin typeface="Times New Roman" pitchFamily="18" charset="0"/>
                <a:cs typeface="Times New Roman" pitchFamily="18" charset="0"/>
              </a:rPr>
              <a:t>tibial</a:t>
            </a:r>
            <a:r>
              <a:rPr lang="en-US" sz="2850" b="0" dirty="0" smtClean="0">
                <a:solidFill>
                  <a:schemeClr val="tx1"/>
                </a:solidFill>
                <a:latin typeface="Times New Roman" pitchFamily="18" charset="0"/>
                <a:cs typeface="Times New Roman" pitchFamily="18" charset="0"/>
              </a:rPr>
              <a:t> arteries at the ankle, and 160 (43.60%) of posterior </a:t>
            </a:r>
            <a:r>
              <a:rPr lang="en-US" sz="2850" b="0" dirty="0" err="1" smtClean="0">
                <a:solidFill>
                  <a:schemeClr val="tx1"/>
                </a:solidFill>
                <a:latin typeface="Times New Roman" pitchFamily="18" charset="0"/>
                <a:cs typeface="Times New Roman" pitchFamily="18" charset="0"/>
              </a:rPr>
              <a:t>tibial</a:t>
            </a:r>
            <a:r>
              <a:rPr lang="en-US" sz="2850" b="0" dirty="0" smtClean="0">
                <a:solidFill>
                  <a:schemeClr val="tx1"/>
                </a:solidFill>
                <a:latin typeface="Times New Roman" pitchFamily="18" charset="0"/>
                <a:cs typeface="Times New Roman" pitchFamily="18" charset="0"/>
              </a:rPr>
              <a:t> arteries at the ankle. </a:t>
            </a:r>
          </a:p>
          <a:p>
            <a:pPr algn="l"/>
            <a:r>
              <a:rPr lang="en-US" sz="2850" b="0" dirty="0" smtClean="0">
                <a:solidFill>
                  <a:schemeClr val="tx1"/>
                </a:solidFill>
                <a:latin typeface="Times New Roman" pitchFamily="18" charset="0"/>
                <a:cs typeface="Times New Roman" pitchFamily="18" charset="0"/>
              </a:rPr>
              <a:t>     With respect to the non-invasive vascular testing, any reporting of non-compressibility or an ABI &gt; 1.1 was observed in 153 (57.74%) of the 265 performed tests (153/367; 41.69% of patients). </a:t>
            </a:r>
          </a:p>
          <a:p>
            <a:pPr algn="l"/>
            <a:r>
              <a:rPr lang="en-US" sz="2850" b="0" dirty="0" smtClean="0">
                <a:solidFill>
                  <a:schemeClr val="tx1"/>
                </a:solidFill>
                <a:latin typeface="Times New Roman" pitchFamily="18" charset="0"/>
                <a:cs typeface="Times New Roman" pitchFamily="18" charset="0"/>
              </a:rPr>
              <a:t>     Patients with ESRD were statistically more likely to have vessel calcification than those without ESRD (OR 3.55 [95% CI: 1.68-7.71]).  Patients with a history of smoking were statistically less likely to have vessel calcification than those without a smoking history (OR 0.481 [95% CI: 0.295-0.783]).  Patients with a HbA1c ≥ 8.0% were not more or less likely to have vessel calcification than those with a HbA1c &lt; 8.0% (OR 0.889 [0.559-1.415]).  </a:t>
            </a: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xmlns="" val="0"/>
              </a:ext>
            </a:extLst>
          </a:blip>
          <a:srcRect t="5936" r="48485" b="5176"/>
          <a:stretch/>
        </p:blipFill>
        <p:spPr>
          <a:xfrm>
            <a:off x="12358824" y="4648200"/>
            <a:ext cx="5888182" cy="5715000"/>
          </a:xfrm>
          <a:prstGeom prst="rect">
            <a:avLst/>
          </a:prstGeom>
          <a:ln>
            <a:solidFill>
              <a:schemeClr val="tx1"/>
            </a:solidFill>
          </a:ln>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xmlns="" val="0"/>
              </a:ext>
            </a:extLst>
          </a:blip>
          <a:srcRect t="1146" r="40404" b="14004"/>
          <a:stretch/>
        </p:blipFill>
        <p:spPr>
          <a:xfrm>
            <a:off x="18440400" y="4668440"/>
            <a:ext cx="7247556" cy="5715000"/>
          </a:xfrm>
          <a:prstGeom prst="rect">
            <a:avLst/>
          </a:prstGeom>
          <a:ln>
            <a:solidFill>
              <a:schemeClr val="tx1"/>
            </a:solidFill>
          </a:ln>
        </p:spPr>
      </p:pic>
      <p:pic>
        <p:nvPicPr>
          <p:cNvPr id="4" name="Picture 3"/>
          <p:cNvPicPr>
            <a:picLocks noChangeAspect="1"/>
          </p:cNvPicPr>
          <p:nvPr/>
        </p:nvPicPr>
        <p:blipFill rotWithShape="1">
          <a:blip r:embed="rId5" cstate="print">
            <a:extLst>
              <a:ext uri="{28A0092B-C50C-407E-A947-70E740481C1C}">
                <a14:useLocalDpi xmlns:a14="http://schemas.microsoft.com/office/drawing/2010/main" xmlns="" val="0"/>
              </a:ext>
            </a:extLst>
          </a:blip>
          <a:srcRect r="59091" b="25033"/>
          <a:stretch/>
        </p:blipFill>
        <p:spPr>
          <a:xfrm>
            <a:off x="25886035" y="4688681"/>
            <a:ext cx="5600700" cy="5674519"/>
          </a:xfrm>
          <a:prstGeom prst="rect">
            <a:avLst/>
          </a:prstGeom>
          <a:ln>
            <a:solidFill>
              <a:schemeClr val="tx1"/>
            </a:solidFill>
          </a:ln>
        </p:spPr>
      </p:pic>
      <p:pic>
        <p:nvPicPr>
          <p:cNvPr id="5" name="Picture 4"/>
          <p:cNvPicPr>
            <a:picLocks noChangeAspect="1"/>
          </p:cNvPicPr>
          <p:nvPr/>
        </p:nvPicPr>
        <p:blipFill rotWithShape="1">
          <a:blip r:embed="rId6" cstate="print">
            <a:extLst>
              <a:ext uri="{28A0092B-C50C-407E-A947-70E740481C1C}">
                <a14:useLocalDpi xmlns:a14="http://schemas.microsoft.com/office/drawing/2010/main" xmlns="" val="0"/>
              </a:ext>
            </a:extLst>
          </a:blip>
          <a:srcRect l="758" t="25921" r="59090" b="56571"/>
          <a:stretch/>
        </p:blipFill>
        <p:spPr>
          <a:xfrm>
            <a:off x="25931756" y="4688681"/>
            <a:ext cx="5554979" cy="1371600"/>
          </a:xfrm>
          <a:prstGeom prst="rect">
            <a:avLst/>
          </a:prstGeom>
        </p:spPr>
      </p:pic>
      <p:cxnSp>
        <p:nvCxnSpPr>
          <p:cNvPr id="21" name="Straight Arrow Connector 20"/>
          <p:cNvCxnSpPr/>
          <p:nvPr/>
        </p:nvCxnSpPr>
        <p:spPr bwMode="auto">
          <a:xfrm flipH="1">
            <a:off x="15621000" y="8610600"/>
            <a:ext cx="1828800" cy="228600"/>
          </a:xfrm>
          <a:prstGeom prst="straightConnector1">
            <a:avLst/>
          </a:prstGeom>
          <a:gradFill rotWithShape="1">
            <a:gsLst>
              <a:gs pos="0">
                <a:srgbClr val="800000"/>
              </a:gs>
              <a:gs pos="50000">
                <a:srgbClr val="800000">
                  <a:gamma/>
                  <a:tint val="73725"/>
                  <a:invGamma/>
                </a:srgbClr>
              </a:gs>
              <a:gs pos="100000">
                <a:srgbClr val="800000"/>
              </a:gs>
            </a:gsLst>
            <a:lin ang="5400000" scaled="1"/>
          </a:gradFill>
          <a:ln w="38100" cap="flat" cmpd="sng" algn="ctr">
            <a:solidFill>
              <a:schemeClr val="bg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2" name="Straight Arrow Connector 21"/>
          <p:cNvCxnSpPr/>
          <p:nvPr/>
        </p:nvCxnSpPr>
        <p:spPr bwMode="auto">
          <a:xfrm>
            <a:off x="18669000" y="6400800"/>
            <a:ext cx="1143000" cy="0"/>
          </a:xfrm>
          <a:prstGeom prst="straightConnector1">
            <a:avLst/>
          </a:prstGeom>
          <a:gradFill rotWithShape="1">
            <a:gsLst>
              <a:gs pos="0">
                <a:srgbClr val="800000"/>
              </a:gs>
              <a:gs pos="50000">
                <a:srgbClr val="800000">
                  <a:gamma/>
                  <a:tint val="73725"/>
                  <a:invGamma/>
                </a:srgbClr>
              </a:gs>
              <a:gs pos="100000">
                <a:srgbClr val="800000"/>
              </a:gs>
            </a:gsLst>
            <a:lin ang="5400000" scaled="1"/>
          </a:gradFill>
          <a:ln w="38100" cap="flat" cmpd="sng" algn="ctr">
            <a:solidFill>
              <a:schemeClr val="bg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3" name="Straight Arrow Connector 22"/>
          <p:cNvCxnSpPr/>
          <p:nvPr/>
        </p:nvCxnSpPr>
        <p:spPr bwMode="auto">
          <a:xfrm flipH="1">
            <a:off x="21640800" y="6248400"/>
            <a:ext cx="1066800" cy="0"/>
          </a:xfrm>
          <a:prstGeom prst="straightConnector1">
            <a:avLst/>
          </a:prstGeom>
          <a:gradFill rotWithShape="1">
            <a:gsLst>
              <a:gs pos="0">
                <a:srgbClr val="800000"/>
              </a:gs>
              <a:gs pos="50000">
                <a:srgbClr val="800000">
                  <a:gamma/>
                  <a:tint val="73725"/>
                  <a:invGamma/>
                </a:srgbClr>
              </a:gs>
              <a:gs pos="100000">
                <a:srgbClr val="800000"/>
              </a:gs>
            </a:gsLst>
            <a:lin ang="5400000" scaled="1"/>
          </a:gradFill>
          <a:ln w="38100" cap="flat" cmpd="sng" algn="ctr">
            <a:solidFill>
              <a:schemeClr val="bg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2" name="Straight Arrow Connector 31"/>
          <p:cNvCxnSpPr/>
          <p:nvPr/>
        </p:nvCxnSpPr>
        <p:spPr bwMode="auto">
          <a:xfrm flipH="1">
            <a:off x="28270200" y="5410200"/>
            <a:ext cx="457200" cy="0"/>
          </a:xfrm>
          <a:prstGeom prst="straightConnector1">
            <a:avLst/>
          </a:prstGeom>
          <a:gradFill rotWithShape="1">
            <a:gsLst>
              <a:gs pos="0">
                <a:srgbClr val="800000"/>
              </a:gs>
              <a:gs pos="50000">
                <a:srgbClr val="800000">
                  <a:gamma/>
                  <a:tint val="73725"/>
                  <a:invGamma/>
                </a:srgbClr>
              </a:gs>
              <a:gs pos="100000">
                <a:srgbClr val="800000"/>
              </a:gs>
            </a:gsLst>
            <a:lin ang="5400000" scaled="1"/>
          </a:gra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34" name="TextBox 33"/>
          <p:cNvSpPr txBox="1"/>
          <p:nvPr/>
        </p:nvSpPr>
        <p:spPr>
          <a:xfrm>
            <a:off x="12344400" y="10363200"/>
            <a:ext cx="13258800" cy="923330"/>
          </a:xfrm>
          <a:prstGeom prst="rect">
            <a:avLst/>
          </a:prstGeom>
          <a:noFill/>
        </p:spPr>
        <p:txBody>
          <a:bodyPr wrap="square" rtlCol="0">
            <a:spAutoFit/>
          </a:bodyPr>
          <a:lstStyle/>
          <a:p>
            <a:pPr algn="l"/>
            <a:r>
              <a:rPr lang="en-US" sz="1800" u="sng" dirty="0" smtClean="0">
                <a:solidFill>
                  <a:schemeClr val="tx1"/>
                </a:solidFill>
                <a:latin typeface="Times New Roman" pitchFamily="18" charset="0"/>
                <a:cs typeface="Times New Roman" pitchFamily="18" charset="0"/>
              </a:rPr>
              <a:t>Figures 1</a:t>
            </a:r>
            <a:r>
              <a:rPr lang="en-US" sz="1800" b="0" dirty="0" smtClean="0">
                <a:solidFill>
                  <a:schemeClr val="tx1"/>
                </a:solidFill>
                <a:latin typeface="Times New Roman" pitchFamily="18" charset="0"/>
                <a:cs typeface="Times New Roman" pitchFamily="18" charset="0"/>
              </a:rPr>
              <a:t>:  We analyzed foot radiographs from 367 consecutive diabetic patients admitted to an urban US tertiary health care center with a foot and ankle surgery consultation.  We specifically looked for radiographic evidence of arterial calcification in the proximal first </a:t>
            </a:r>
            <a:r>
              <a:rPr lang="en-US" sz="1800" b="0" dirty="0" err="1" smtClean="0">
                <a:solidFill>
                  <a:schemeClr val="tx1"/>
                </a:solidFill>
                <a:latin typeface="Times New Roman" pitchFamily="18" charset="0"/>
                <a:cs typeface="Times New Roman" pitchFamily="18" charset="0"/>
              </a:rPr>
              <a:t>intermetatarsal</a:t>
            </a:r>
            <a:r>
              <a:rPr lang="en-US" sz="1800" b="0" dirty="0" smtClean="0">
                <a:solidFill>
                  <a:schemeClr val="tx1"/>
                </a:solidFill>
                <a:latin typeface="Times New Roman" pitchFamily="18" charset="0"/>
                <a:cs typeface="Times New Roman" pitchFamily="18" charset="0"/>
              </a:rPr>
              <a:t> space (</a:t>
            </a:r>
            <a:r>
              <a:rPr lang="en-US" sz="1800" b="0" dirty="0" err="1" smtClean="0">
                <a:solidFill>
                  <a:schemeClr val="tx1"/>
                </a:solidFill>
                <a:latin typeface="Times New Roman" pitchFamily="18" charset="0"/>
                <a:cs typeface="Times New Roman" pitchFamily="18" charset="0"/>
              </a:rPr>
              <a:t>dorsalis</a:t>
            </a:r>
            <a:r>
              <a:rPr lang="en-US" sz="1800" b="0" dirty="0" smtClean="0">
                <a:solidFill>
                  <a:schemeClr val="tx1"/>
                </a:solidFill>
                <a:latin typeface="Times New Roman" pitchFamily="18" charset="0"/>
                <a:cs typeface="Times New Roman" pitchFamily="18" charset="0"/>
              </a:rPr>
              <a:t> </a:t>
            </a:r>
            <a:r>
              <a:rPr lang="en-US" sz="1800" b="0" dirty="0" err="1" smtClean="0">
                <a:solidFill>
                  <a:schemeClr val="tx1"/>
                </a:solidFill>
                <a:latin typeface="Times New Roman" pitchFamily="18" charset="0"/>
                <a:cs typeface="Times New Roman" pitchFamily="18" charset="0"/>
              </a:rPr>
              <a:t>pedis</a:t>
            </a:r>
            <a:r>
              <a:rPr lang="en-US" sz="1800" b="0" dirty="0" smtClean="0">
                <a:solidFill>
                  <a:schemeClr val="tx1"/>
                </a:solidFill>
                <a:latin typeface="Times New Roman" pitchFamily="18" charset="0"/>
                <a:cs typeface="Times New Roman" pitchFamily="18" charset="0"/>
              </a:rPr>
              <a:t> artery), at the anterior ankle (anterior </a:t>
            </a:r>
            <a:r>
              <a:rPr lang="en-US" sz="1800" b="0" dirty="0" err="1" smtClean="0">
                <a:solidFill>
                  <a:schemeClr val="tx1"/>
                </a:solidFill>
                <a:latin typeface="Times New Roman" pitchFamily="18" charset="0"/>
                <a:cs typeface="Times New Roman" pitchFamily="18" charset="0"/>
              </a:rPr>
              <a:t>tibial</a:t>
            </a:r>
            <a:r>
              <a:rPr lang="en-US" sz="1800" b="0" dirty="0" smtClean="0">
                <a:solidFill>
                  <a:schemeClr val="tx1"/>
                </a:solidFill>
                <a:latin typeface="Times New Roman" pitchFamily="18" charset="0"/>
                <a:cs typeface="Times New Roman" pitchFamily="18" charset="0"/>
              </a:rPr>
              <a:t> artery), and at the posterior ankle (posterior </a:t>
            </a:r>
            <a:r>
              <a:rPr lang="en-US" sz="1800" b="0" dirty="0" err="1" smtClean="0">
                <a:solidFill>
                  <a:schemeClr val="tx1"/>
                </a:solidFill>
                <a:latin typeface="Times New Roman" pitchFamily="18" charset="0"/>
                <a:cs typeface="Times New Roman" pitchFamily="18" charset="0"/>
              </a:rPr>
              <a:t>tibial</a:t>
            </a:r>
            <a:r>
              <a:rPr lang="en-US" sz="1800" b="0" dirty="0" smtClean="0">
                <a:solidFill>
                  <a:schemeClr val="tx1"/>
                </a:solidFill>
                <a:latin typeface="Times New Roman" pitchFamily="18" charset="0"/>
                <a:cs typeface="Times New Roman" pitchFamily="18" charset="0"/>
              </a:rPr>
              <a:t> artery).</a:t>
            </a:r>
            <a:endParaRPr lang="en-US" sz="1800" b="0" dirty="0">
              <a:solidFill>
                <a:schemeClr val="tx1"/>
              </a:solidFill>
              <a:latin typeface="Times New Roman" pitchFamily="18" charset="0"/>
              <a:cs typeface="Times New Roman" pitchFamily="18" charset="0"/>
            </a:endParaRPr>
          </a:p>
        </p:txBody>
      </p:sp>
      <p:sp>
        <p:nvSpPr>
          <p:cNvPr id="35" name="TextBox 34"/>
          <p:cNvSpPr txBox="1"/>
          <p:nvPr/>
        </p:nvSpPr>
        <p:spPr>
          <a:xfrm>
            <a:off x="25831800" y="10363200"/>
            <a:ext cx="5715000" cy="923330"/>
          </a:xfrm>
          <a:prstGeom prst="rect">
            <a:avLst/>
          </a:prstGeom>
          <a:noFill/>
        </p:spPr>
        <p:txBody>
          <a:bodyPr wrap="square" rtlCol="0">
            <a:spAutoFit/>
          </a:bodyPr>
          <a:lstStyle/>
          <a:p>
            <a:pPr algn="l"/>
            <a:r>
              <a:rPr lang="en-US" sz="1800" u="sng" dirty="0" smtClean="0">
                <a:solidFill>
                  <a:schemeClr val="tx1"/>
                </a:solidFill>
                <a:latin typeface="Times New Roman" pitchFamily="18" charset="0"/>
                <a:cs typeface="Times New Roman" pitchFamily="18" charset="0"/>
              </a:rPr>
              <a:t>Figure 2</a:t>
            </a:r>
            <a:r>
              <a:rPr lang="en-US" sz="1800" b="0" dirty="0" smtClean="0">
                <a:solidFill>
                  <a:schemeClr val="tx1"/>
                </a:solidFill>
                <a:latin typeface="Times New Roman" pitchFamily="18" charset="0"/>
                <a:cs typeface="Times New Roman" pitchFamily="18" charset="0"/>
              </a:rPr>
              <a:t>:  We additionally evaluated non-invasive vascular testing (if available) for any reporting of non-compressible vessels in the lower extremity.</a:t>
            </a:r>
            <a:endParaRPr lang="en-US" sz="1800" b="0" dirty="0">
              <a:solidFill>
                <a:schemeClr val="tx1"/>
              </a:solidFill>
              <a:latin typeface="Times New Roman" pitchFamily="18" charset="0"/>
              <a:cs typeface="Times New Roman" pitchFamily="18" charset="0"/>
            </a:endParaRPr>
          </a:p>
        </p:txBody>
      </p:sp>
      <p:graphicFrame>
        <p:nvGraphicFramePr>
          <p:cNvPr id="36" name="Table 35"/>
          <p:cNvGraphicFramePr>
            <a:graphicFrameLocks noGrp="1"/>
          </p:cNvGraphicFramePr>
          <p:nvPr>
            <p:extLst>
              <p:ext uri="{D42A27DB-BD31-4B8C-83A1-F6EECF244321}">
                <p14:modId xmlns:p14="http://schemas.microsoft.com/office/powerpoint/2010/main" xmlns="" val="2365850203"/>
              </p:ext>
            </p:extLst>
          </p:nvPr>
        </p:nvGraphicFramePr>
        <p:xfrm>
          <a:off x="25603200" y="12573000"/>
          <a:ext cx="6019800" cy="8732520"/>
        </p:xfrm>
        <a:graphic>
          <a:graphicData uri="http://schemas.openxmlformats.org/drawingml/2006/table">
            <a:tbl>
              <a:tblPr firstRow="1" bandRow="1">
                <a:tableStyleId>{073A0DAA-6AF3-43AB-8588-CEC1D06C72B9}</a:tableStyleId>
              </a:tblPr>
              <a:tblGrid>
                <a:gridCol w="6019800"/>
              </a:tblGrid>
              <a:tr h="685800">
                <a:tc>
                  <a:txBody>
                    <a:bodyPr/>
                    <a:lstStyle/>
                    <a:p>
                      <a:pPr algn="ctr"/>
                      <a:r>
                        <a:rPr lang="en-US" sz="3200" dirty="0" smtClean="0">
                          <a:solidFill>
                            <a:schemeClr val="bg1"/>
                          </a:solidFill>
                          <a:latin typeface="Times New Roman" pitchFamily="18" charset="0"/>
                          <a:cs typeface="Times New Roman" pitchFamily="18" charset="0"/>
                        </a:rPr>
                        <a:t>Demographic Outcomes</a:t>
                      </a:r>
                      <a:endParaRPr lang="en-US" sz="3200" dirty="0">
                        <a:solidFill>
                          <a:schemeClr val="bg1"/>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r>
              <a:tr h="6189069">
                <a:tc>
                  <a:txBody>
                    <a:bodyPr/>
                    <a:lstStyle/>
                    <a:p>
                      <a:r>
                        <a:rPr lang="en-US" dirty="0" smtClean="0">
                          <a:solidFill>
                            <a:schemeClr val="tx1"/>
                          </a:solidFill>
                          <a:latin typeface="Times New Roman" pitchFamily="18" charset="0"/>
                          <a:cs typeface="Times New Roman" pitchFamily="18" charset="0"/>
                        </a:rPr>
                        <a:t>-Total Included Patients (n=367)</a:t>
                      </a:r>
                    </a:p>
                    <a:p>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     -Male:</a:t>
                      </a:r>
                      <a:r>
                        <a:rPr lang="en-US" baseline="0" dirty="0" smtClean="0">
                          <a:solidFill>
                            <a:schemeClr val="tx1"/>
                          </a:solidFill>
                          <a:latin typeface="Times New Roman" pitchFamily="18" charset="0"/>
                          <a:cs typeface="Times New Roman" pitchFamily="18" charset="0"/>
                        </a:rPr>
                        <a:t>  218 (59.40%)</a:t>
                      </a:r>
                    </a:p>
                    <a:p>
                      <a:endParaRPr lang="en-US" baseline="0" dirty="0" smtClean="0">
                        <a:solidFill>
                          <a:schemeClr val="tx1"/>
                        </a:solidFill>
                        <a:latin typeface="Times New Roman" pitchFamily="18" charset="0"/>
                        <a:cs typeface="Times New Roman" pitchFamily="18" charset="0"/>
                      </a:endParaRPr>
                    </a:p>
                    <a:p>
                      <a:r>
                        <a:rPr lang="en-US" baseline="0" dirty="0" smtClean="0">
                          <a:solidFill>
                            <a:schemeClr val="tx1"/>
                          </a:solidFill>
                          <a:latin typeface="Times New Roman" pitchFamily="18" charset="0"/>
                          <a:cs typeface="Times New Roman" pitchFamily="18" charset="0"/>
                        </a:rPr>
                        <a:t>     -Black:  196 (53.41%)</a:t>
                      </a:r>
                    </a:p>
                    <a:p>
                      <a:r>
                        <a:rPr lang="en-US" baseline="0" dirty="0" smtClean="0">
                          <a:solidFill>
                            <a:schemeClr val="tx1"/>
                          </a:solidFill>
                          <a:latin typeface="Times New Roman" pitchFamily="18" charset="0"/>
                          <a:cs typeface="Times New Roman" pitchFamily="18" charset="0"/>
                        </a:rPr>
                        <a:t>     -White:  78 (21.25%)</a:t>
                      </a:r>
                    </a:p>
                    <a:p>
                      <a:r>
                        <a:rPr lang="en-US" baseline="0" dirty="0" smtClean="0">
                          <a:solidFill>
                            <a:schemeClr val="tx1"/>
                          </a:solidFill>
                          <a:latin typeface="Times New Roman" pitchFamily="18" charset="0"/>
                          <a:cs typeface="Times New Roman" pitchFamily="18" charset="0"/>
                        </a:rPr>
                        <a:t>     -Asian:  1 (0.3%)</a:t>
                      </a:r>
                    </a:p>
                    <a:p>
                      <a:r>
                        <a:rPr lang="en-US" baseline="0" dirty="0" smtClean="0">
                          <a:solidFill>
                            <a:schemeClr val="tx1"/>
                          </a:solidFill>
                          <a:latin typeface="Times New Roman" pitchFamily="18" charset="0"/>
                          <a:cs typeface="Times New Roman" pitchFamily="18" charset="0"/>
                        </a:rPr>
                        <a:t>     -Other: 92 (25.07%)</a:t>
                      </a:r>
                    </a:p>
                    <a:p>
                      <a:endParaRPr lang="en-US" baseline="0" dirty="0" smtClean="0">
                        <a:solidFill>
                          <a:schemeClr val="tx1"/>
                        </a:solidFill>
                        <a:latin typeface="Times New Roman" pitchFamily="18" charset="0"/>
                        <a:cs typeface="Times New Roman" pitchFamily="18" charset="0"/>
                      </a:endParaRPr>
                    </a:p>
                    <a:p>
                      <a:r>
                        <a:rPr lang="en-US" baseline="0" dirty="0" smtClean="0">
                          <a:solidFill>
                            <a:schemeClr val="tx1"/>
                          </a:solidFill>
                          <a:latin typeface="Times New Roman" pitchFamily="18" charset="0"/>
                          <a:cs typeface="Times New Roman" pitchFamily="18" charset="0"/>
                        </a:rPr>
                        <a:t>     -Hispanic:  92 (23.71%)</a:t>
                      </a:r>
                    </a:p>
                    <a:p>
                      <a:endParaRPr lang="en-US" baseline="0" dirty="0" smtClean="0">
                        <a:solidFill>
                          <a:schemeClr val="tx1"/>
                        </a:solidFill>
                        <a:latin typeface="Times New Roman" pitchFamily="18" charset="0"/>
                        <a:cs typeface="Times New Roman" pitchFamily="18" charset="0"/>
                      </a:endParaRPr>
                    </a:p>
                    <a:p>
                      <a:r>
                        <a:rPr lang="en-US" baseline="0" dirty="0" smtClean="0">
                          <a:solidFill>
                            <a:schemeClr val="tx1"/>
                          </a:solidFill>
                          <a:latin typeface="Times New Roman" pitchFamily="18" charset="0"/>
                          <a:cs typeface="Times New Roman" pitchFamily="18" charset="0"/>
                        </a:rPr>
                        <a:t>     -Smoking History:  117 (31.88%)</a:t>
                      </a:r>
                    </a:p>
                    <a:p>
                      <a:r>
                        <a:rPr lang="en-US" baseline="0" dirty="0" smtClean="0">
                          <a:solidFill>
                            <a:schemeClr val="tx1"/>
                          </a:solidFill>
                          <a:latin typeface="Times New Roman" pitchFamily="18" charset="0"/>
                          <a:cs typeface="Times New Roman" pitchFamily="18" charset="0"/>
                        </a:rPr>
                        <a:t>          -Odds Ratio 0.481* (95% CI: 0.295-0.783)</a:t>
                      </a:r>
                    </a:p>
                    <a:p>
                      <a:r>
                        <a:rPr lang="en-US" baseline="0" dirty="0" smtClean="0">
                          <a:solidFill>
                            <a:schemeClr val="tx1"/>
                          </a:solidFill>
                          <a:latin typeface="Times New Roman" pitchFamily="18" charset="0"/>
                          <a:cs typeface="Times New Roman" pitchFamily="18" charset="0"/>
                        </a:rPr>
                        <a:t>     -ESRD History:  73 (19.89%)</a:t>
                      </a:r>
                    </a:p>
                    <a:p>
                      <a:r>
                        <a:rPr lang="en-US" baseline="0" dirty="0" smtClean="0">
                          <a:solidFill>
                            <a:schemeClr val="tx1"/>
                          </a:solidFill>
                          <a:latin typeface="Times New Roman" pitchFamily="18" charset="0"/>
                          <a:cs typeface="Times New Roman" pitchFamily="18" charset="0"/>
                        </a:rPr>
                        <a:t>          -Odds Ratio 3.55* (95% CI: 1.68-7.71)</a:t>
                      </a:r>
                    </a:p>
                    <a:p>
                      <a:r>
                        <a:rPr lang="en-US" baseline="0" dirty="0" smtClean="0">
                          <a:solidFill>
                            <a:schemeClr val="tx1"/>
                          </a:solidFill>
                          <a:latin typeface="Times New Roman" pitchFamily="18" charset="0"/>
                          <a:cs typeface="Times New Roman" pitchFamily="18" charset="0"/>
                        </a:rPr>
                        <a:t>     -HbA1c:  8.90 ± 2.56% (4.6-17.5%)</a:t>
                      </a:r>
                    </a:p>
                    <a:p>
                      <a:r>
                        <a:rPr lang="en-US" baseline="0" dirty="0" smtClean="0">
                          <a:solidFill>
                            <a:schemeClr val="tx1"/>
                          </a:solidFill>
                          <a:latin typeface="Times New Roman" pitchFamily="18" charset="0"/>
                          <a:cs typeface="Times New Roman" pitchFamily="18" charset="0"/>
                        </a:rPr>
                        <a:t>          -Odds Ratio 0.889 (95% CI:  0.559-1.415) </a:t>
                      </a:r>
                    </a:p>
                    <a:p>
                      <a:endParaRPr lang="en-US" baseline="0" dirty="0" smtClean="0">
                        <a:solidFill>
                          <a:schemeClr val="tx1"/>
                        </a:solidFill>
                        <a:latin typeface="Times New Roman" pitchFamily="18" charset="0"/>
                        <a:cs typeface="Times New Roman" pitchFamily="18" charset="0"/>
                      </a:endParaRPr>
                    </a:p>
                    <a:p>
                      <a:r>
                        <a:rPr lang="en-US" baseline="0" dirty="0" smtClean="0">
                          <a:solidFill>
                            <a:schemeClr val="tx1"/>
                          </a:solidFill>
                          <a:latin typeface="Times New Roman" pitchFamily="18" charset="0"/>
                          <a:cs typeface="Times New Roman" pitchFamily="18" charset="0"/>
                        </a:rPr>
                        <a:t>     -Radiographic evidence of calcification:  192 (52.32%)</a:t>
                      </a:r>
                    </a:p>
                    <a:p>
                      <a:r>
                        <a:rPr lang="en-US" baseline="0" dirty="0" smtClean="0">
                          <a:solidFill>
                            <a:schemeClr val="tx1"/>
                          </a:solidFill>
                          <a:latin typeface="Times New Roman" pitchFamily="18" charset="0"/>
                          <a:cs typeface="Times New Roman" pitchFamily="18" charset="0"/>
                        </a:rPr>
                        <a:t>          -</a:t>
                      </a:r>
                      <a:r>
                        <a:rPr lang="en-US" baseline="0" dirty="0" err="1" smtClean="0">
                          <a:solidFill>
                            <a:schemeClr val="tx1"/>
                          </a:solidFill>
                          <a:latin typeface="Times New Roman" pitchFamily="18" charset="0"/>
                          <a:cs typeface="Times New Roman" pitchFamily="18" charset="0"/>
                        </a:rPr>
                        <a:t>Dorsalis</a:t>
                      </a:r>
                      <a:r>
                        <a:rPr lang="en-US" baseline="0" dirty="0" smtClean="0">
                          <a:solidFill>
                            <a:schemeClr val="tx1"/>
                          </a:solidFill>
                          <a:latin typeface="Times New Roman" pitchFamily="18" charset="0"/>
                          <a:cs typeface="Times New Roman" pitchFamily="18" charset="0"/>
                        </a:rPr>
                        <a:t> </a:t>
                      </a:r>
                      <a:r>
                        <a:rPr lang="en-US" baseline="0" dirty="0" err="1" smtClean="0">
                          <a:solidFill>
                            <a:schemeClr val="tx1"/>
                          </a:solidFill>
                          <a:latin typeface="Times New Roman" pitchFamily="18" charset="0"/>
                          <a:cs typeface="Times New Roman" pitchFamily="18" charset="0"/>
                        </a:rPr>
                        <a:t>Pedis</a:t>
                      </a:r>
                      <a:r>
                        <a:rPr lang="en-US" baseline="0" dirty="0" smtClean="0">
                          <a:solidFill>
                            <a:schemeClr val="tx1"/>
                          </a:solidFill>
                          <a:latin typeface="Times New Roman" pitchFamily="18" charset="0"/>
                          <a:cs typeface="Times New Roman" pitchFamily="18" charset="0"/>
                        </a:rPr>
                        <a:t> Artery:  178 (48.5%)</a:t>
                      </a:r>
                    </a:p>
                    <a:p>
                      <a:r>
                        <a:rPr lang="en-US" baseline="0" dirty="0" smtClean="0">
                          <a:solidFill>
                            <a:schemeClr val="tx1"/>
                          </a:solidFill>
                          <a:latin typeface="Times New Roman" pitchFamily="18" charset="0"/>
                          <a:cs typeface="Times New Roman" pitchFamily="18" charset="0"/>
                        </a:rPr>
                        <a:t>          -Anterior </a:t>
                      </a:r>
                      <a:r>
                        <a:rPr lang="en-US" baseline="0" dirty="0" err="1" smtClean="0">
                          <a:solidFill>
                            <a:schemeClr val="tx1"/>
                          </a:solidFill>
                          <a:latin typeface="Times New Roman" pitchFamily="18" charset="0"/>
                          <a:cs typeface="Times New Roman" pitchFamily="18" charset="0"/>
                        </a:rPr>
                        <a:t>Tibial</a:t>
                      </a:r>
                      <a:r>
                        <a:rPr lang="en-US" baseline="0" dirty="0" smtClean="0">
                          <a:solidFill>
                            <a:schemeClr val="tx1"/>
                          </a:solidFill>
                          <a:latin typeface="Times New Roman" pitchFamily="18" charset="0"/>
                          <a:cs typeface="Times New Roman" pitchFamily="18" charset="0"/>
                        </a:rPr>
                        <a:t> Artery:  162 (44.14%)</a:t>
                      </a:r>
                    </a:p>
                    <a:p>
                      <a:r>
                        <a:rPr lang="en-US" baseline="0" dirty="0" smtClean="0">
                          <a:solidFill>
                            <a:schemeClr val="tx1"/>
                          </a:solidFill>
                          <a:latin typeface="Times New Roman" pitchFamily="18" charset="0"/>
                          <a:cs typeface="Times New Roman" pitchFamily="18" charset="0"/>
                        </a:rPr>
                        <a:t>          -Posterior </a:t>
                      </a:r>
                      <a:r>
                        <a:rPr lang="en-US" baseline="0" dirty="0" err="1" smtClean="0">
                          <a:solidFill>
                            <a:schemeClr val="tx1"/>
                          </a:solidFill>
                          <a:latin typeface="Times New Roman" pitchFamily="18" charset="0"/>
                          <a:cs typeface="Times New Roman" pitchFamily="18" charset="0"/>
                        </a:rPr>
                        <a:t>Tibial</a:t>
                      </a:r>
                      <a:r>
                        <a:rPr lang="en-US" baseline="0" dirty="0" smtClean="0">
                          <a:solidFill>
                            <a:schemeClr val="tx1"/>
                          </a:solidFill>
                          <a:latin typeface="Times New Roman" pitchFamily="18" charset="0"/>
                          <a:cs typeface="Times New Roman" pitchFamily="18" charset="0"/>
                        </a:rPr>
                        <a:t> Artery:  160 (43.60%)</a:t>
                      </a:r>
                    </a:p>
                    <a:p>
                      <a:endParaRPr lang="en-US" baseline="0" dirty="0" smtClean="0">
                        <a:solidFill>
                          <a:schemeClr val="tx1"/>
                        </a:solidFill>
                        <a:latin typeface="Times New Roman" pitchFamily="18" charset="0"/>
                        <a:cs typeface="Times New Roman" pitchFamily="18" charset="0"/>
                      </a:endParaRPr>
                    </a:p>
                    <a:p>
                      <a:r>
                        <a:rPr lang="en-US" baseline="0" dirty="0" smtClean="0">
                          <a:solidFill>
                            <a:schemeClr val="tx1"/>
                          </a:solidFill>
                          <a:latin typeface="Times New Roman" pitchFamily="18" charset="0"/>
                          <a:cs typeface="Times New Roman" pitchFamily="18" charset="0"/>
                        </a:rPr>
                        <a:t>     -Non-invasive evidence of calcification: 153 (57.74%)</a:t>
                      </a:r>
                    </a:p>
                    <a:p>
                      <a:endParaRPr lang="en-US" baseline="0" dirty="0" smtClean="0">
                        <a:solidFill>
                          <a:schemeClr val="tx1"/>
                        </a:solidFill>
                        <a:latin typeface="Times New Roman" pitchFamily="18" charset="0"/>
                        <a:cs typeface="Times New Roman" pitchFamily="18" charset="0"/>
                      </a:endParaRPr>
                    </a:p>
                    <a:p>
                      <a:r>
                        <a:rPr lang="en-US" baseline="0" dirty="0" smtClean="0">
                          <a:solidFill>
                            <a:schemeClr val="tx1"/>
                          </a:solidFill>
                          <a:latin typeface="Times New Roman" pitchFamily="18" charset="0"/>
                          <a:cs typeface="Times New Roman" pitchFamily="18" charset="0"/>
                        </a:rPr>
                        <a:t>-94 (25.61%) of patients demonstrated evidence of calcification on both radiographs and non-invasive testing, meaning that a total of 251 (68.39%) patients demonstrated arterial calcification on at least one 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5169</TotalTime>
  <Words>1654</Words>
  <Application>Microsoft Office PowerPoint</Application>
  <PresentationFormat>Custom</PresentationFormat>
  <Paragraphs>61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Prevalence of Lower Extremity Calcification in Patients with Diabetes Complicated by Foot Disease at an Urban US Tertiary Care Center       Vanessa Cardenas, DPMa, Kyung Seo, DPMa, Shyam Sheth, DPMa, and Andrew J. Meyr, DPM  FACFASb     aResident, Temple University Hospital Podiatric Surgical Residency Program, Philadelphia, Pennsylvania bAssociate Professor and Residency Program Director, Department of Podiatric Surgery, Temple University School of Podiatric Medicine and Temple University Hospital, Philadelphia, Pennsylvania (AJMeyr@gmail.com)*  *Please don’t hesitate to contact AJM with any questions/concerns.  He’s happy to provide you with a .pdf of this poster if you email him. </vt:lpstr>
    </vt:vector>
  </TitlesOfParts>
  <Company>Graphicsland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designing a research poster</dc:title>
  <dc:subject>Free Poster Presentation Example</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AJMRC</cp:lastModifiedBy>
  <cp:revision>175</cp:revision>
  <dcterms:created xsi:type="dcterms:W3CDTF">2004-07-26T21:45:23Z</dcterms:created>
  <dcterms:modified xsi:type="dcterms:W3CDTF">2016-03-05T02:24:27Z</dcterms:modified>
  <cp:category>science research poster</cp:category>
</cp:coreProperties>
</file>