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9" r:id="rId2"/>
  </p:sldIdLst>
  <p:sldSz cx="43891200" cy="21945600"/>
  <p:notesSz cx="6953250" cy="9239250"/>
  <p:defaultTextStyle>
    <a:defPPr>
      <a:defRPr lang="en-US"/>
    </a:defPPr>
    <a:lvl1pPr algn="ctr" rtl="0" fontAlgn="base">
      <a:spcBef>
        <a:spcPct val="0"/>
      </a:spcBef>
      <a:spcAft>
        <a:spcPct val="0"/>
      </a:spcAft>
      <a:defRPr sz="4300" b="1" kern="1200">
        <a:solidFill>
          <a:srgbClr val="FF9900"/>
        </a:solidFill>
        <a:latin typeface="Arial" charset="0"/>
        <a:ea typeface="+mn-ea"/>
        <a:cs typeface="+mn-cs"/>
      </a:defRPr>
    </a:lvl1pPr>
    <a:lvl2pPr marL="457200" algn="ctr" rtl="0" fontAlgn="base">
      <a:spcBef>
        <a:spcPct val="0"/>
      </a:spcBef>
      <a:spcAft>
        <a:spcPct val="0"/>
      </a:spcAft>
      <a:defRPr sz="4300" b="1" kern="1200">
        <a:solidFill>
          <a:srgbClr val="FF9900"/>
        </a:solidFill>
        <a:latin typeface="Arial" charset="0"/>
        <a:ea typeface="+mn-ea"/>
        <a:cs typeface="+mn-cs"/>
      </a:defRPr>
    </a:lvl2pPr>
    <a:lvl3pPr marL="914400" algn="ctr" rtl="0" fontAlgn="base">
      <a:spcBef>
        <a:spcPct val="0"/>
      </a:spcBef>
      <a:spcAft>
        <a:spcPct val="0"/>
      </a:spcAft>
      <a:defRPr sz="4300" b="1" kern="1200">
        <a:solidFill>
          <a:srgbClr val="FF9900"/>
        </a:solidFill>
        <a:latin typeface="Arial" charset="0"/>
        <a:ea typeface="+mn-ea"/>
        <a:cs typeface="+mn-cs"/>
      </a:defRPr>
    </a:lvl3pPr>
    <a:lvl4pPr marL="1371600" algn="ctr" rtl="0" fontAlgn="base">
      <a:spcBef>
        <a:spcPct val="0"/>
      </a:spcBef>
      <a:spcAft>
        <a:spcPct val="0"/>
      </a:spcAft>
      <a:defRPr sz="4300" b="1" kern="1200">
        <a:solidFill>
          <a:srgbClr val="FF9900"/>
        </a:solidFill>
        <a:latin typeface="Arial" charset="0"/>
        <a:ea typeface="+mn-ea"/>
        <a:cs typeface="+mn-cs"/>
      </a:defRPr>
    </a:lvl4pPr>
    <a:lvl5pPr marL="1828800" algn="ctr" rtl="0" fontAlgn="base">
      <a:spcBef>
        <a:spcPct val="0"/>
      </a:spcBef>
      <a:spcAft>
        <a:spcPct val="0"/>
      </a:spcAft>
      <a:defRPr sz="4300" b="1" kern="1200">
        <a:solidFill>
          <a:srgbClr val="FF9900"/>
        </a:solidFill>
        <a:latin typeface="Arial" charset="0"/>
        <a:ea typeface="+mn-ea"/>
        <a:cs typeface="+mn-cs"/>
      </a:defRPr>
    </a:lvl5pPr>
    <a:lvl6pPr marL="2286000" algn="l" defTabSz="914400" rtl="0" eaLnBrk="1" latinLnBrk="0" hangingPunct="1">
      <a:defRPr sz="4300" b="1" kern="1200">
        <a:solidFill>
          <a:srgbClr val="FF9900"/>
        </a:solidFill>
        <a:latin typeface="Arial" charset="0"/>
        <a:ea typeface="+mn-ea"/>
        <a:cs typeface="+mn-cs"/>
      </a:defRPr>
    </a:lvl6pPr>
    <a:lvl7pPr marL="2743200" algn="l" defTabSz="914400" rtl="0" eaLnBrk="1" latinLnBrk="0" hangingPunct="1">
      <a:defRPr sz="4300" b="1" kern="1200">
        <a:solidFill>
          <a:srgbClr val="FF9900"/>
        </a:solidFill>
        <a:latin typeface="Arial" charset="0"/>
        <a:ea typeface="+mn-ea"/>
        <a:cs typeface="+mn-cs"/>
      </a:defRPr>
    </a:lvl7pPr>
    <a:lvl8pPr marL="3200400" algn="l" defTabSz="914400" rtl="0" eaLnBrk="1" latinLnBrk="0" hangingPunct="1">
      <a:defRPr sz="4300" b="1" kern="1200">
        <a:solidFill>
          <a:srgbClr val="FF9900"/>
        </a:solidFill>
        <a:latin typeface="Arial" charset="0"/>
        <a:ea typeface="+mn-ea"/>
        <a:cs typeface="+mn-cs"/>
      </a:defRPr>
    </a:lvl8pPr>
    <a:lvl9pPr marL="3657600" algn="l" defTabSz="914400" rtl="0" eaLnBrk="1" latinLnBrk="0" hangingPunct="1">
      <a:defRPr sz="4300" b="1" kern="1200">
        <a:solidFill>
          <a:srgbClr val="FF9900"/>
        </a:solidFill>
        <a:latin typeface="Arial" charset="0"/>
        <a:ea typeface="+mn-ea"/>
        <a:cs typeface="+mn-cs"/>
      </a:defRPr>
    </a:lvl9pPr>
  </p:defaultTextStyle>
  <p:extLst>
    <p:ext uri="{EFAFB233-063F-42B5-8137-9DF3F51BA10A}">
      <p15:sldGuideLst xmlns:p15="http://schemas.microsoft.com/office/powerpoint/2012/main">
        <p15:guide id="1" orient="horz" pos="6912">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33CC"/>
    <a:srgbClr val="990000"/>
    <a:srgbClr val="000050"/>
    <a:srgbClr val="00126A"/>
    <a:srgbClr val="000066"/>
    <a:srgbClr val="000622"/>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3658" autoAdjust="0"/>
    <p:restoredTop sz="94575" autoAdjust="0"/>
  </p:normalViewPr>
  <p:slideViewPr>
    <p:cSldViewPr>
      <p:cViewPr>
        <p:scale>
          <a:sx n="40" d="100"/>
          <a:sy n="40" d="100"/>
        </p:scale>
        <p:origin x="-5814" y="-1182"/>
      </p:cViewPr>
      <p:guideLst>
        <p:guide orient="horz" pos="6912"/>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13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10" tIns="46455" rIns="92910" bIns="46455" numCol="1" anchor="t" anchorCtr="0" compatLnSpc="1">
            <a:prstTxWarp prst="textNoShape">
              <a:avLst/>
            </a:prstTxWarp>
          </a:bodyPr>
          <a:lstStyle>
            <a:lvl1pPr algn="l" defTabSz="928688">
              <a:defRPr sz="1200" b="0">
                <a:solidFill>
                  <a:schemeClr val="tx1"/>
                </a:solidFill>
                <a:latin typeface="Arial" pitchFamily="34" charset="0"/>
              </a:defRPr>
            </a:lvl1pPr>
          </a:lstStyle>
          <a:p>
            <a:pPr>
              <a:defRPr/>
            </a:pPr>
            <a:endParaRPr lang="en-US"/>
          </a:p>
        </p:txBody>
      </p:sp>
      <p:sp>
        <p:nvSpPr>
          <p:cNvPr id="29699" name="Rectangle 3"/>
          <p:cNvSpPr>
            <a:spLocks noGrp="1" noChangeArrowheads="1"/>
          </p:cNvSpPr>
          <p:nvPr>
            <p:ph type="dt" sz="quarter" idx="1"/>
          </p:nvPr>
        </p:nvSpPr>
        <p:spPr bwMode="auto">
          <a:xfrm>
            <a:off x="3938588" y="0"/>
            <a:ext cx="3013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10" tIns="46455" rIns="92910" bIns="46455" numCol="1" anchor="t" anchorCtr="0" compatLnSpc="1">
            <a:prstTxWarp prst="textNoShape">
              <a:avLst/>
            </a:prstTxWarp>
          </a:bodyPr>
          <a:lstStyle>
            <a:lvl1pPr algn="r" defTabSz="928688">
              <a:defRPr sz="1200" b="0">
                <a:solidFill>
                  <a:schemeClr val="tx1"/>
                </a:solidFill>
                <a:latin typeface="Arial" pitchFamily="34" charset="0"/>
              </a:defRPr>
            </a:lvl1pPr>
          </a:lstStyle>
          <a:p>
            <a:pPr>
              <a:defRPr/>
            </a:pPr>
            <a:endParaRPr lang="en-US"/>
          </a:p>
        </p:txBody>
      </p:sp>
      <p:sp>
        <p:nvSpPr>
          <p:cNvPr id="29700" name="Rectangle 4"/>
          <p:cNvSpPr>
            <a:spLocks noGrp="1" noChangeArrowheads="1"/>
          </p:cNvSpPr>
          <p:nvPr>
            <p:ph type="ftr" sz="quarter" idx="2"/>
          </p:nvPr>
        </p:nvSpPr>
        <p:spPr bwMode="auto">
          <a:xfrm>
            <a:off x="0" y="8775700"/>
            <a:ext cx="3013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10" tIns="46455" rIns="92910" bIns="46455" numCol="1" anchor="b" anchorCtr="0" compatLnSpc="1">
            <a:prstTxWarp prst="textNoShape">
              <a:avLst/>
            </a:prstTxWarp>
          </a:bodyPr>
          <a:lstStyle>
            <a:lvl1pPr algn="l" defTabSz="928688">
              <a:defRPr sz="1200" b="0">
                <a:solidFill>
                  <a:schemeClr val="tx1"/>
                </a:solidFill>
                <a:latin typeface="Arial" pitchFamily="34" charset="0"/>
              </a:defRPr>
            </a:lvl1pPr>
          </a:lstStyle>
          <a:p>
            <a:pPr>
              <a:defRPr/>
            </a:pPr>
            <a:endParaRPr lang="en-US"/>
          </a:p>
        </p:txBody>
      </p:sp>
      <p:sp>
        <p:nvSpPr>
          <p:cNvPr id="29701" name="Rectangle 5"/>
          <p:cNvSpPr>
            <a:spLocks noGrp="1" noChangeArrowheads="1"/>
          </p:cNvSpPr>
          <p:nvPr>
            <p:ph type="sldNum" sz="quarter" idx="3"/>
          </p:nvPr>
        </p:nvSpPr>
        <p:spPr bwMode="auto">
          <a:xfrm>
            <a:off x="3938588" y="8775700"/>
            <a:ext cx="3013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10" tIns="46455" rIns="92910" bIns="46455" numCol="1" anchor="b" anchorCtr="0" compatLnSpc="1">
            <a:prstTxWarp prst="textNoShape">
              <a:avLst/>
            </a:prstTxWarp>
          </a:bodyPr>
          <a:lstStyle>
            <a:lvl1pPr algn="r" defTabSz="928688">
              <a:defRPr sz="1200" b="0">
                <a:solidFill>
                  <a:schemeClr val="tx1"/>
                </a:solidFill>
                <a:latin typeface="Arial" pitchFamily="34" charset="0"/>
              </a:defRPr>
            </a:lvl1pPr>
          </a:lstStyle>
          <a:p>
            <a:pPr>
              <a:defRPr/>
            </a:pPr>
            <a:fld id="{E34AF8B1-2D3B-44A1-B946-E83B1F3108DC}" type="slidenum">
              <a:rPr lang="en-US"/>
              <a:pPr>
                <a:defRPr/>
              </a:pPr>
              <a:t>‹#›</a:t>
            </a:fld>
            <a:endParaRPr lang="en-US"/>
          </a:p>
        </p:txBody>
      </p:sp>
    </p:spTree>
    <p:extLst>
      <p:ext uri="{BB962C8B-B14F-4D97-AF65-F5344CB8AC3E}">
        <p14:creationId xmlns:p14="http://schemas.microsoft.com/office/powerpoint/2010/main" val="232133805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6" y="6817784"/>
            <a:ext cx="37306250" cy="4703233"/>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2435417"/>
            <a:ext cx="30724475" cy="560916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08704AC-2A78-4597-8263-9F56952F8046}" type="slidenum">
              <a:rPr lang="en-US"/>
              <a:pPr>
                <a:defRPr/>
              </a:pPr>
              <a:t>‹#›</a:t>
            </a:fld>
            <a:endParaRPr lang="en-US"/>
          </a:p>
        </p:txBody>
      </p:sp>
    </p:spTree>
    <p:extLst>
      <p:ext uri="{BB962C8B-B14F-4D97-AF65-F5344CB8AC3E}">
        <p14:creationId xmlns:p14="http://schemas.microsoft.com/office/powerpoint/2010/main" val="3619345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344A14-0DFE-408D-81B4-E6DED0B00101}" type="slidenum">
              <a:rPr lang="en-US"/>
              <a:pPr>
                <a:defRPr/>
              </a:pPr>
              <a:t>‹#›</a:t>
            </a:fld>
            <a:endParaRPr lang="en-US"/>
          </a:p>
        </p:txBody>
      </p:sp>
    </p:spTree>
    <p:extLst>
      <p:ext uri="{BB962C8B-B14F-4D97-AF65-F5344CB8AC3E}">
        <p14:creationId xmlns:p14="http://schemas.microsoft.com/office/powerpoint/2010/main" val="3041150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40" y="878417"/>
            <a:ext cx="9875837" cy="187261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193925" y="878417"/>
            <a:ext cx="29475113" cy="187261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835D20-DDAB-47D2-806A-DC1043DB8D37}" type="slidenum">
              <a:rPr lang="en-US"/>
              <a:pPr>
                <a:defRPr/>
              </a:pPr>
              <a:t>‹#›</a:t>
            </a:fld>
            <a:endParaRPr lang="en-US"/>
          </a:p>
        </p:txBody>
      </p:sp>
    </p:spTree>
    <p:extLst>
      <p:ext uri="{BB962C8B-B14F-4D97-AF65-F5344CB8AC3E}">
        <p14:creationId xmlns:p14="http://schemas.microsoft.com/office/powerpoint/2010/main" val="1795678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2193926" y="878417"/>
            <a:ext cx="39503350" cy="3657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2193927" y="5120218"/>
            <a:ext cx="19675475" cy="7191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22021802" y="5120218"/>
            <a:ext cx="19675475" cy="7191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2193927" y="12413192"/>
            <a:ext cx="19675475" cy="7191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22021802" y="12413192"/>
            <a:ext cx="19675475" cy="71913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75057CA-A6F8-4B6B-AC77-67EAA9D44699}" type="slidenum">
              <a:rPr lang="en-US"/>
              <a:pPr>
                <a:defRPr/>
              </a:pPr>
              <a:t>‹#›</a:t>
            </a:fld>
            <a:endParaRPr lang="en-US"/>
          </a:p>
        </p:txBody>
      </p:sp>
    </p:spTree>
    <p:extLst>
      <p:ext uri="{BB962C8B-B14F-4D97-AF65-F5344CB8AC3E}">
        <p14:creationId xmlns:p14="http://schemas.microsoft.com/office/powerpoint/2010/main" val="205218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7513CB2-D749-4A42-8D36-1BC2C5AC6A43}" type="slidenum">
              <a:rPr lang="en-US"/>
              <a:pPr>
                <a:defRPr/>
              </a:pPr>
              <a:t>‹#›</a:t>
            </a:fld>
            <a:endParaRPr lang="en-US"/>
          </a:p>
        </p:txBody>
      </p:sp>
    </p:spTree>
    <p:extLst>
      <p:ext uri="{BB962C8B-B14F-4D97-AF65-F5344CB8AC3E}">
        <p14:creationId xmlns:p14="http://schemas.microsoft.com/office/powerpoint/2010/main" val="1136884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14102294"/>
            <a:ext cx="37307838" cy="435821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9301692"/>
            <a:ext cx="37307838" cy="4800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0CE109-7CED-47AA-A324-B479D9EA7205}" type="slidenum">
              <a:rPr lang="en-US"/>
              <a:pPr>
                <a:defRPr/>
              </a:pPr>
              <a:t>‹#›</a:t>
            </a:fld>
            <a:endParaRPr lang="en-US"/>
          </a:p>
        </p:txBody>
      </p:sp>
    </p:spTree>
    <p:extLst>
      <p:ext uri="{BB962C8B-B14F-4D97-AF65-F5344CB8AC3E}">
        <p14:creationId xmlns:p14="http://schemas.microsoft.com/office/powerpoint/2010/main" val="1954917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193927" y="5120217"/>
            <a:ext cx="19675475" cy="144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2" y="5120217"/>
            <a:ext cx="19675475" cy="144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0BA157-8F29-4E32-A2C6-FB6DE0CDAA73}" type="slidenum">
              <a:rPr lang="en-US"/>
              <a:pPr>
                <a:defRPr/>
              </a:pPr>
              <a:t>‹#›</a:t>
            </a:fld>
            <a:endParaRPr lang="en-US"/>
          </a:p>
        </p:txBody>
      </p:sp>
    </p:spTree>
    <p:extLst>
      <p:ext uri="{BB962C8B-B14F-4D97-AF65-F5344CB8AC3E}">
        <p14:creationId xmlns:p14="http://schemas.microsoft.com/office/powerpoint/2010/main" val="1691716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4912785"/>
            <a:ext cx="19392900" cy="20468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6959600"/>
            <a:ext cx="19392900" cy="1264390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9" y="4912785"/>
            <a:ext cx="19400837" cy="204681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9" y="6959600"/>
            <a:ext cx="19400837" cy="1264390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25EE6E1-A1E9-4A45-8164-13A24E53C95E}" type="slidenum">
              <a:rPr lang="en-US"/>
              <a:pPr>
                <a:defRPr/>
              </a:pPr>
              <a:t>‹#›</a:t>
            </a:fld>
            <a:endParaRPr lang="en-US"/>
          </a:p>
        </p:txBody>
      </p:sp>
    </p:spTree>
    <p:extLst>
      <p:ext uri="{BB962C8B-B14F-4D97-AF65-F5344CB8AC3E}">
        <p14:creationId xmlns:p14="http://schemas.microsoft.com/office/powerpoint/2010/main" val="1039978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F452D4-461A-49B9-885F-CAF74EA93AE0}" type="slidenum">
              <a:rPr lang="en-US"/>
              <a:pPr>
                <a:defRPr/>
              </a:pPr>
              <a:t>‹#›</a:t>
            </a:fld>
            <a:endParaRPr lang="en-US"/>
          </a:p>
        </p:txBody>
      </p:sp>
    </p:spTree>
    <p:extLst>
      <p:ext uri="{BB962C8B-B14F-4D97-AF65-F5344CB8AC3E}">
        <p14:creationId xmlns:p14="http://schemas.microsoft.com/office/powerpoint/2010/main" val="4038664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E20A9B6F-1364-4C44-8FB6-498632B82382}" type="slidenum">
              <a:rPr lang="en-US"/>
              <a:pPr>
                <a:defRPr/>
              </a:pPr>
              <a:t>‹#›</a:t>
            </a:fld>
            <a:endParaRPr lang="en-US"/>
          </a:p>
        </p:txBody>
      </p:sp>
    </p:spTree>
    <p:extLst>
      <p:ext uri="{BB962C8B-B14F-4D97-AF65-F5344CB8AC3E}">
        <p14:creationId xmlns:p14="http://schemas.microsoft.com/office/powerpoint/2010/main" val="906258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874183"/>
            <a:ext cx="14439900" cy="37179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874184"/>
            <a:ext cx="24536400" cy="187293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4592109"/>
            <a:ext cx="14439900"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0F30A83-18AA-4574-999A-1C2094C0DD87}" type="slidenum">
              <a:rPr lang="en-US"/>
              <a:pPr>
                <a:defRPr/>
              </a:pPr>
              <a:t>‹#›</a:t>
            </a:fld>
            <a:endParaRPr lang="en-US"/>
          </a:p>
        </p:txBody>
      </p:sp>
    </p:spTree>
    <p:extLst>
      <p:ext uri="{BB962C8B-B14F-4D97-AF65-F5344CB8AC3E}">
        <p14:creationId xmlns:p14="http://schemas.microsoft.com/office/powerpoint/2010/main" val="451621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5" y="15361711"/>
            <a:ext cx="26335037" cy="1813983"/>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5" y="1961092"/>
            <a:ext cx="26335037" cy="131667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8602665" y="17175694"/>
            <a:ext cx="26335037" cy="25749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E03BEDA-2E35-46B6-9BD7-E048D71DB25C}" type="slidenum">
              <a:rPr lang="en-US"/>
              <a:pPr>
                <a:defRPr/>
              </a:pPr>
              <a:t>‹#›</a:t>
            </a:fld>
            <a:endParaRPr lang="en-US"/>
          </a:p>
        </p:txBody>
      </p:sp>
    </p:spTree>
    <p:extLst>
      <p:ext uri="{BB962C8B-B14F-4D97-AF65-F5344CB8AC3E}">
        <p14:creationId xmlns:p14="http://schemas.microsoft.com/office/powerpoint/2010/main" val="4289065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DA9A9"/>
            </a:gs>
            <a:gs pos="50000">
              <a:srgbClr val="990000"/>
            </a:gs>
            <a:gs pos="100000">
              <a:srgbClr val="DDA9A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5" y="877888"/>
            <a:ext cx="3950335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193925" y="5119688"/>
            <a:ext cx="39503350" cy="1448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93925" y="19985038"/>
            <a:ext cx="102425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algn="l" defTabSz="3762375">
              <a:defRPr sz="5700" b="0">
                <a:solidFill>
                  <a:schemeClr val="tx1"/>
                </a:solidFill>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14995525" y="19985038"/>
            <a:ext cx="139001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defTabSz="3762375">
              <a:defRPr sz="5700" b="0">
                <a:solidFill>
                  <a:schemeClr val="tx1"/>
                </a:solidFill>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31454725" y="19985038"/>
            <a:ext cx="1024255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76203" tIns="188102" rIns="376203" bIns="188102" numCol="1" anchor="t" anchorCtr="0" compatLnSpc="1">
            <a:prstTxWarp prst="textNoShape">
              <a:avLst/>
            </a:prstTxWarp>
          </a:bodyPr>
          <a:lstStyle>
            <a:lvl1pPr algn="r" defTabSz="3762375">
              <a:defRPr sz="5700" b="0">
                <a:solidFill>
                  <a:schemeClr val="tx1"/>
                </a:solidFill>
                <a:latin typeface="Arial" pitchFamily="34" charset="0"/>
              </a:defRPr>
            </a:lvl1pPr>
          </a:lstStyle>
          <a:p>
            <a:pPr>
              <a:defRPr/>
            </a:pPr>
            <a:fld id="{2D01FB8A-7920-4791-8711-C841EB5B6B4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3762375" rtl="0" eaLnBrk="0" fontAlgn="base" hangingPunct="0">
        <a:spcBef>
          <a:spcPct val="0"/>
        </a:spcBef>
        <a:spcAft>
          <a:spcPct val="0"/>
        </a:spcAft>
        <a:defRPr sz="18200">
          <a:solidFill>
            <a:schemeClr val="tx2"/>
          </a:solidFill>
          <a:latin typeface="+mj-lt"/>
          <a:ea typeface="+mj-ea"/>
          <a:cs typeface="+mj-cs"/>
        </a:defRPr>
      </a:lvl1pPr>
      <a:lvl2pPr algn="ctr" defTabSz="3762375" rtl="0" eaLnBrk="0" fontAlgn="base" hangingPunct="0">
        <a:spcBef>
          <a:spcPct val="0"/>
        </a:spcBef>
        <a:spcAft>
          <a:spcPct val="0"/>
        </a:spcAft>
        <a:defRPr sz="18200">
          <a:solidFill>
            <a:schemeClr val="tx2"/>
          </a:solidFill>
          <a:latin typeface="Arial" pitchFamily="34" charset="0"/>
        </a:defRPr>
      </a:lvl2pPr>
      <a:lvl3pPr algn="ctr" defTabSz="3762375" rtl="0" eaLnBrk="0" fontAlgn="base" hangingPunct="0">
        <a:spcBef>
          <a:spcPct val="0"/>
        </a:spcBef>
        <a:spcAft>
          <a:spcPct val="0"/>
        </a:spcAft>
        <a:defRPr sz="18200">
          <a:solidFill>
            <a:schemeClr val="tx2"/>
          </a:solidFill>
          <a:latin typeface="Arial" pitchFamily="34" charset="0"/>
        </a:defRPr>
      </a:lvl3pPr>
      <a:lvl4pPr algn="ctr" defTabSz="3762375" rtl="0" eaLnBrk="0" fontAlgn="base" hangingPunct="0">
        <a:spcBef>
          <a:spcPct val="0"/>
        </a:spcBef>
        <a:spcAft>
          <a:spcPct val="0"/>
        </a:spcAft>
        <a:defRPr sz="18200">
          <a:solidFill>
            <a:schemeClr val="tx2"/>
          </a:solidFill>
          <a:latin typeface="Arial" pitchFamily="34" charset="0"/>
        </a:defRPr>
      </a:lvl4pPr>
      <a:lvl5pPr algn="ctr" defTabSz="3762375" rtl="0" eaLnBrk="0" fontAlgn="base" hangingPunct="0">
        <a:spcBef>
          <a:spcPct val="0"/>
        </a:spcBef>
        <a:spcAft>
          <a:spcPct val="0"/>
        </a:spcAft>
        <a:defRPr sz="18200">
          <a:solidFill>
            <a:schemeClr val="tx2"/>
          </a:solidFill>
          <a:latin typeface="Arial" pitchFamily="34" charset="0"/>
        </a:defRPr>
      </a:lvl5pPr>
      <a:lvl6pPr marL="457200" algn="ctr" defTabSz="3762375" rtl="0" fontAlgn="base">
        <a:spcBef>
          <a:spcPct val="0"/>
        </a:spcBef>
        <a:spcAft>
          <a:spcPct val="0"/>
        </a:spcAft>
        <a:defRPr sz="18200">
          <a:solidFill>
            <a:schemeClr val="tx2"/>
          </a:solidFill>
          <a:latin typeface="Arial" pitchFamily="34" charset="0"/>
        </a:defRPr>
      </a:lvl6pPr>
      <a:lvl7pPr marL="914400" algn="ctr" defTabSz="3762375" rtl="0" fontAlgn="base">
        <a:spcBef>
          <a:spcPct val="0"/>
        </a:spcBef>
        <a:spcAft>
          <a:spcPct val="0"/>
        </a:spcAft>
        <a:defRPr sz="18200">
          <a:solidFill>
            <a:schemeClr val="tx2"/>
          </a:solidFill>
          <a:latin typeface="Arial" pitchFamily="34" charset="0"/>
        </a:defRPr>
      </a:lvl7pPr>
      <a:lvl8pPr marL="1371600" algn="ctr" defTabSz="3762375" rtl="0" fontAlgn="base">
        <a:spcBef>
          <a:spcPct val="0"/>
        </a:spcBef>
        <a:spcAft>
          <a:spcPct val="0"/>
        </a:spcAft>
        <a:defRPr sz="18200">
          <a:solidFill>
            <a:schemeClr val="tx2"/>
          </a:solidFill>
          <a:latin typeface="Arial" pitchFamily="34" charset="0"/>
        </a:defRPr>
      </a:lvl8pPr>
      <a:lvl9pPr marL="1828800" algn="ctr" defTabSz="3762375" rtl="0" fontAlgn="base">
        <a:spcBef>
          <a:spcPct val="0"/>
        </a:spcBef>
        <a:spcAft>
          <a:spcPct val="0"/>
        </a:spcAft>
        <a:defRPr sz="18200">
          <a:solidFill>
            <a:schemeClr val="tx2"/>
          </a:solidFill>
          <a:latin typeface="Arial" pitchFamily="34" charset="0"/>
        </a:defRPr>
      </a:lvl9pPr>
    </p:titleStyle>
    <p:bodyStyle>
      <a:lvl1pPr marL="1409700" indent="-1409700" algn="l" defTabSz="3762375" rtl="0" eaLnBrk="0" fontAlgn="base" hangingPunct="0">
        <a:spcBef>
          <a:spcPct val="20000"/>
        </a:spcBef>
        <a:spcAft>
          <a:spcPct val="0"/>
        </a:spcAft>
        <a:buChar char="•"/>
        <a:defRPr sz="13200">
          <a:solidFill>
            <a:schemeClr val="tx1"/>
          </a:solidFill>
          <a:latin typeface="+mn-lt"/>
          <a:ea typeface="+mn-ea"/>
          <a:cs typeface="+mn-cs"/>
        </a:defRPr>
      </a:lvl1pPr>
      <a:lvl2pPr marL="3057525" indent="-1176338" algn="l" defTabSz="3762375" rtl="0" eaLnBrk="0" fontAlgn="base" hangingPunct="0">
        <a:spcBef>
          <a:spcPct val="20000"/>
        </a:spcBef>
        <a:spcAft>
          <a:spcPct val="0"/>
        </a:spcAft>
        <a:buChar char="–"/>
        <a:defRPr sz="11500">
          <a:solidFill>
            <a:schemeClr val="tx1"/>
          </a:solidFill>
          <a:latin typeface="+mn-lt"/>
        </a:defRPr>
      </a:lvl2pPr>
      <a:lvl3pPr marL="4702175" indent="-939800" algn="l" defTabSz="3762375" rtl="0" eaLnBrk="0" fontAlgn="base" hangingPunct="0">
        <a:spcBef>
          <a:spcPct val="20000"/>
        </a:spcBef>
        <a:spcAft>
          <a:spcPct val="0"/>
        </a:spcAft>
        <a:buChar char="•"/>
        <a:defRPr sz="9900">
          <a:solidFill>
            <a:schemeClr val="tx1"/>
          </a:solidFill>
          <a:latin typeface="+mn-lt"/>
        </a:defRPr>
      </a:lvl3pPr>
      <a:lvl4pPr marL="6583363" indent="-939800" algn="l" defTabSz="3762375" rtl="0" eaLnBrk="0" fontAlgn="base" hangingPunct="0">
        <a:spcBef>
          <a:spcPct val="20000"/>
        </a:spcBef>
        <a:spcAft>
          <a:spcPct val="0"/>
        </a:spcAft>
        <a:buChar char="–"/>
        <a:defRPr sz="8200">
          <a:solidFill>
            <a:schemeClr val="tx1"/>
          </a:solidFill>
          <a:latin typeface="+mn-lt"/>
        </a:defRPr>
      </a:lvl4pPr>
      <a:lvl5pPr marL="8466138" indent="-941388" algn="l" defTabSz="3762375" rtl="0" eaLnBrk="0" fontAlgn="base" hangingPunct="0">
        <a:spcBef>
          <a:spcPct val="20000"/>
        </a:spcBef>
        <a:spcAft>
          <a:spcPct val="0"/>
        </a:spcAft>
        <a:buChar char="»"/>
        <a:defRPr sz="8200">
          <a:solidFill>
            <a:schemeClr val="tx1"/>
          </a:solidFill>
          <a:latin typeface="+mn-lt"/>
        </a:defRPr>
      </a:lvl5pPr>
      <a:lvl6pPr marL="8923338" indent="-941388" algn="l" defTabSz="3762375" rtl="0" fontAlgn="base">
        <a:spcBef>
          <a:spcPct val="20000"/>
        </a:spcBef>
        <a:spcAft>
          <a:spcPct val="0"/>
        </a:spcAft>
        <a:buChar char="»"/>
        <a:defRPr sz="8200">
          <a:solidFill>
            <a:schemeClr val="tx1"/>
          </a:solidFill>
          <a:latin typeface="+mn-lt"/>
        </a:defRPr>
      </a:lvl6pPr>
      <a:lvl7pPr marL="9380538" indent="-941388" algn="l" defTabSz="3762375" rtl="0" fontAlgn="base">
        <a:spcBef>
          <a:spcPct val="20000"/>
        </a:spcBef>
        <a:spcAft>
          <a:spcPct val="0"/>
        </a:spcAft>
        <a:buChar char="»"/>
        <a:defRPr sz="8200">
          <a:solidFill>
            <a:schemeClr val="tx1"/>
          </a:solidFill>
          <a:latin typeface="+mn-lt"/>
        </a:defRPr>
      </a:lvl7pPr>
      <a:lvl8pPr marL="9837738" indent="-941388" algn="l" defTabSz="3762375" rtl="0" fontAlgn="base">
        <a:spcBef>
          <a:spcPct val="20000"/>
        </a:spcBef>
        <a:spcAft>
          <a:spcPct val="0"/>
        </a:spcAft>
        <a:buChar char="»"/>
        <a:defRPr sz="8200">
          <a:solidFill>
            <a:schemeClr val="tx1"/>
          </a:solidFill>
          <a:latin typeface="+mn-lt"/>
        </a:defRPr>
      </a:lvl8pPr>
      <a:lvl9pPr marL="10294938" indent="-941388" algn="l" defTabSz="3762375" rtl="0" fontAlgn="base">
        <a:spcBef>
          <a:spcPct val="20000"/>
        </a:spcBef>
        <a:spcAft>
          <a:spcPct val="0"/>
        </a:spcAft>
        <a:buChar char="»"/>
        <a:defRPr sz="8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sz="quarter"/>
          </p:nvPr>
        </p:nvSpPr>
        <p:spPr>
          <a:xfrm>
            <a:off x="685800" y="304800"/>
            <a:ext cx="42519600" cy="4318000"/>
          </a:xfrm>
          <a:gradFill>
            <a:gsLst>
              <a:gs pos="0">
                <a:schemeClr val="tx2">
                  <a:lumMod val="50000"/>
                </a:schemeClr>
              </a:gs>
              <a:gs pos="50000">
                <a:schemeClr val="tx2">
                  <a:lumMod val="75000"/>
                </a:schemeClr>
              </a:gs>
              <a:gs pos="100000">
                <a:schemeClr val="tx2">
                  <a:lumMod val="50000"/>
                </a:schemeClr>
              </a:gs>
            </a:gsLst>
            <a:lin ang="5400000" scaled="1"/>
          </a:gradFill>
          <a:ln>
            <a:solidFill>
              <a:schemeClr val="tx1"/>
            </a:solidFill>
            <a:miter lim="800000"/>
            <a:headEnd/>
            <a:tailEnd/>
          </a:ln>
        </p:spPr>
        <p:txBody>
          <a:bodyPr/>
          <a:lstStyle/>
          <a:p>
            <a:pPr eaLnBrk="1" hangingPunct="1">
              <a:defRPr/>
            </a:pPr>
            <a:r>
              <a:rPr lang="en-US" sz="6500" b="1" dirty="0" smtClean="0">
                <a:solidFill>
                  <a:srgbClr val="FFC000"/>
                </a:solidFill>
                <a:latin typeface="Times New Roman" pitchFamily="18" charset="0"/>
                <a:cs typeface="Times New Roman" pitchFamily="18" charset="0"/>
              </a:rPr>
              <a:t>Intertendinous communication at the Master Knot of Henry: Implications for the Spread of Diabetic Foot Infection</a:t>
            </a:r>
            <a:r>
              <a:rPr lang="en-US" sz="6500" dirty="0" smtClean="0">
                <a:latin typeface="Times New Roman" pitchFamily="18" charset="0"/>
                <a:cs typeface="Times New Roman" pitchFamily="18" charset="0"/>
              </a:rPr>
              <a:t/>
            </a:r>
            <a:br>
              <a:rPr lang="en-US" sz="65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4400" dirty="0" smtClean="0">
                <a:solidFill>
                  <a:srgbClr val="FFC000"/>
                </a:solidFill>
                <a:latin typeface="Times New Roman" pitchFamily="18" charset="0"/>
                <a:cs typeface="Times New Roman" pitchFamily="18" charset="0"/>
              </a:rPr>
              <a:t>Sayed Ali, MD</a:t>
            </a:r>
            <a:r>
              <a:rPr lang="en-US" sz="4400" baseline="30000" dirty="0" smtClean="0">
                <a:solidFill>
                  <a:srgbClr val="FFC000"/>
                </a:solidFill>
                <a:latin typeface="Times New Roman" pitchFamily="18" charset="0"/>
                <a:cs typeface="Times New Roman" pitchFamily="18" charset="0"/>
              </a:rPr>
              <a:t>a</a:t>
            </a:r>
            <a:r>
              <a:rPr lang="en-US" sz="4400" dirty="0" smtClean="0">
                <a:solidFill>
                  <a:srgbClr val="FFC000"/>
                </a:solidFill>
                <a:latin typeface="Times New Roman" pitchFamily="18" charset="0"/>
                <a:cs typeface="Times New Roman" pitchFamily="18" charset="0"/>
              </a:rPr>
              <a:t>, Nicole Griffin, PhD</a:t>
            </a:r>
            <a:r>
              <a:rPr lang="en-US" sz="4400" baseline="30000" dirty="0" smtClean="0">
                <a:solidFill>
                  <a:srgbClr val="FFC000"/>
                </a:solidFill>
                <a:latin typeface="Times New Roman" pitchFamily="18" charset="0"/>
                <a:cs typeface="Times New Roman" pitchFamily="18" charset="0"/>
              </a:rPr>
              <a:t>b</a:t>
            </a:r>
            <a:r>
              <a:rPr lang="en-US" sz="4400" dirty="0" smtClean="0">
                <a:solidFill>
                  <a:srgbClr val="FFC000"/>
                </a:solidFill>
                <a:latin typeface="Times New Roman" pitchFamily="18" charset="0"/>
                <a:cs typeface="Times New Roman" pitchFamily="18" charset="0"/>
              </a:rPr>
              <a:t>, Whitney Ellis, DPM</a:t>
            </a:r>
            <a:r>
              <a:rPr lang="en-US" sz="4400" baseline="30000" dirty="0" smtClean="0">
                <a:solidFill>
                  <a:srgbClr val="FFC000"/>
                </a:solidFill>
                <a:latin typeface="Times New Roman" pitchFamily="18" charset="0"/>
                <a:cs typeface="Times New Roman" pitchFamily="18" charset="0"/>
              </a:rPr>
              <a:t>c</a:t>
            </a:r>
            <a:r>
              <a:rPr lang="en-US" sz="4400" dirty="0" smtClean="0">
                <a:solidFill>
                  <a:srgbClr val="FFC000"/>
                </a:solidFill>
                <a:latin typeface="Times New Roman" pitchFamily="18" charset="0"/>
                <a:cs typeface="Times New Roman" pitchFamily="18" charset="0"/>
              </a:rPr>
              <a:t>, and Andrew J. Meyr, </a:t>
            </a:r>
            <a:r>
              <a:rPr lang="en-US" sz="4400" dirty="0" err="1" smtClean="0">
                <a:solidFill>
                  <a:srgbClr val="FFC000"/>
                </a:solidFill>
                <a:latin typeface="Times New Roman" pitchFamily="18" charset="0"/>
                <a:cs typeface="Times New Roman" pitchFamily="18" charset="0"/>
              </a:rPr>
              <a:t>DPM</a:t>
            </a:r>
            <a:r>
              <a:rPr lang="en-US" sz="4400" baseline="30000" dirty="0" err="1" smtClean="0">
                <a:solidFill>
                  <a:srgbClr val="FFC000"/>
                </a:solidFill>
                <a:latin typeface="Times New Roman" pitchFamily="18" charset="0"/>
                <a:cs typeface="Times New Roman" pitchFamily="18" charset="0"/>
              </a:rPr>
              <a:t>d</a:t>
            </a:r>
            <a:r>
              <a:rPr lang="en-US" sz="4400" baseline="30000" dirty="0" smtClean="0">
                <a:solidFill>
                  <a:srgbClr val="FFC000"/>
                </a:solidFill>
                <a:latin typeface="Times New Roman" pitchFamily="18" charset="0"/>
                <a:cs typeface="Times New Roman" pitchFamily="18" charset="0"/>
              </a:rPr>
              <a:t> </a:t>
            </a:r>
            <a:r>
              <a:rPr lang="en-US" sz="4400" dirty="0" smtClean="0">
                <a:solidFill>
                  <a:srgbClr val="FFC000"/>
                </a:solidFill>
                <a:latin typeface="Times New Roman" pitchFamily="18" charset="0"/>
                <a:cs typeface="Times New Roman" pitchFamily="18" charset="0"/>
              </a:rPr>
              <a:t> </a:t>
            </a:r>
            <a:r>
              <a:rPr lang="en-US" sz="4000" dirty="0" smtClean="0">
                <a:solidFill>
                  <a:schemeClr val="bg1"/>
                </a:solidFill>
                <a:latin typeface="Times New Roman" pitchFamily="18" charset="0"/>
                <a:cs typeface="Times New Roman" pitchFamily="18" charset="0"/>
              </a:rPr>
              <a:t/>
            </a:r>
            <a:br>
              <a:rPr lang="en-US" sz="4000" dirty="0" smtClean="0">
                <a:solidFill>
                  <a:schemeClr val="bg1"/>
                </a:solidFill>
                <a:latin typeface="Times New Roman" pitchFamily="18" charset="0"/>
                <a:cs typeface="Times New Roman" pitchFamily="18" charset="0"/>
              </a:rPr>
            </a:br>
            <a:r>
              <a:rPr lang="en-US" sz="1800" dirty="0" smtClean="0">
                <a:solidFill>
                  <a:schemeClr val="bg1"/>
                </a:solidFill>
                <a:latin typeface="Times New Roman" pitchFamily="18" charset="0"/>
                <a:cs typeface="Times New Roman" pitchFamily="18" charset="0"/>
              </a:rPr>
              <a:t> </a:t>
            </a:r>
            <a:r>
              <a:rPr lang="en-US" sz="3200" dirty="0" smtClean="0">
                <a:solidFill>
                  <a:schemeClr val="bg1"/>
                </a:solidFill>
                <a:latin typeface="Times New Roman" pitchFamily="18" charset="0"/>
                <a:cs typeface="Times New Roman" pitchFamily="18" charset="0"/>
              </a:rPr>
              <a:t/>
            </a:r>
            <a:br>
              <a:rPr lang="en-US" sz="3200" dirty="0" smtClean="0">
                <a:solidFill>
                  <a:schemeClr val="bg1"/>
                </a:solidFill>
                <a:latin typeface="Times New Roman" pitchFamily="18" charset="0"/>
                <a:cs typeface="Times New Roman" pitchFamily="18" charset="0"/>
              </a:rPr>
            </a:br>
            <a:r>
              <a:rPr lang="en-US" sz="2800" baseline="30000" dirty="0" err="1" smtClean="0">
                <a:solidFill>
                  <a:schemeClr val="bg1"/>
                </a:solidFill>
                <a:latin typeface="Times New Roman" pitchFamily="18" charset="0"/>
                <a:cs typeface="Times New Roman" pitchFamily="18" charset="0"/>
              </a:rPr>
              <a:t>a</a:t>
            </a:r>
            <a:r>
              <a:rPr lang="en-US" sz="2800" dirty="0" err="1" smtClean="0">
                <a:solidFill>
                  <a:schemeClr val="bg1"/>
                </a:solidFill>
                <a:latin typeface="Times New Roman" pitchFamily="18" charset="0"/>
                <a:cs typeface="Times New Roman" pitchFamily="18" charset="0"/>
              </a:rPr>
              <a:t>Associate</a:t>
            </a:r>
            <a:r>
              <a:rPr lang="en-US" sz="2800" dirty="0" smtClean="0">
                <a:solidFill>
                  <a:schemeClr val="bg1"/>
                </a:solidFill>
                <a:latin typeface="Times New Roman" pitchFamily="18" charset="0"/>
                <a:cs typeface="Times New Roman" pitchFamily="18" charset="0"/>
              </a:rPr>
              <a:t> </a:t>
            </a:r>
            <a:r>
              <a:rPr lang="en-US" sz="2800" dirty="0">
                <a:solidFill>
                  <a:schemeClr val="bg1"/>
                </a:solidFill>
                <a:latin typeface="Times New Roman" pitchFamily="18" charset="0"/>
                <a:cs typeface="Times New Roman" pitchFamily="18" charset="0"/>
              </a:rPr>
              <a:t>Professor, Department of </a:t>
            </a:r>
            <a:r>
              <a:rPr lang="en-US" sz="2800" dirty="0" smtClean="0">
                <a:solidFill>
                  <a:schemeClr val="bg1"/>
                </a:solidFill>
                <a:latin typeface="Times New Roman" pitchFamily="18" charset="0"/>
                <a:cs typeface="Times New Roman" pitchFamily="18" charset="0"/>
              </a:rPr>
              <a:t>Radiology, </a:t>
            </a:r>
            <a:r>
              <a:rPr lang="en-US" sz="2800" dirty="0">
                <a:solidFill>
                  <a:schemeClr val="bg1"/>
                </a:solidFill>
                <a:latin typeface="Times New Roman" pitchFamily="18" charset="0"/>
                <a:cs typeface="Times New Roman" pitchFamily="18" charset="0"/>
              </a:rPr>
              <a:t>Temple University </a:t>
            </a:r>
            <a:r>
              <a:rPr lang="en-US" sz="2800" dirty="0" smtClean="0">
                <a:solidFill>
                  <a:schemeClr val="bg1"/>
                </a:solidFill>
                <a:latin typeface="Times New Roman" pitchFamily="18" charset="0"/>
                <a:cs typeface="Times New Roman" pitchFamily="18" charset="0"/>
              </a:rPr>
              <a:t>Hospital, </a:t>
            </a:r>
            <a:r>
              <a:rPr lang="en-US" sz="2800" dirty="0">
                <a:solidFill>
                  <a:schemeClr val="bg1"/>
                </a:solidFill>
                <a:latin typeface="Times New Roman" pitchFamily="18" charset="0"/>
                <a:cs typeface="Times New Roman" pitchFamily="18" charset="0"/>
              </a:rPr>
              <a:t>Philadelphia, Pennsylvania</a:t>
            </a:r>
            <a:br>
              <a:rPr lang="en-US" sz="2800" dirty="0">
                <a:solidFill>
                  <a:schemeClr val="bg1"/>
                </a:solidFill>
                <a:latin typeface="Times New Roman" pitchFamily="18" charset="0"/>
                <a:cs typeface="Times New Roman" pitchFamily="18" charset="0"/>
              </a:rPr>
            </a:br>
            <a:r>
              <a:rPr lang="en-US" sz="2800" baseline="30000" dirty="0" err="1" smtClean="0">
                <a:solidFill>
                  <a:schemeClr val="bg1"/>
                </a:solidFill>
                <a:latin typeface="Times New Roman" pitchFamily="18" charset="0"/>
                <a:cs typeface="Times New Roman" pitchFamily="18" charset="0"/>
              </a:rPr>
              <a:t>b</a:t>
            </a:r>
            <a:r>
              <a:rPr lang="en-US" sz="2800" dirty="0" err="1" smtClean="0">
                <a:solidFill>
                  <a:schemeClr val="bg1"/>
                </a:solidFill>
                <a:latin typeface="Times New Roman" pitchFamily="18" charset="0"/>
                <a:cs typeface="Times New Roman" pitchFamily="18" charset="0"/>
              </a:rPr>
              <a:t>Assistant</a:t>
            </a:r>
            <a:r>
              <a:rPr lang="en-US" sz="2800" dirty="0" smtClean="0">
                <a:solidFill>
                  <a:schemeClr val="bg1"/>
                </a:solidFill>
                <a:latin typeface="Times New Roman" pitchFamily="18" charset="0"/>
                <a:cs typeface="Times New Roman" pitchFamily="18" charset="0"/>
              </a:rPr>
              <a:t> </a:t>
            </a:r>
            <a:r>
              <a:rPr lang="en-US" sz="2800" dirty="0">
                <a:solidFill>
                  <a:schemeClr val="bg1"/>
                </a:solidFill>
                <a:latin typeface="Times New Roman" pitchFamily="18" charset="0"/>
                <a:cs typeface="Times New Roman" pitchFamily="18" charset="0"/>
              </a:rPr>
              <a:t>Professor, Department of </a:t>
            </a:r>
            <a:r>
              <a:rPr lang="en-US" sz="2800" dirty="0" smtClean="0">
                <a:solidFill>
                  <a:schemeClr val="bg1"/>
                </a:solidFill>
                <a:latin typeface="Times New Roman" pitchFamily="18" charset="0"/>
                <a:cs typeface="Times New Roman" pitchFamily="18" charset="0"/>
              </a:rPr>
              <a:t>Anatomy and Cell Biology, </a:t>
            </a:r>
            <a:r>
              <a:rPr lang="en-US" sz="2800" dirty="0">
                <a:solidFill>
                  <a:schemeClr val="bg1"/>
                </a:solidFill>
                <a:latin typeface="Times New Roman" pitchFamily="18" charset="0"/>
                <a:cs typeface="Times New Roman" pitchFamily="18" charset="0"/>
              </a:rPr>
              <a:t>Temple University School of </a:t>
            </a:r>
            <a:r>
              <a:rPr lang="en-US" sz="2800" dirty="0" smtClean="0">
                <a:solidFill>
                  <a:schemeClr val="bg1"/>
                </a:solidFill>
                <a:latin typeface="Times New Roman" pitchFamily="18" charset="0"/>
                <a:cs typeface="Times New Roman" pitchFamily="18" charset="0"/>
              </a:rPr>
              <a:t>Medicine</a:t>
            </a:r>
            <a:r>
              <a:rPr lang="en-US" sz="2800" dirty="0">
                <a:solidFill>
                  <a:schemeClr val="bg1"/>
                </a:solidFill>
                <a:latin typeface="Times New Roman" pitchFamily="18" charset="0"/>
                <a:cs typeface="Times New Roman" pitchFamily="18" charset="0"/>
              </a:rPr>
              <a:t>, Philadelphia, Pennsylvania</a:t>
            </a:r>
            <a:br>
              <a:rPr lang="en-US" sz="2800" dirty="0">
                <a:solidFill>
                  <a:schemeClr val="bg1"/>
                </a:solidFill>
                <a:latin typeface="Times New Roman" pitchFamily="18" charset="0"/>
                <a:cs typeface="Times New Roman" pitchFamily="18" charset="0"/>
              </a:rPr>
            </a:br>
            <a:r>
              <a:rPr lang="en-US" sz="2800" baseline="30000" dirty="0" err="1" smtClean="0">
                <a:solidFill>
                  <a:schemeClr val="bg1"/>
                </a:solidFill>
                <a:latin typeface="Times New Roman" pitchFamily="18" charset="0"/>
                <a:cs typeface="Times New Roman" pitchFamily="18" charset="0"/>
              </a:rPr>
              <a:t>c</a:t>
            </a:r>
            <a:r>
              <a:rPr lang="en-US" sz="2800" dirty="0" err="1" smtClean="0">
                <a:solidFill>
                  <a:schemeClr val="bg1"/>
                </a:solidFill>
                <a:latin typeface="Times New Roman" pitchFamily="18" charset="0"/>
                <a:cs typeface="Times New Roman" pitchFamily="18" charset="0"/>
              </a:rPr>
              <a:t>Resident</a:t>
            </a:r>
            <a:r>
              <a:rPr lang="en-US" sz="2800" dirty="0" smtClean="0">
                <a:solidFill>
                  <a:schemeClr val="bg1"/>
                </a:solidFill>
                <a:latin typeface="Times New Roman" pitchFamily="18" charset="0"/>
                <a:cs typeface="Times New Roman" pitchFamily="18" charset="0"/>
              </a:rPr>
              <a:t>, Temple University Hospital Podiatric Surgical Residency Program, </a:t>
            </a:r>
            <a:r>
              <a:rPr lang="en-US" sz="2800" dirty="0">
                <a:solidFill>
                  <a:schemeClr val="bg1"/>
                </a:solidFill>
                <a:latin typeface="Times New Roman" pitchFamily="18" charset="0"/>
                <a:cs typeface="Times New Roman" pitchFamily="18" charset="0"/>
              </a:rPr>
              <a:t>Philadelphia, Pennsylvania</a:t>
            </a:r>
            <a:br>
              <a:rPr lang="en-US" sz="2800" dirty="0">
                <a:solidFill>
                  <a:schemeClr val="bg1"/>
                </a:solidFill>
                <a:latin typeface="Times New Roman" pitchFamily="18" charset="0"/>
                <a:cs typeface="Times New Roman" pitchFamily="18" charset="0"/>
              </a:rPr>
            </a:br>
            <a:r>
              <a:rPr lang="en-US" sz="2800" baseline="30000" dirty="0" err="1" smtClean="0">
                <a:solidFill>
                  <a:schemeClr val="bg1"/>
                </a:solidFill>
                <a:latin typeface="Times New Roman" pitchFamily="18" charset="0"/>
                <a:cs typeface="Times New Roman" pitchFamily="18" charset="0"/>
              </a:rPr>
              <a:t>d</a:t>
            </a:r>
            <a:r>
              <a:rPr lang="en-US" sz="2800" dirty="0" err="1" smtClean="0">
                <a:solidFill>
                  <a:schemeClr val="bg1"/>
                </a:solidFill>
                <a:latin typeface="Times New Roman" pitchFamily="18" charset="0"/>
                <a:cs typeface="Times New Roman" pitchFamily="18" charset="0"/>
              </a:rPr>
              <a:t>Associate</a:t>
            </a:r>
            <a:r>
              <a:rPr lang="en-US" sz="2800" dirty="0" smtClean="0">
                <a:solidFill>
                  <a:schemeClr val="bg1"/>
                </a:solidFill>
                <a:latin typeface="Times New Roman" pitchFamily="18" charset="0"/>
                <a:cs typeface="Times New Roman" pitchFamily="18" charset="0"/>
              </a:rPr>
              <a:t> Professor, Department of Podiatric Surgery, Temple University School of Podiatric Medicine, Philadelphia, Pennsylvania </a:t>
            </a:r>
            <a:r>
              <a:rPr lang="en-US" sz="3200" dirty="0" smtClean="0">
                <a:solidFill>
                  <a:srgbClr val="FFFF00"/>
                </a:solidFill>
                <a:latin typeface="Times New Roman" pitchFamily="18" charset="0"/>
                <a:cs typeface="Times New Roman" pitchFamily="18" charset="0"/>
              </a:rPr>
              <a:t>(AJMeyr@gmail.com)*</a:t>
            </a:r>
            <a:br>
              <a:rPr lang="en-US" sz="3200" dirty="0" smtClean="0">
                <a:solidFill>
                  <a:srgbClr val="FFFF00"/>
                </a:solidFill>
                <a:latin typeface="Times New Roman" pitchFamily="18" charset="0"/>
                <a:cs typeface="Times New Roman" pitchFamily="18" charset="0"/>
              </a:rPr>
            </a:br>
            <a:r>
              <a:rPr lang="en-US" sz="2000" dirty="0" smtClean="0">
                <a:solidFill>
                  <a:srgbClr val="FFFF00"/>
                </a:solidFill>
                <a:latin typeface="Times New Roman" pitchFamily="18" charset="0"/>
                <a:cs typeface="Times New Roman" pitchFamily="18" charset="0"/>
              </a:rPr>
              <a:t> *Please don’t hesitate to contact AJM with any questions/concerns.  He’s happy to provide you with a .</a:t>
            </a:r>
            <a:r>
              <a:rPr lang="en-US" sz="2000" dirty="0" err="1" smtClean="0">
                <a:solidFill>
                  <a:srgbClr val="FFFF00"/>
                </a:solidFill>
                <a:latin typeface="Times New Roman" pitchFamily="18" charset="0"/>
                <a:cs typeface="Times New Roman" pitchFamily="18" charset="0"/>
              </a:rPr>
              <a:t>pdf</a:t>
            </a:r>
            <a:r>
              <a:rPr lang="en-US" sz="2000" dirty="0" smtClean="0">
                <a:solidFill>
                  <a:srgbClr val="FFFF00"/>
                </a:solidFill>
                <a:latin typeface="Times New Roman" pitchFamily="18" charset="0"/>
                <a:cs typeface="Times New Roman" pitchFamily="18" charset="0"/>
              </a:rPr>
              <a:t> of this poster if you email him. </a:t>
            </a:r>
            <a:endParaRPr lang="en-US" sz="3600" i="1" dirty="0">
              <a:solidFill>
                <a:schemeClr val="bg1"/>
              </a:solidFill>
            </a:endParaRPr>
          </a:p>
        </p:txBody>
      </p:sp>
      <p:sp>
        <p:nvSpPr>
          <p:cNvPr id="2149" name="Text Box 154"/>
          <p:cNvSpPr txBox="1">
            <a:spLocks noChangeArrowheads="1"/>
          </p:cNvSpPr>
          <p:nvPr/>
        </p:nvSpPr>
        <p:spPr bwMode="auto">
          <a:xfrm>
            <a:off x="32689800" y="18598372"/>
            <a:ext cx="10515598" cy="2939266"/>
          </a:xfrm>
          <a:prstGeom prst="rect">
            <a:avLst/>
          </a:prstGeom>
          <a:noFill/>
          <a:ln w="127000" cmpd="dbl">
            <a:solidFill>
              <a:schemeClr val="tx1"/>
            </a:solidFill>
            <a:miter lim="800000"/>
            <a:headEnd/>
            <a:tailEnd/>
          </a:ln>
          <a:effectLst/>
          <a:extLst>
            <a:ext uri="{909E8E84-426E-40DD-AFC4-6F175D3DCCD1}">
              <a14:hiddenFill xmlns:a14="http://schemas.microsoft.com/office/drawing/2010/main">
                <a:solidFill>
                  <a:srgbClr val="99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1400" b="0" dirty="0" smtClean="0">
                <a:solidFill>
                  <a:schemeClr val="tx1"/>
                </a:solidFill>
                <a:latin typeface="Times New Roman" pitchFamily="18" charset="0"/>
                <a:cs typeface="Times New Roman" pitchFamily="18" charset="0"/>
              </a:rPr>
              <a:t>[1] Henry AK.  In:  Extensile Exposure applied to Limb Surgery.  The Williams and Wilkins Company, Baltimore; 1946.  p163-171.</a:t>
            </a:r>
          </a:p>
          <a:p>
            <a:pPr algn="l" eaLnBrk="1" hangingPunct="1"/>
            <a:r>
              <a:rPr lang="en-US" sz="1400" b="0" dirty="0" smtClean="0">
                <a:solidFill>
                  <a:schemeClr val="tx1"/>
                </a:solidFill>
                <a:latin typeface="Times New Roman" pitchFamily="18" charset="0"/>
                <a:cs typeface="Times New Roman" pitchFamily="18" charset="0"/>
              </a:rPr>
              <a:t>[2] </a:t>
            </a:r>
            <a:r>
              <a:rPr lang="en-US" sz="1400" b="0" dirty="0" err="1">
                <a:solidFill>
                  <a:schemeClr val="tx1"/>
                </a:solidFill>
                <a:latin typeface="Times New Roman" pitchFamily="18" charset="0"/>
                <a:cs typeface="Times New Roman" pitchFamily="18" charset="0"/>
              </a:rPr>
              <a:t>Sarrafian</a:t>
            </a:r>
            <a:r>
              <a:rPr lang="en-US" sz="1400" b="0" dirty="0">
                <a:solidFill>
                  <a:schemeClr val="tx1"/>
                </a:solidFill>
                <a:latin typeface="Times New Roman" pitchFamily="18" charset="0"/>
                <a:cs typeface="Times New Roman" pitchFamily="18" charset="0"/>
              </a:rPr>
              <a:t> SK. Myology. In Anatomy of the Foot and Ankle: Descriptive, Topographic, Functional, pp 199-250, edited by SK </a:t>
            </a:r>
            <a:r>
              <a:rPr lang="en-US" sz="1400" b="0" dirty="0" err="1">
                <a:solidFill>
                  <a:schemeClr val="tx1"/>
                </a:solidFill>
                <a:latin typeface="Times New Roman" pitchFamily="18" charset="0"/>
                <a:cs typeface="Times New Roman" pitchFamily="18" charset="0"/>
              </a:rPr>
              <a:t>Sarrafian</a:t>
            </a:r>
            <a:r>
              <a:rPr lang="en-US" sz="1400" b="0" dirty="0">
                <a:solidFill>
                  <a:schemeClr val="tx1"/>
                </a:solidFill>
                <a:latin typeface="Times New Roman" pitchFamily="18" charset="0"/>
                <a:cs typeface="Times New Roman" pitchFamily="18" charset="0"/>
              </a:rPr>
              <a:t>, J.B. Lippincott Company, Philadelphia, 1983.</a:t>
            </a:r>
          </a:p>
          <a:p>
            <a:pPr algn="l" eaLnBrk="1" hangingPunct="1"/>
            <a:r>
              <a:rPr lang="en-US" sz="1400" b="0" dirty="0" smtClean="0">
                <a:solidFill>
                  <a:schemeClr val="tx1"/>
                </a:solidFill>
                <a:latin typeface="Times New Roman" pitchFamily="18" charset="0"/>
                <a:cs typeface="Times New Roman" pitchFamily="18" charset="0"/>
              </a:rPr>
              <a:t>[3] </a:t>
            </a:r>
            <a:r>
              <a:rPr lang="en-US" sz="1400" b="0" dirty="0" err="1">
                <a:solidFill>
                  <a:schemeClr val="tx1"/>
                </a:solidFill>
                <a:latin typeface="Times New Roman" pitchFamily="18" charset="0"/>
                <a:cs typeface="Times New Roman" pitchFamily="18" charset="0"/>
              </a:rPr>
              <a:t>Wapner</a:t>
            </a:r>
            <a:r>
              <a:rPr lang="en-US" sz="1400" b="0" dirty="0">
                <a:solidFill>
                  <a:schemeClr val="tx1"/>
                </a:solidFill>
                <a:latin typeface="Times New Roman" pitchFamily="18" charset="0"/>
                <a:cs typeface="Times New Roman" pitchFamily="18" charset="0"/>
              </a:rPr>
              <a:t> KL, Hecht PJ, </a:t>
            </a:r>
            <a:r>
              <a:rPr lang="en-US" sz="1400" b="0" dirty="0" err="1">
                <a:solidFill>
                  <a:schemeClr val="tx1"/>
                </a:solidFill>
                <a:latin typeface="Times New Roman" pitchFamily="18" charset="0"/>
                <a:cs typeface="Times New Roman" pitchFamily="18" charset="0"/>
              </a:rPr>
              <a:t>Shea</a:t>
            </a:r>
            <a:r>
              <a:rPr lang="en-US" sz="1400" b="0" dirty="0">
                <a:solidFill>
                  <a:schemeClr val="tx1"/>
                </a:solidFill>
                <a:latin typeface="Times New Roman" pitchFamily="18" charset="0"/>
                <a:cs typeface="Times New Roman" pitchFamily="18" charset="0"/>
              </a:rPr>
              <a:t> JR, </a:t>
            </a:r>
            <a:r>
              <a:rPr lang="en-US" sz="1400" b="0" dirty="0" err="1">
                <a:solidFill>
                  <a:schemeClr val="tx1"/>
                </a:solidFill>
                <a:latin typeface="Times New Roman" pitchFamily="18" charset="0"/>
                <a:cs typeface="Times New Roman" pitchFamily="18" charset="0"/>
              </a:rPr>
              <a:t>Allardyce</a:t>
            </a:r>
            <a:r>
              <a:rPr lang="en-US" sz="1400" b="0" dirty="0">
                <a:solidFill>
                  <a:schemeClr val="tx1"/>
                </a:solidFill>
                <a:latin typeface="Times New Roman" pitchFamily="18" charset="0"/>
                <a:cs typeface="Times New Roman" pitchFamily="18" charset="0"/>
              </a:rPr>
              <a:t> TJ. Anatomy of the second muscular layer of the foot: considerations for tendon selection in transfer for Achilles and posterior </a:t>
            </a:r>
            <a:r>
              <a:rPr lang="en-US" sz="1400" b="0" dirty="0" err="1">
                <a:solidFill>
                  <a:schemeClr val="tx1"/>
                </a:solidFill>
                <a:latin typeface="Times New Roman" pitchFamily="18" charset="0"/>
                <a:cs typeface="Times New Roman" pitchFamily="18" charset="0"/>
              </a:rPr>
              <a:t>tibial</a:t>
            </a:r>
            <a:r>
              <a:rPr lang="en-US" sz="1400" b="0" dirty="0">
                <a:solidFill>
                  <a:schemeClr val="tx1"/>
                </a:solidFill>
                <a:latin typeface="Times New Roman" pitchFamily="18" charset="0"/>
                <a:cs typeface="Times New Roman" pitchFamily="18" charset="0"/>
              </a:rPr>
              <a:t> tendon reconstruction. Foot Ankle </a:t>
            </a:r>
            <a:r>
              <a:rPr lang="en-US" sz="1400" b="0" dirty="0" err="1">
                <a:solidFill>
                  <a:schemeClr val="tx1"/>
                </a:solidFill>
                <a:latin typeface="Times New Roman" pitchFamily="18" charset="0"/>
                <a:cs typeface="Times New Roman" pitchFamily="18" charset="0"/>
              </a:rPr>
              <a:t>Int</a:t>
            </a:r>
            <a:r>
              <a:rPr lang="en-US" sz="1400" b="0" dirty="0">
                <a:solidFill>
                  <a:schemeClr val="tx1"/>
                </a:solidFill>
                <a:latin typeface="Times New Roman" pitchFamily="18" charset="0"/>
                <a:cs typeface="Times New Roman" pitchFamily="18" charset="0"/>
              </a:rPr>
              <a:t> 15(8): 420-4, 1994.</a:t>
            </a:r>
          </a:p>
          <a:p>
            <a:pPr algn="l" eaLnBrk="1" hangingPunct="1"/>
            <a:r>
              <a:rPr lang="en-US" sz="1400" b="0" dirty="0" smtClean="0">
                <a:solidFill>
                  <a:schemeClr val="tx1"/>
                </a:solidFill>
                <a:latin typeface="Times New Roman" pitchFamily="18" charset="0"/>
                <a:cs typeface="Times New Roman" pitchFamily="18" charset="0"/>
              </a:rPr>
              <a:t>[4] </a:t>
            </a:r>
            <a:r>
              <a:rPr lang="en-US" sz="1400" b="0" dirty="0">
                <a:solidFill>
                  <a:schemeClr val="tx1"/>
                </a:solidFill>
                <a:latin typeface="Times New Roman" pitchFamily="18" charset="0"/>
                <a:cs typeface="Times New Roman" pitchFamily="18" charset="0"/>
              </a:rPr>
              <a:t>O’Sullivan E, </a:t>
            </a:r>
            <a:r>
              <a:rPr lang="en-US" sz="1400" b="0" dirty="0" err="1">
                <a:solidFill>
                  <a:schemeClr val="tx1"/>
                </a:solidFill>
                <a:latin typeface="Times New Roman" pitchFamily="18" charset="0"/>
                <a:cs typeface="Times New Roman" pitchFamily="18" charset="0"/>
              </a:rPr>
              <a:t>Carare-Nnadi</a:t>
            </a:r>
            <a:r>
              <a:rPr lang="en-US" sz="1400" b="0" dirty="0">
                <a:solidFill>
                  <a:schemeClr val="tx1"/>
                </a:solidFill>
                <a:latin typeface="Times New Roman" pitchFamily="18" charset="0"/>
                <a:cs typeface="Times New Roman" pitchFamily="18" charset="0"/>
              </a:rPr>
              <a:t> R, </a:t>
            </a:r>
            <a:r>
              <a:rPr lang="en-US" sz="1400" b="0" dirty="0" err="1">
                <a:solidFill>
                  <a:schemeClr val="tx1"/>
                </a:solidFill>
                <a:latin typeface="Times New Roman" pitchFamily="18" charset="0"/>
                <a:cs typeface="Times New Roman" pitchFamily="18" charset="0"/>
              </a:rPr>
              <a:t>Greenslade</a:t>
            </a:r>
            <a:r>
              <a:rPr lang="en-US" sz="1400" b="0" dirty="0">
                <a:solidFill>
                  <a:schemeClr val="tx1"/>
                </a:solidFill>
                <a:latin typeface="Times New Roman" pitchFamily="18" charset="0"/>
                <a:cs typeface="Times New Roman" pitchFamily="18" charset="0"/>
              </a:rPr>
              <a:t> J, Bowyer G. Clinical significance of variations in the interconnections between flexor </a:t>
            </a:r>
            <a:r>
              <a:rPr lang="en-US" sz="1400" b="0" dirty="0" err="1">
                <a:solidFill>
                  <a:schemeClr val="tx1"/>
                </a:solidFill>
                <a:latin typeface="Times New Roman" pitchFamily="18" charset="0"/>
                <a:cs typeface="Times New Roman" pitchFamily="18" charset="0"/>
              </a:rPr>
              <a:t>digitorum</a:t>
            </a:r>
            <a:r>
              <a:rPr lang="en-US" sz="1400" b="0" dirty="0">
                <a:solidFill>
                  <a:schemeClr val="tx1"/>
                </a:solidFill>
                <a:latin typeface="Times New Roman" pitchFamily="18" charset="0"/>
                <a:cs typeface="Times New Roman" pitchFamily="18" charset="0"/>
              </a:rPr>
              <a:t> </a:t>
            </a:r>
            <a:r>
              <a:rPr lang="en-US" sz="1400" b="0" dirty="0" err="1">
                <a:solidFill>
                  <a:schemeClr val="tx1"/>
                </a:solidFill>
                <a:latin typeface="Times New Roman" pitchFamily="18" charset="0"/>
                <a:cs typeface="Times New Roman" pitchFamily="18" charset="0"/>
              </a:rPr>
              <a:t>longus</a:t>
            </a:r>
            <a:r>
              <a:rPr lang="en-US" sz="1400" b="0" dirty="0">
                <a:solidFill>
                  <a:schemeClr val="tx1"/>
                </a:solidFill>
                <a:latin typeface="Times New Roman" pitchFamily="18" charset="0"/>
                <a:cs typeface="Times New Roman" pitchFamily="18" charset="0"/>
              </a:rPr>
              <a:t> and flexor </a:t>
            </a:r>
            <a:r>
              <a:rPr lang="en-US" sz="1400" b="0" dirty="0" err="1">
                <a:solidFill>
                  <a:schemeClr val="tx1"/>
                </a:solidFill>
                <a:latin typeface="Times New Roman" pitchFamily="18" charset="0"/>
                <a:cs typeface="Times New Roman" pitchFamily="18" charset="0"/>
              </a:rPr>
              <a:t>hallucis</a:t>
            </a:r>
            <a:r>
              <a:rPr lang="en-US" sz="1400" b="0" dirty="0">
                <a:solidFill>
                  <a:schemeClr val="tx1"/>
                </a:solidFill>
                <a:latin typeface="Times New Roman" pitchFamily="18" charset="0"/>
                <a:cs typeface="Times New Roman" pitchFamily="18" charset="0"/>
              </a:rPr>
              <a:t> </a:t>
            </a:r>
            <a:r>
              <a:rPr lang="en-US" sz="1400" b="0" dirty="0" err="1">
                <a:solidFill>
                  <a:schemeClr val="tx1"/>
                </a:solidFill>
                <a:latin typeface="Times New Roman" pitchFamily="18" charset="0"/>
                <a:cs typeface="Times New Roman" pitchFamily="18" charset="0"/>
              </a:rPr>
              <a:t>longus</a:t>
            </a:r>
            <a:r>
              <a:rPr lang="en-US" sz="1400" b="0" dirty="0">
                <a:solidFill>
                  <a:schemeClr val="tx1"/>
                </a:solidFill>
                <a:latin typeface="Times New Roman" pitchFamily="18" charset="0"/>
                <a:cs typeface="Times New Roman" pitchFamily="18" charset="0"/>
              </a:rPr>
              <a:t> in the region of the knot of Henry. </a:t>
            </a:r>
            <a:r>
              <a:rPr lang="en-US" sz="1400" b="0" dirty="0" err="1">
                <a:solidFill>
                  <a:schemeClr val="tx1"/>
                </a:solidFill>
                <a:latin typeface="Times New Roman" pitchFamily="18" charset="0"/>
                <a:cs typeface="Times New Roman" pitchFamily="18" charset="0"/>
              </a:rPr>
              <a:t>Clin</a:t>
            </a:r>
            <a:r>
              <a:rPr lang="en-US" sz="1400" b="0" dirty="0">
                <a:solidFill>
                  <a:schemeClr val="tx1"/>
                </a:solidFill>
                <a:latin typeface="Times New Roman" pitchFamily="18" charset="0"/>
                <a:cs typeface="Times New Roman" pitchFamily="18" charset="0"/>
              </a:rPr>
              <a:t> </a:t>
            </a:r>
            <a:r>
              <a:rPr lang="en-US" sz="1400" b="0" dirty="0" err="1">
                <a:solidFill>
                  <a:schemeClr val="tx1"/>
                </a:solidFill>
                <a:latin typeface="Times New Roman" pitchFamily="18" charset="0"/>
                <a:cs typeface="Times New Roman" pitchFamily="18" charset="0"/>
              </a:rPr>
              <a:t>anat</a:t>
            </a:r>
            <a:r>
              <a:rPr lang="en-US" sz="1400" b="0" dirty="0">
                <a:solidFill>
                  <a:schemeClr val="tx1"/>
                </a:solidFill>
                <a:latin typeface="Times New Roman" pitchFamily="18" charset="0"/>
                <a:cs typeface="Times New Roman" pitchFamily="18" charset="0"/>
              </a:rPr>
              <a:t> 18(2): 121-5, 2005</a:t>
            </a:r>
            <a:r>
              <a:rPr lang="en-US" sz="1400" b="0" dirty="0" smtClean="0">
                <a:solidFill>
                  <a:schemeClr val="tx1"/>
                </a:solidFill>
                <a:latin typeface="Times New Roman" pitchFamily="18" charset="0"/>
                <a:cs typeface="Times New Roman" pitchFamily="18" charset="0"/>
              </a:rPr>
              <a:t>.</a:t>
            </a:r>
          </a:p>
          <a:p>
            <a:pPr algn="l" eaLnBrk="1" hangingPunct="1"/>
            <a:r>
              <a:rPr lang="en-US" sz="1400" b="0" dirty="0" smtClean="0">
                <a:solidFill>
                  <a:schemeClr val="tx1"/>
                </a:solidFill>
                <a:latin typeface="Times New Roman" pitchFamily="18" charset="0"/>
                <a:cs typeface="Times New Roman" pitchFamily="18" charset="0"/>
              </a:rPr>
              <a:t>[5]  Meyr AJ. Essential questions for surgical intervention of diabetic foot infections. Podiatry Today. Jan 2009; 21(1).</a:t>
            </a:r>
          </a:p>
          <a:p>
            <a:pPr algn="l" eaLnBrk="1" hangingPunct="1"/>
            <a:r>
              <a:rPr lang="en-US" sz="1400" b="0" dirty="0" smtClean="0">
                <a:solidFill>
                  <a:schemeClr val="tx1"/>
                </a:solidFill>
                <a:latin typeface="Times New Roman" pitchFamily="18" charset="0"/>
                <a:cs typeface="Times New Roman" pitchFamily="18" charset="0"/>
              </a:rPr>
              <a:t>[6] </a:t>
            </a:r>
            <a:r>
              <a:rPr lang="en-US" sz="1400" b="0" dirty="0" err="1" smtClean="0">
                <a:solidFill>
                  <a:schemeClr val="tx1"/>
                </a:solidFill>
                <a:latin typeface="Times New Roman" pitchFamily="18" charset="0"/>
                <a:cs typeface="Times New Roman" pitchFamily="18" charset="0"/>
              </a:rPr>
              <a:t>Borkosky</a:t>
            </a:r>
            <a:r>
              <a:rPr lang="en-US" sz="1400" b="0" dirty="0" smtClean="0">
                <a:solidFill>
                  <a:schemeClr val="tx1"/>
                </a:solidFill>
                <a:latin typeface="Times New Roman" pitchFamily="18" charset="0"/>
                <a:cs typeface="Times New Roman" pitchFamily="18" charset="0"/>
              </a:rPr>
              <a:t> SL, </a:t>
            </a:r>
            <a:r>
              <a:rPr lang="en-US" sz="1400" b="0" dirty="0" err="1" smtClean="0">
                <a:solidFill>
                  <a:schemeClr val="tx1"/>
                </a:solidFill>
                <a:latin typeface="Times New Roman" pitchFamily="18" charset="0"/>
                <a:cs typeface="Times New Roman" pitchFamily="18" charset="0"/>
              </a:rPr>
              <a:t>Roukis</a:t>
            </a:r>
            <a:r>
              <a:rPr lang="en-US" sz="1400" b="0" dirty="0" smtClean="0">
                <a:solidFill>
                  <a:schemeClr val="tx1"/>
                </a:solidFill>
                <a:latin typeface="Times New Roman" pitchFamily="18" charset="0"/>
                <a:cs typeface="Times New Roman" pitchFamily="18" charset="0"/>
              </a:rPr>
              <a:t> TS.  Incidence of re-amputation following partial first ray amputation associated with diabetes mellitus and peripheral sensory neuropathy: a systematic review. </a:t>
            </a:r>
            <a:r>
              <a:rPr lang="en-US" sz="1400" b="0" dirty="0" err="1" smtClean="0">
                <a:solidFill>
                  <a:schemeClr val="tx1"/>
                </a:solidFill>
                <a:latin typeface="Times New Roman" pitchFamily="18" charset="0"/>
                <a:cs typeface="Times New Roman" pitchFamily="18" charset="0"/>
              </a:rPr>
              <a:t>Diabet</a:t>
            </a:r>
            <a:r>
              <a:rPr lang="en-US" sz="1400" b="0" dirty="0" smtClean="0">
                <a:solidFill>
                  <a:schemeClr val="tx1"/>
                </a:solidFill>
                <a:latin typeface="Times New Roman" pitchFamily="18" charset="0"/>
                <a:cs typeface="Times New Roman" pitchFamily="18" charset="0"/>
              </a:rPr>
              <a:t> Foot Ankle. 2012; 3.</a:t>
            </a:r>
          </a:p>
          <a:p>
            <a:pPr algn="l" eaLnBrk="1" hangingPunct="1"/>
            <a:r>
              <a:rPr lang="en-US" sz="1400" b="0" dirty="0" smtClean="0">
                <a:solidFill>
                  <a:schemeClr val="tx1"/>
                </a:solidFill>
                <a:latin typeface="Times New Roman" pitchFamily="18" charset="0"/>
                <a:cs typeface="Times New Roman" pitchFamily="18" charset="0"/>
              </a:rPr>
              <a:t>[7] Donovan A, Schweitzer ME. Current concepts in imaging diabetic pedal osteomyelitis. </a:t>
            </a:r>
            <a:r>
              <a:rPr lang="en-US" sz="1400" b="0" dirty="0" err="1" smtClean="0">
                <a:solidFill>
                  <a:schemeClr val="tx1"/>
                </a:solidFill>
                <a:latin typeface="Times New Roman" pitchFamily="18" charset="0"/>
                <a:cs typeface="Times New Roman" pitchFamily="18" charset="0"/>
              </a:rPr>
              <a:t>Radiol</a:t>
            </a:r>
            <a:r>
              <a:rPr lang="en-US" sz="1400" b="0" dirty="0" smtClean="0">
                <a:solidFill>
                  <a:schemeClr val="tx1"/>
                </a:solidFill>
                <a:latin typeface="Times New Roman" pitchFamily="18" charset="0"/>
                <a:cs typeface="Times New Roman" pitchFamily="18" charset="0"/>
              </a:rPr>
              <a:t> </a:t>
            </a:r>
            <a:r>
              <a:rPr lang="en-US" sz="1400" b="0" dirty="0" err="1" smtClean="0">
                <a:solidFill>
                  <a:schemeClr val="tx1"/>
                </a:solidFill>
                <a:latin typeface="Times New Roman" pitchFamily="18" charset="0"/>
                <a:cs typeface="Times New Roman" pitchFamily="18" charset="0"/>
              </a:rPr>
              <a:t>Clin</a:t>
            </a:r>
            <a:r>
              <a:rPr lang="en-US" sz="1400" b="0" dirty="0" smtClean="0">
                <a:solidFill>
                  <a:schemeClr val="tx1"/>
                </a:solidFill>
                <a:latin typeface="Times New Roman" pitchFamily="18" charset="0"/>
                <a:cs typeface="Times New Roman" pitchFamily="18" charset="0"/>
              </a:rPr>
              <a:t> North Am. 2008; 46(6): 1105-24.</a:t>
            </a:r>
          </a:p>
          <a:p>
            <a:pPr algn="l" eaLnBrk="1" hangingPunct="1"/>
            <a:r>
              <a:rPr lang="en-US" sz="1400" b="0" dirty="0" smtClean="0">
                <a:solidFill>
                  <a:schemeClr val="tx1"/>
                </a:solidFill>
                <a:latin typeface="Times New Roman" pitchFamily="18" charset="0"/>
                <a:cs typeface="Times New Roman" pitchFamily="18" charset="0"/>
              </a:rPr>
              <a:t>[8] </a:t>
            </a:r>
            <a:r>
              <a:rPr lang="en-US" sz="1400" b="0" dirty="0" err="1" smtClean="0">
                <a:solidFill>
                  <a:schemeClr val="tx1"/>
                </a:solidFill>
                <a:latin typeface="Times New Roman" pitchFamily="18" charset="0"/>
                <a:cs typeface="Times New Roman" pitchFamily="18" charset="0"/>
              </a:rPr>
              <a:t>Ledermann</a:t>
            </a:r>
            <a:r>
              <a:rPr lang="en-US" sz="1400" b="0" dirty="0" smtClean="0">
                <a:solidFill>
                  <a:schemeClr val="tx1"/>
                </a:solidFill>
                <a:latin typeface="Times New Roman" pitchFamily="18" charset="0"/>
                <a:cs typeface="Times New Roman" pitchFamily="18" charset="0"/>
              </a:rPr>
              <a:t> HP, Morrison WB, Schweitzer ME, </a:t>
            </a:r>
            <a:r>
              <a:rPr lang="en-US" sz="1400" b="0" dirty="0" err="1" smtClean="0">
                <a:solidFill>
                  <a:schemeClr val="tx1"/>
                </a:solidFill>
                <a:latin typeface="Times New Roman" pitchFamily="18" charset="0"/>
                <a:cs typeface="Times New Roman" pitchFamily="18" charset="0"/>
              </a:rPr>
              <a:t>Raiken</a:t>
            </a:r>
            <a:r>
              <a:rPr lang="en-US" sz="1400" b="0" dirty="0" smtClean="0">
                <a:solidFill>
                  <a:schemeClr val="tx1"/>
                </a:solidFill>
                <a:latin typeface="Times New Roman" pitchFamily="18" charset="0"/>
                <a:cs typeface="Times New Roman" pitchFamily="18" charset="0"/>
              </a:rPr>
              <a:t> S. Tendon involvement in pedal infection: MR analysis of frequency, distribution and spread of infection. Am J </a:t>
            </a:r>
            <a:r>
              <a:rPr lang="en-US" sz="1400" b="0" dirty="0" err="1" smtClean="0">
                <a:solidFill>
                  <a:schemeClr val="tx1"/>
                </a:solidFill>
                <a:latin typeface="Times New Roman" pitchFamily="18" charset="0"/>
                <a:cs typeface="Times New Roman" pitchFamily="18" charset="0"/>
              </a:rPr>
              <a:t>Roentgenol</a:t>
            </a:r>
            <a:r>
              <a:rPr lang="en-US" sz="1400" b="0" dirty="0" smtClean="0">
                <a:solidFill>
                  <a:schemeClr val="tx1"/>
                </a:solidFill>
                <a:latin typeface="Times New Roman" pitchFamily="18" charset="0"/>
                <a:cs typeface="Times New Roman" pitchFamily="18" charset="0"/>
              </a:rPr>
              <a:t>. 2002; 179(4): 939-47.</a:t>
            </a:r>
          </a:p>
        </p:txBody>
      </p:sp>
      <p:sp>
        <p:nvSpPr>
          <p:cNvPr id="2150" name="Text Box 161"/>
          <p:cNvSpPr txBox="1">
            <a:spLocks noChangeArrowheads="1"/>
          </p:cNvSpPr>
          <p:nvPr/>
        </p:nvSpPr>
        <p:spPr bwMode="auto">
          <a:xfrm>
            <a:off x="39852600" y="6850063"/>
            <a:ext cx="3048000"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4300" b="1">
                <a:solidFill>
                  <a:srgbClr val="FF9900"/>
                </a:solidFill>
                <a:latin typeface="Arial" charset="0"/>
              </a:defRPr>
            </a:lvl1pPr>
            <a:lvl2pPr marL="742950" indent="-285750" eaLnBrk="0" hangingPunct="0">
              <a:defRPr sz="4300" b="1">
                <a:solidFill>
                  <a:srgbClr val="FF9900"/>
                </a:solidFill>
                <a:latin typeface="Arial" charset="0"/>
              </a:defRPr>
            </a:lvl2pPr>
            <a:lvl3pPr marL="1143000" indent="-228600" eaLnBrk="0" hangingPunct="0">
              <a:defRPr sz="4300" b="1">
                <a:solidFill>
                  <a:srgbClr val="FF9900"/>
                </a:solidFill>
                <a:latin typeface="Arial" charset="0"/>
              </a:defRPr>
            </a:lvl3pPr>
            <a:lvl4pPr marL="1600200" indent="-228600" eaLnBrk="0" hangingPunct="0">
              <a:defRPr sz="4300" b="1">
                <a:solidFill>
                  <a:srgbClr val="FF9900"/>
                </a:solidFill>
                <a:latin typeface="Arial" charset="0"/>
              </a:defRPr>
            </a:lvl4pPr>
            <a:lvl5pPr marL="2057400" indent="-228600" eaLnBrk="0" hangingPunct="0">
              <a:defRPr sz="4300" b="1">
                <a:solidFill>
                  <a:srgbClr val="FF9900"/>
                </a:solidFill>
                <a:latin typeface="Arial" charset="0"/>
              </a:defRPr>
            </a:lvl5pPr>
            <a:lvl6pPr marL="2514600" indent="-228600" algn="ctr" eaLnBrk="0" fontAlgn="base" hangingPunct="0">
              <a:spcBef>
                <a:spcPct val="0"/>
              </a:spcBef>
              <a:spcAft>
                <a:spcPct val="0"/>
              </a:spcAft>
              <a:defRPr sz="4300" b="1">
                <a:solidFill>
                  <a:srgbClr val="FF9900"/>
                </a:solidFill>
                <a:latin typeface="Arial" charset="0"/>
              </a:defRPr>
            </a:lvl6pPr>
            <a:lvl7pPr marL="2971800" indent="-228600" algn="ctr" eaLnBrk="0" fontAlgn="base" hangingPunct="0">
              <a:spcBef>
                <a:spcPct val="0"/>
              </a:spcBef>
              <a:spcAft>
                <a:spcPct val="0"/>
              </a:spcAft>
              <a:defRPr sz="4300" b="1">
                <a:solidFill>
                  <a:srgbClr val="FF9900"/>
                </a:solidFill>
                <a:latin typeface="Arial" charset="0"/>
              </a:defRPr>
            </a:lvl7pPr>
            <a:lvl8pPr marL="3429000" indent="-228600" algn="ctr" eaLnBrk="0" fontAlgn="base" hangingPunct="0">
              <a:spcBef>
                <a:spcPct val="0"/>
              </a:spcBef>
              <a:spcAft>
                <a:spcPct val="0"/>
              </a:spcAft>
              <a:defRPr sz="4300" b="1">
                <a:solidFill>
                  <a:srgbClr val="FF9900"/>
                </a:solidFill>
                <a:latin typeface="Arial" charset="0"/>
              </a:defRPr>
            </a:lvl8pPr>
            <a:lvl9pPr marL="3886200" indent="-228600" algn="ctr" eaLnBrk="0" fontAlgn="base" hangingPunct="0">
              <a:spcBef>
                <a:spcPct val="0"/>
              </a:spcBef>
              <a:spcAft>
                <a:spcPct val="0"/>
              </a:spcAft>
              <a:defRPr sz="4300" b="1">
                <a:solidFill>
                  <a:srgbClr val="FF9900"/>
                </a:solidFill>
                <a:latin typeface="Arial" charset="0"/>
              </a:defRPr>
            </a:lvl9pPr>
          </a:lstStyle>
          <a:p>
            <a:pPr algn="l" eaLnBrk="1" hangingPunct="1">
              <a:spcBef>
                <a:spcPct val="50000"/>
              </a:spcBef>
            </a:pPr>
            <a:endParaRPr lang="en-US" sz="3000" b="0">
              <a:solidFill>
                <a:schemeClr val="tx1"/>
              </a:solidFill>
            </a:endParaRPr>
          </a:p>
        </p:txBody>
      </p:sp>
      <p:sp>
        <p:nvSpPr>
          <p:cNvPr id="2151" name="Rectangle 163"/>
          <p:cNvSpPr>
            <a:spLocks noChangeArrowheads="1"/>
          </p:cNvSpPr>
          <p:nvPr/>
        </p:nvSpPr>
        <p:spPr bwMode="auto">
          <a:xfrm>
            <a:off x="12496800" y="17451267"/>
            <a:ext cx="10363200"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dirty="0" smtClean="0">
                <a:solidFill>
                  <a:schemeClr val="accent1"/>
                </a:solidFill>
                <a:latin typeface="Times New Roman" pitchFamily="18" charset="0"/>
                <a:cs typeface="Times New Roman" pitchFamily="18" charset="0"/>
              </a:rPr>
              <a:t>Conclusion</a:t>
            </a:r>
            <a:endParaRPr lang="en-US" dirty="0">
              <a:solidFill>
                <a:schemeClr val="accent1"/>
              </a:solidFill>
              <a:latin typeface="Times New Roman" pitchFamily="18" charset="0"/>
              <a:cs typeface="Times New Roman" pitchFamily="18" charset="0"/>
            </a:endParaRPr>
          </a:p>
        </p:txBody>
      </p:sp>
      <p:sp>
        <p:nvSpPr>
          <p:cNvPr id="2152" name="Rectangle 164"/>
          <p:cNvSpPr>
            <a:spLocks noChangeArrowheads="1"/>
          </p:cNvSpPr>
          <p:nvPr/>
        </p:nvSpPr>
        <p:spPr bwMode="auto">
          <a:xfrm>
            <a:off x="12496800" y="10932387"/>
            <a:ext cx="10363200" cy="822389"/>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dirty="0">
                <a:solidFill>
                  <a:schemeClr val="accent1"/>
                </a:solidFill>
                <a:latin typeface="Times New Roman" pitchFamily="18" charset="0"/>
                <a:cs typeface="Times New Roman" pitchFamily="18" charset="0"/>
              </a:rPr>
              <a:t>Results</a:t>
            </a:r>
          </a:p>
        </p:txBody>
      </p:sp>
      <p:sp>
        <p:nvSpPr>
          <p:cNvPr id="2153" name="Rectangle 165"/>
          <p:cNvSpPr>
            <a:spLocks noChangeArrowheads="1"/>
          </p:cNvSpPr>
          <p:nvPr/>
        </p:nvSpPr>
        <p:spPr bwMode="auto">
          <a:xfrm>
            <a:off x="32575357" y="17908467"/>
            <a:ext cx="10744200" cy="615665"/>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dirty="0" smtClean="0">
                <a:solidFill>
                  <a:schemeClr val="accent1"/>
                </a:solidFill>
                <a:latin typeface="Times New Roman" pitchFamily="18" charset="0"/>
                <a:cs typeface="Times New Roman" pitchFamily="18" charset="0"/>
              </a:rPr>
              <a:t>References</a:t>
            </a:r>
            <a:endParaRPr lang="en-US" dirty="0">
              <a:solidFill>
                <a:schemeClr val="accent1"/>
              </a:solidFill>
              <a:latin typeface="Times New Roman" pitchFamily="18" charset="0"/>
              <a:cs typeface="Times New Roman" pitchFamily="18" charset="0"/>
            </a:endParaRPr>
          </a:p>
        </p:txBody>
      </p:sp>
      <p:sp>
        <p:nvSpPr>
          <p:cNvPr id="2154" name="Rectangle 166"/>
          <p:cNvSpPr>
            <a:spLocks noChangeArrowheads="1"/>
          </p:cNvSpPr>
          <p:nvPr/>
        </p:nvSpPr>
        <p:spPr bwMode="auto">
          <a:xfrm>
            <a:off x="12496800" y="4876800"/>
            <a:ext cx="10363200"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dirty="0" smtClean="0">
                <a:solidFill>
                  <a:schemeClr val="accent1"/>
                </a:solidFill>
                <a:latin typeface="Times New Roman" pitchFamily="18" charset="0"/>
                <a:cs typeface="Times New Roman" pitchFamily="18" charset="0"/>
              </a:rPr>
              <a:t>Methodology</a:t>
            </a:r>
            <a:endParaRPr lang="en-US" dirty="0">
              <a:solidFill>
                <a:schemeClr val="accent1"/>
              </a:solidFill>
              <a:latin typeface="Times New Roman" pitchFamily="18" charset="0"/>
              <a:cs typeface="Times New Roman" pitchFamily="18" charset="0"/>
            </a:endParaRPr>
          </a:p>
        </p:txBody>
      </p:sp>
      <p:sp>
        <p:nvSpPr>
          <p:cNvPr id="2155" name="Rectangle 167"/>
          <p:cNvSpPr>
            <a:spLocks noChangeArrowheads="1"/>
          </p:cNvSpPr>
          <p:nvPr/>
        </p:nvSpPr>
        <p:spPr bwMode="auto">
          <a:xfrm>
            <a:off x="685800" y="4876800"/>
            <a:ext cx="11125200" cy="914400"/>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dirty="0" smtClean="0">
                <a:solidFill>
                  <a:schemeClr val="accent1"/>
                </a:solidFill>
                <a:latin typeface="Times New Roman" pitchFamily="18" charset="0"/>
                <a:cs typeface="Times New Roman" pitchFamily="18" charset="0"/>
              </a:rPr>
              <a:t>Statement of Purpose and Literature Review</a:t>
            </a:r>
            <a:endParaRPr lang="en-US" dirty="0">
              <a:solidFill>
                <a:schemeClr val="accent1"/>
              </a:solidFill>
              <a:latin typeface="Times New Roman" pitchFamily="18" charset="0"/>
              <a:cs typeface="Times New Roman" pitchFamily="18" charset="0"/>
            </a:endParaRPr>
          </a:p>
        </p:txBody>
      </p:sp>
      <p:sp>
        <p:nvSpPr>
          <p:cNvPr id="2156" name="Text Box 168"/>
          <p:cNvSpPr txBox="1">
            <a:spLocks noChangeArrowheads="1"/>
          </p:cNvSpPr>
          <p:nvPr/>
        </p:nvSpPr>
        <p:spPr bwMode="auto">
          <a:xfrm>
            <a:off x="685800" y="5827008"/>
            <a:ext cx="11125200" cy="15988992"/>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2400" b="0" dirty="0" smtClean="0">
                <a:solidFill>
                  <a:schemeClr val="tx1"/>
                </a:solidFill>
                <a:latin typeface="Times New Roman" pitchFamily="18" charset="0"/>
                <a:cs typeface="Times New Roman" pitchFamily="18" charset="0"/>
              </a:rPr>
              <a:t>     The Master Knot of Henry was intially described by Egyptian surgeon Arnold Henry in his 1946 text </a:t>
            </a:r>
            <a:r>
              <a:rPr lang="en-US" sz="2400" b="0" i="1" dirty="0" smtClean="0">
                <a:solidFill>
                  <a:schemeClr val="tx1"/>
                </a:solidFill>
                <a:latin typeface="Times New Roman" pitchFamily="18" charset="0"/>
                <a:cs typeface="Times New Roman" pitchFamily="18" charset="0"/>
              </a:rPr>
              <a:t>Extensile Exposure </a:t>
            </a:r>
            <a:r>
              <a:rPr lang="en-US" sz="2400" b="0" dirty="0" smtClean="0">
                <a:solidFill>
                  <a:schemeClr val="tx1"/>
                </a:solidFill>
                <a:latin typeface="Times New Roman" pitchFamily="18" charset="0"/>
                <a:cs typeface="Times New Roman" pitchFamily="18" charset="0"/>
              </a:rPr>
              <a:t>(Figure 1) as an intertendinous communication between the flexor hallucis longus (FHL) and flexor digitorum longus (FDL) tendons within the plantar foot musculature [1].  This structural anatomy has both biomechanical and functional implications as described by Sarrafian and others with the FHL having the potential for independent action on the lesser digits [2-4].  Specifically, these intertendinous connections have been shown to affect the medial lesser digits (second and third) more commonly than the lateral lesser digits (fourth and fifth</a:t>
            </a:r>
            <a:r>
              <a:rPr lang="en-US" sz="2400" b="0" dirty="0">
                <a:solidFill>
                  <a:schemeClr val="tx1"/>
                </a:solidFill>
                <a:latin typeface="Times New Roman" pitchFamily="18" charset="0"/>
                <a:cs typeface="Times New Roman" pitchFamily="18" charset="0"/>
              </a:rPr>
              <a:t>)</a:t>
            </a:r>
            <a:r>
              <a:rPr lang="en-US" sz="2400" b="0" dirty="0" smtClean="0">
                <a:solidFill>
                  <a:schemeClr val="tx1"/>
                </a:solidFill>
                <a:latin typeface="Times New Roman" pitchFamily="18" charset="0"/>
                <a:cs typeface="Times New Roman" pitchFamily="18" charset="0"/>
              </a:rPr>
              <a:t>.  Additionally, this communication has importance with respect to foot and ankle reconstructive procedures, namely the FDL tendon transfer for the flexible pes valgus deformity and the FHL tendon transfer for chronic Achilles </a:t>
            </a:r>
            <a:r>
              <a:rPr lang="en-US" sz="2400" b="0" dirty="0" err="1" smtClean="0">
                <a:solidFill>
                  <a:schemeClr val="tx1"/>
                </a:solidFill>
                <a:latin typeface="Times New Roman" pitchFamily="18" charset="0"/>
                <a:cs typeface="Times New Roman" pitchFamily="18" charset="0"/>
              </a:rPr>
              <a:t>tendinopathy</a:t>
            </a:r>
            <a:r>
              <a:rPr lang="en-US" sz="2400" b="0" dirty="0" smtClean="0">
                <a:solidFill>
                  <a:schemeClr val="tx1"/>
                </a:solidFill>
                <a:latin typeface="Times New Roman" pitchFamily="18" charset="0"/>
                <a:cs typeface="Times New Roman" pitchFamily="18" charset="0"/>
              </a:rPr>
              <a:t>.</a:t>
            </a:r>
          </a:p>
          <a:p>
            <a:pPr algn="l" eaLnBrk="1" hangingPunct="1"/>
            <a:endParaRPr lang="en-US" sz="2400" b="0" dirty="0" smtClean="0">
              <a:solidFill>
                <a:schemeClr val="tx1"/>
              </a:solidFill>
              <a:latin typeface="Times New Roman" pitchFamily="18" charset="0"/>
              <a:cs typeface="Times New Roman" pitchFamily="18" charset="0"/>
            </a:endParaRPr>
          </a:p>
          <a:p>
            <a:pPr algn="l" eaLnBrk="1" hangingPunct="1"/>
            <a:endParaRPr lang="en-US" sz="2400" b="0" dirty="0" smtClean="0">
              <a:solidFill>
                <a:schemeClr val="tx1"/>
              </a:solidFill>
              <a:latin typeface="Times New Roman" pitchFamily="18" charset="0"/>
              <a:cs typeface="Times New Roman" pitchFamily="18" charset="0"/>
            </a:endParaRPr>
          </a:p>
          <a:p>
            <a:pPr algn="l" eaLnBrk="1" hangingPunct="1"/>
            <a:endParaRPr lang="en-US" sz="2400" b="0" dirty="0">
              <a:solidFill>
                <a:schemeClr val="tx1"/>
              </a:solidFill>
              <a:latin typeface="Times New Roman" pitchFamily="18" charset="0"/>
              <a:cs typeface="Times New Roman" pitchFamily="18" charset="0"/>
            </a:endParaRPr>
          </a:p>
          <a:p>
            <a:pPr algn="l" eaLnBrk="1" hangingPunct="1"/>
            <a:endParaRPr lang="en-US" sz="2400" b="0" dirty="0" smtClean="0">
              <a:solidFill>
                <a:schemeClr val="tx1"/>
              </a:solidFill>
              <a:latin typeface="Times New Roman" pitchFamily="18" charset="0"/>
              <a:cs typeface="Times New Roman" pitchFamily="18" charset="0"/>
            </a:endParaRPr>
          </a:p>
          <a:p>
            <a:pPr algn="l" eaLnBrk="1" hangingPunct="1"/>
            <a:endParaRPr lang="en-US" sz="2400" b="0" dirty="0">
              <a:solidFill>
                <a:schemeClr val="tx1"/>
              </a:solidFill>
              <a:latin typeface="Times New Roman" pitchFamily="18" charset="0"/>
              <a:cs typeface="Times New Roman" pitchFamily="18" charset="0"/>
            </a:endParaRPr>
          </a:p>
          <a:p>
            <a:pPr algn="l" eaLnBrk="1" hangingPunct="1"/>
            <a:endParaRPr lang="en-US" sz="2400" b="0" dirty="0" smtClean="0">
              <a:solidFill>
                <a:schemeClr val="tx1"/>
              </a:solidFill>
              <a:latin typeface="Times New Roman" pitchFamily="18" charset="0"/>
              <a:cs typeface="Times New Roman" pitchFamily="18" charset="0"/>
            </a:endParaRPr>
          </a:p>
          <a:p>
            <a:pPr algn="l" eaLnBrk="1" hangingPunct="1"/>
            <a:endParaRPr lang="en-US" sz="2400" b="0" dirty="0">
              <a:solidFill>
                <a:schemeClr val="tx1"/>
              </a:solidFill>
              <a:latin typeface="Times New Roman" pitchFamily="18" charset="0"/>
              <a:cs typeface="Times New Roman" pitchFamily="18" charset="0"/>
            </a:endParaRPr>
          </a:p>
          <a:p>
            <a:pPr algn="l" eaLnBrk="1" hangingPunct="1"/>
            <a:r>
              <a:rPr lang="en-US" sz="2400" b="0" dirty="0" smtClean="0">
                <a:solidFill>
                  <a:schemeClr val="tx1"/>
                </a:solidFill>
                <a:latin typeface="Times New Roman" pitchFamily="18" charset="0"/>
                <a:cs typeface="Times New Roman" pitchFamily="18" charset="0"/>
              </a:rPr>
              <a:t>     This anatomy may also have an underappreciated effect on the development and treatment of diabetic foot infections.  It is important to have a full appreciation of lower extremity anatomic relationships before undertaking diabetic foot surgery.  Specifically with respect to acute deep space infection, potential sources of infection transmission along deep fascial planes and soft tissue structures should guide incision planning, the intra-operative surgical course, and the degree of resected tissue [5].  </a:t>
            </a:r>
          </a:p>
          <a:p>
            <a:pPr algn="l" eaLnBrk="1" hangingPunct="1"/>
            <a:r>
              <a:rPr lang="en-US" sz="2400" b="0" dirty="0" smtClean="0">
                <a:solidFill>
                  <a:schemeClr val="tx1"/>
                </a:solidFill>
                <a:latin typeface="Times New Roman" pitchFamily="18" charset="0"/>
                <a:cs typeface="Times New Roman" pitchFamily="18" charset="0"/>
              </a:rPr>
              <a:t>     This may be particularly true with infections </a:t>
            </a:r>
            <a:r>
              <a:rPr lang="en-US" sz="2400" b="0" dirty="0" smtClean="0">
                <a:solidFill>
                  <a:schemeClr val="tx1"/>
                </a:solidFill>
                <a:latin typeface="Times New Roman" pitchFamily="18" charset="0"/>
                <a:cs typeface="Times New Roman" pitchFamily="18" charset="0"/>
              </a:rPr>
              <a:t>originating </a:t>
            </a:r>
            <a:r>
              <a:rPr lang="en-US" sz="2400" b="0" dirty="0" smtClean="0">
                <a:solidFill>
                  <a:schemeClr val="tx1"/>
                </a:solidFill>
                <a:latin typeface="Times New Roman" pitchFamily="18" charset="0"/>
                <a:cs typeface="Times New Roman" pitchFamily="18" charset="0"/>
              </a:rPr>
              <a:t>submetatarsal 1 and involving the medial plantar compartment.  Roukis recently reported a 2-year re-amputation rate of nearly 20% following any amputation involving the first ray [6].  The most common source of infection transmission in this location may be the flexor hallucis longus (FHL), which has been nicknamed the “infection super-highway” of the foot because of its intricate involvement with multiple other structures and compartments of the foot [7,8] (Figure 2).  The FHL has the potential to transmit infection throughout 1) the medial compartment of the plantar foot through the abductor </a:t>
            </a:r>
            <a:r>
              <a:rPr lang="en-US" sz="2400" b="0" dirty="0" err="1" smtClean="0">
                <a:solidFill>
                  <a:schemeClr val="tx1"/>
                </a:solidFill>
                <a:latin typeface="Times New Roman" pitchFamily="18" charset="0"/>
                <a:cs typeface="Times New Roman" pitchFamily="18" charset="0"/>
              </a:rPr>
              <a:t>hallucis</a:t>
            </a:r>
            <a:r>
              <a:rPr lang="en-US" sz="2400" b="0" dirty="0">
                <a:solidFill>
                  <a:schemeClr val="tx1"/>
                </a:solidFill>
                <a:latin typeface="Times New Roman" pitchFamily="18" charset="0"/>
                <a:cs typeface="Times New Roman" pitchFamily="18" charset="0"/>
              </a:rPr>
              <a:t> </a:t>
            </a:r>
            <a:r>
              <a:rPr lang="en-US" sz="2400" b="0" dirty="0" smtClean="0">
                <a:solidFill>
                  <a:schemeClr val="tx1"/>
                </a:solidFill>
                <a:latin typeface="Times New Roman" pitchFamily="18" charset="0"/>
                <a:cs typeface="Times New Roman" pitchFamily="18" charset="0"/>
              </a:rPr>
              <a:t>and flexor </a:t>
            </a:r>
            <a:r>
              <a:rPr lang="en-US" sz="2400" b="0" dirty="0" err="1" smtClean="0">
                <a:solidFill>
                  <a:schemeClr val="tx1"/>
                </a:solidFill>
                <a:latin typeface="Times New Roman" pitchFamily="18" charset="0"/>
                <a:cs typeface="Times New Roman" pitchFamily="18" charset="0"/>
              </a:rPr>
              <a:t>hallucis</a:t>
            </a:r>
            <a:r>
              <a:rPr lang="en-US" sz="2400" b="0" dirty="0" smtClean="0">
                <a:solidFill>
                  <a:schemeClr val="tx1"/>
                </a:solidFill>
                <a:latin typeface="Times New Roman" pitchFamily="18" charset="0"/>
                <a:cs typeface="Times New Roman" pitchFamily="18" charset="0"/>
              </a:rPr>
              <a:t> brevis muscles, 2) the central and lateral aspects of the foot through the adductor </a:t>
            </a:r>
            <a:r>
              <a:rPr lang="en-US" sz="2400" b="0" dirty="0" err="1" smtClean="0">
                <a:solidFill>
                  <a:schemeClr val="tx1"/>
                </a:solidFill>
                <a:latin typeface="Times New Roman" pitchFamily="18" charset="0"/>
                <a:cs typeface="Times New Roman" pitchFamily="18" charset="0"/>
              </a:rPr>
              <a:t>hallucis</a:t>
            </a:r>
            <a:r>
              <a:rPr lang="en-US" sz="2400" b="0" dirty="0" smtClean="0">
                <a:solidFill>
                  <a:schemeClr val="tx1"/>
                </a:solidFill>
                <a:latin typeface="Times New Roman" pitchFamily="18" charset="0"/>
                <a:cs typeface="Times New Roman" pitchFamily="18" charset="0"/>
              </a:rPr>
              <a:t> muscle and the flexor </a:t>
            </a:r>
            <a:r>
              <a:rPr lang="en-US" sz="2400" b="0" dirty="0" err="1" smtClean="0">
                <a:solidFill>
                  <a:schemeClr val="tx1"/>
                </a:solidFill>
                <a:latin typeface="Times New Roman" pitchFamily="18" charset="0"/>
                <a:cs typeface="Times New Roman" pitchFamily="18" charset="0"/>
              </a:rPr>
              <a:t>digitorum</a:t>
            </a:r>
            <a:r>
              <a:rPr lang="en-US" sz="2400" b="0" dirty="0" smtClean="0">
                <a:solidFill>
                  <a:schemeClr val="tx1"/>
                </a:solidFill>
                <a:latin typeface="Times New Roman" pitchFamily="18" charset="0"/>
                <a:cs typeface="Times New Roman" pitchFamily="18" charset="0"/>
              </a:rPr>
              <a:t> </a:t>
            </a:r>
            <a:r>
              <a:rPr lang="en-US" sz="2400" b="0" dirty="0" err="1" smtClean="0">
                <a:solidFill>
                  <a:schemeClr val="tx1"/>
                </a:solidFill>
                <a:latin typeface="Times New Roman" pitchFamily="18" charset="0"/>
                <a:cs typeface="Times New Roman" pitchFamily="18" charset="0"/>
              </a:rPr>
              <a:t>longus</a:t>
            </a:r>
            <a:r>
              <a:rPr lang="en-US" sz="2400" b="0" dirty="0" smtClean="0">
                <a:solidFill>
                  <a:schemeClr val="tx1"/>
                </a:solidFill>
                <a:latin typeface="Times New Roman" pitchFamily="18" charset="0"/>
                <a:cs typeface="Times New Roman" pitchFamily="18" charset="0"/>
              </a:rPr>
              <a:t> (FDL) at the knot of Henry, and 3) the </a:t>
            </a:r>
            <a:r>
              <a:rPr lang="en-US" sz="2400" b="0" dirty="0" err="1" smtClean="0">
                <a:solidFill>
                  <a:schemeClr val="tx1"/>
                </a:solidFill>
                <a:latin typeface="Times New Roman" pitchFamily="18" charset="0"/>
                <a:cs typeface="Times New Roman" pitchFamily="18" charset="0"/>
              </a:rPr>
              <a:t>rearfoot</a:t>
            </a:r>
            <a:r>
              <a:rPr lang="en-US" sz="2400" b="0" dirty="0" smtClean="0">
                <a:solidFill>
                  <a:schemeClr val="tx1"/>
                </a:solidFill>
                <a:latin typeface="Times New Roman" pitchFamily="18" charset="0"/>
                <a:cs typeface="Times New Roman" pitchFamily="18" charset="0"/>
              </a:rPr>
              <a:t> through the </a:t>
            </a:r>
            <a:r>
              <a:rPr lang="en-US" sz="2400" b="0" dirty="0" err="1" smtClean="0">
                <a:solidFill>
                  <a:schemeClr val="tx1"/>
                </a:solidFill>
                <a:latin typeface="Times New Roman" pitchFamily="18" charset="0"/>
                <a:cs typeface="Times New Roman" pitchFamily="18" charset="0"/>
              </a:rPr>
              <a:t>Quadratus</a:t>
            </a:r>
            <a:r>
              <a:rPr lang="en-US" sz="2400" b="0" dirty="0" smtClean="0">
                <a:solidFill>
                  <a:schemeClr val="tx1"/>
                </a:solidFill>
                <a:latin typeface="Times New Roman" pitchFamily="18" charset="0"/>
                <a:cs typeface="Times New Roman" pitchFamily="18" charset="0"/>
              </a:rPr>
              <a:t> </a:t>
            </a:r>
            <a:r>
              <a:rPr lang="en-US" sz="2400" b="0" dirty="0" err="1" smtClean="0">
                <a:solidFill>
                  <a:schemeClr val="tx1"/>
                </a:solidFill>
                <a:latin typeface="Times New Roman" pitchFamily="18" charset="0"/>
                <a:cs typeface="Times New Roman" pitchFamily="18" charset="0"/>
              </a:rPr>
              <a:t>Plantae</a:t>
            </a:r>
            <a:r>
              <a:rPr lang="en-US" sz="2400" b="0" dirty="0" smtClean="0">
                <a:solidFill>
                  <a:schemeClr val="tx1"/>
                </a:solidFill>
                <a:latin typeface="Times New Roman" pitchFamily="18" charset="0"/>
                <a:cs typeface="Times New Roman" pitchFamily="18" charset="0"/>
              </a:rPr>
              <a:t> muscle near the knot of Henry.</a:t>
            </a:r>
          </a:p>
          <a:p>
            <a:pPr algn="l" eaLnBrk="1" hangingPunct="1"/>
            <a:r>
              <a:rPr lang="en-US" sz="2400" b="0" dirty="0" smtClean="0">
                <a:solidFill>
                  <a:schemeClr val="tx1"/>
                </a:solidFill>
                <a:latin typeface="Times New Roman" pitchFamily="18" charset="0"/>
                <a:cs typeface="Times New Roman" pitchFamily="18" charset="0"/>
              </a:rPr>
              <a:t>     Additionally, the Quadratus Plantae muscle belly lies in close anatomic proximity to the Knot of Henry.  This muscle takes its origin from the </a:t>
            </a:r>
            <a:r>
              <a:rPr lang="en-US" sz="2400" b="0" dirty="0" err="1" smtClean="0">
                <a:solidFill>
                  <a:schemeClr val="tx1"/>
                </a:solidFill>
                <a:latin typeface="Times New Roman" pitchFamily="18" charset="0"/>
                <a:cs typeface="Times New Roman" pitchFamily="18" charset="0"/>
              </a:rPr>
              <a:t>calcaneus</a:t>
            </a:r>
            <a:r>
              <a:rPr lang="en-US" sz="2400" b="0" dirty="0" smtClean="0">
                <a:solidFill>
                  <a:schemeClr val="tx1"/>
                </a:solidFill>
                <a:latin typeface="Times New Roman" pitchFamily="18" charset="0"/>
                <a:cs typeface="Times New Roman" pitchFamily="18" charset="0"/>
              </a:rPr>
              <a:t> and may represent a potential site of infection communication between the forefoot and the </a:t>
            </a:r>
            <a:r>
              <a:rPr lang="en-US" sz="2400" b="0" dirty="0" err="1" smtClean="0">
                <a:solidFill>
                  <a:schemeClr val="tx1"/>
                </a:solidFill>
                <a:latin typeface="Times New Roman" pitchFamily="18" charset="0"/>
                <a:cs typeface="Times New Roman" pitchFamily="18" charset="0"/>
              </a:rPr>
              <a:t>rearfoot</a:t>
            </a:r>
            <a:r>
              <a:rPr lang="en-US" sz="2400" b="0" dirty="0" smtClean="0">
                <a:solidFill>
                  <a:schemeClr val="tx1"/>
                </a:solidFill>
                <a:latin typeface="Times New Roman" pitchFamily="18" charset="0"/>
                <a:cs typeface="Times New Roman" pitchFamily="18" charset="0"/>
              </a:rPr>
              <a:t>.  </a:t>
            </a:r>
          </a:p>
          <a:p>
            <a:pPr algn="l" eaLnBrk="1" hangingPunct="1"/>
            <a:r>
              <a:rPr lang="en-US" sz="3400" b="0"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The objective of this investigation was to study the Master Knot of Henry for its potential for infection transmission from the flexor hallucis longus and medial plantar compartment of the foot to the flexor digitorum longus and other plantar foot compartments.  </a:t>
            </a:r>
            <a:endParaRPr lang="en-US" sz="2800" dirty="0">
              <a:solidFill>
                <a:schemeClr val="tx1"/>
              </a:solidFill>
              <a:latin typeface="Times New Roman" pitchFamily="18" charset="0"/>
              <a:cs typeface="Times New Roman" pitchFamily="18" charset="0"/>
            </a:endParaRPr>
          </a:p>
        </p:txBody>
      </p:sp>
      <p:sp>
        <p:nvSpPr>
          <p:cNvPr id="2157" name="Text Box 170"/>
          <p:cNvSpPr txBox="1">
            <a:spLocks noChangeArrowheads="1"/>
          </p:cNvSpPr>
          <p:nvPr/>
        </p:nvSpPr>
        <p:spPr bwMode="auto">
          <a:xfrm>
            <a:off x="12496800" y="5827008"/>
            <a:ext cx="10363200" cy="4755148"/>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2500" b="0" dirty="0" smtClean="0">
                <a:solidFill>
                  <a:schemeClr val="tx1"/>
                </a:solidFill>
                <a:latin typeface="Times New Roman" pitchFamily="18" charset="0"/>
                <a:cs typeface="Times New Roman" pitchFamily="18" charset="0"/>
              </a:rPr>
              <a:t>     This investigation involved CT tenography and gross anatomic dissection of ten embalmed, cadaveric limbs.  Initially 5-10cc of a 1:4 dilution of </a:t>
            </a:r>
            <a:r>
              <a:rPr lang="en-US" sz="2500" b="0" dirty="0" err="1" smtClean="0">
                <a:solidFill>
                  <a:schemeClr val="tx1"/>
                </a:solidFill>
                <a:latin typeface="Times New Roman" pitchFamily="18" charset="0"/>
                <a:cs typeface="Times New Roman" pitchFamily="18" charset="0"/>
              </a:rPr>
              <a:t>Omnipaque</a:t>
            </a:r>
            <a:r>
              <a:rPr lang="en-US" sz="2500" b="0" dirty="0" smtClean="0">
                <a:solidFill>
                  <a:schemeClr val="tx1"/>
                </a:solidFill>
                <a:latin typeface="Times New Roman" pitchFamily="18" charset="0"/>
                <a:cs typeface="Times New Roman" pitchFamily="18" charset="0"/>
              </a:rPr>
              <a:t> 300 and normal saline was injected into the sheath of the flexor </a:t>
            </a:r>
            <a:r>
              <a:rPr lang="en-US" sz="2500" b="0" dirty="0" err="1" smtClean="0">
                <a:solidFill>
                  <a:schemeClr val="tx1"/>
                </a:solidFill>
                <a:latin typeface="Times New Roman" pitchFamily="18" charset="0"/>
                <a:cs typeface="Times New Roman" pitchFamily="18" charset="0"/>
              </a:rPr>
              <a:t>hallucis</a:t>
            </a:r>
            <a:r>
              <a:rPr lang="en-US" sz="2500" b="0" dirty="0" smtClean="0">
                <a:solidFill>
                  <a:schemeClr val="tx1"/>
                </a:solidFill>
                <a:latin typeface="Times New Roman" pitchFamily="18" charset="0"/>
                <a:cs typeface="Times New Roman" pitchFamily="18" charset="0"/>
              </a:rPr>
              <a:t> </a:t>
            </a:r>
            <a:r>
              <a:rPr lang="en-US" sz="2500" b="0" dirty="0" err="1" smtClean="0">
                <a:solidFill>
                  <a:schemeClr val="tx1"/>
                </a:solidFill>
                <a:latin typeface="Times New Roman" pitchFamily="18" charset="0"/>
                <a:cs typeface="Times New Roman" pitchFamily="18" charset="0"/>
              </a:rPr>
              <a:t>longus</a:t>
            </a:r>
            <a:r>
              <a:rPr lang="en-US" sz="2500" b="0" dirty="0" smtClean="0">
                <a:solidFill>
                  <a:schemeClr val="tx1"/>
                </a:solidFill>
                <a:latin typeface="Times New Roman" pitchFamily="18" charset="0"/>
                <a:cs typeface="Times New Roman" pitchFamily="18" charset="0"/>
              </a:rPr>
              <a:t> at the level of the </a:t>
            </a:r>
            <a:r>
              <a:rPr lang="en-US" sz="2500" b="0" dirty="0" err="1" smtClean="0">
                <a:solidFill>
                  <a:schemeClr val="tx1"/>
                </a:solidFill>
                <a:latin typeface="Times New Roman" pitchFamily="18" charset="0"/>
                <a:cs typeface="Times New Roman" pitchFamily="18" charset="0"/>
              </a:rPr>
              <a:t>sesamoids</a:t>
            </a:r>
            <a:r>
              <a:rPr lang="en-US" sz="2500" b="0" dirty="0" smtClean="0">
                <a:solidFill>
                  <a:schemeClr val="tx1"/>
                </a:solidFill>
                <a:latin typeface="Times New Roman" pitchFamily="18" charset="0"/>
                <a:cs typeface="Times New Roman" pitchFamily="18" charset="0"/>
              </a:rPr>
              <a:t> of the hallux</a:t>
            </a:r>
            <a:r>
              <a:rPr lang="en-US" sz="2500" dirty="0" smtClean="0">
                <a:solidFill>
                  <a:schemeClr val="tx1"/>
                </a:solidFill>
                <a:latin typeface="Times New Roman" pitchFamily="18" charset="0"/>
                <a:cs typeface="Times New Roman" pitchFamily="18" charset="0"/>
              </a:rPr>
              <a:t>.  </a:t>
            </a:r>
            <a:r>
              <a:rPr lang="en-US" sz="2500" b="0" dirty="0" smtClean="0">
                <a:solidFill>
                  <a:schemeClr val="tx1"/>
                </a:solidFill>
                <a:latin typeface="Times New Roman" pitchFamily="18" charset="0"/>
                <a:cs typeface="Times New Roman" pitchFamily="18" charset="0"/>
              </a:rPr>
              <a:t>CT images were then obtained in the axial plane using a Siemens Sensation 16 </a:t>
            </a:r>
            <a:r>
              <a:rPr lang="en-US" sz="2500" b="0" dirty="0" err="1" smtClean="0">
                <a:solidFill>
                  <a:schemeClr val="tx1"/>
                </a:solidFill>
                <a:latin typeface="Times New Roman" pitchFamily="18" charset="0"/>
                <a:cs typeface="Times New Roman" pitchFamily="18" charset="0"/>
              </a:rPr>
              <a:t>multidetector</a:t>
            </a:r>
            <a:r>
              <a:rPr lang="en-US" sz="2500" b="0" dirty="0" smtClean="0">
                <a:solidFill>
                  <a:schemeClr val="tx1"/>
                </a:solidFill>
                <a:latin typeface="Times New Roman" pitchFamily="18" charset="0"/>
                <a:cs typeface="Times New Roman" pitchFamily="18" charset="0"/>
              </a:rPr>
              <a:t> </a:t>
            </a:r>
            <a:r>
              <a:rPr lang="en-US" sz="2500" b="0" dirty="0" smtClean="0">
                <a:solidFill>
                  <a:schemeClr val="tx1"/>
                </a:solidFill>
                <a:latin typeface="Times New Roman" pitchFamily="18" charset="0"/>
                <a:cs typeface="Times New Roman" pitchFamily="18" charset="0"/>
              </a:rPr>
              <a:t>sensor CT scanner, </a:t>
            </a:r>
            <a:r>
              <a:rPr lang="en-US" sz="2500" b="0" dirty="0" smtClean="0">
                <a:solidFill>
                  <a:schemeClr val="tx1"/>
                </a:solidFill>
                <a:latin typeface="Times New Roman" pitchFamily="18" charset="0"/>
                <a:cs typeface="Times New Roman" pitchFamily="18" charset="0"/>
              </a:rPr>
              <a:t>with sagittal and coronal reformatted images.  </a:t>
            </a:r>
          </a:p>
          <a:p>
            <a:pPr algn="l" eaLnBrk="1" hangingPunct="1"/>
            <a:r>
              <a:rPr lang="en-US" sz="2500" b="0" dirty="0" smtClean="0">
                <a:solidFill>
                  <a:schemeClr val="tx1"/>
                </a:solidFill>
                <a:latin typeface="Times New Roman" pitchFamily="18" charset="0"/>
                <a:cs typeface="Times New Roman" pitchFamily="18" charset="0"/>
              </a:rPr>
              <a:t>     Dissection of the limbs was then performed for specific evaluation of the known variable </a:t>
            </a:r>
            <a:r>
              <a:rPr lang="en-US" sz="2500" b="0" dirty="0" err="1" smtClean="0">
                <a:solidFill>
                  <a:schemeClr val="tx1"/>
                </a:solidFill>
                <a:latin typeface="Times New Roman" pitchFamily="18" charset="0"/>
                <a:cs typeface="Times New Roman" pitchFamily="18" charset="0"/>
              </a:rPr>
              <a:t>intertendinous</a:t>
            </a:r>
            <a:r>
              <a:rPr lang="en-US" sz="2500" b="0" dirty="0" smtClean="0">
                <a:solidFill>
                  <a:schemeClr val="tx1"/>
                </a:solidFill>
                <a:latin typeface="Times New Roman" pitchFamily="18" charset="0"/>
                <a:cs typeface="Times New Roman" pitchFamily="18" charset="0"/>
              </a:rPr>
              <a:t> connections between the FHL and FDL/</a:t>
            </a:r>
            <a:r>
              <a:rPr lang="en-US" sz="2500" b="0" dirty="0" err="1" smtClean="0">
                <a:solidFill>
                  <a:schemeClr val="tx1"/>
                </a:solidFill>
                <a:latin typeface="Times New Roman" pitchFamily="18" charset="0"/>
                <a:cs typeface="Times New Roman" pitchFamily="18" charset="0"/>
              </a:rPr>
              <a:t>Quadratus</a:t>
            </a:r>
            <a:r>
              <a:rPr lang="en-US" sz="2500" b="0" dirty="0" smtClean="0">
                <a:solidFill>
                  <a:schemeClr val="tx1"/>
                </a:solidFill>
                <a:latin typeface="Times New Roman" pitchFamily="18" charset="0"/>
                <a:cs typeface="Times New Roman" pitchFamily="18" charset="0"/>
              </a:rPr>
              <a:t> Plantae muscles.</a:t>
            </a:r>
          </a:p>
          <a:p>
            <a:pPr algn="l" eaLnBrk="1" hangingPunct="1"/>
            <a:r>
              <a:rPr lang="en-US" sz="2500" b="0" dirty="0" smtClean="0">
                <a:solidFill>
                  <a:schemeClr val="tx1"/>
                </a:solidFill>
                <a:latin typeface="Times New Roman" pitchFamily="18" charset="0"/>
                <a:cs typeface="Times New Roman" pitchFamily="18" charset="0"/>
              </a:rPr>
              <a:t>     We also identified a clinical case of a patient who progressed from partial first ray resection to transmetatarsal amputation with </a:t>
            </a:r>
            <a:r>
              <a:rPr lang="en-US" sz="2500" b="0" dirty="0" err="1" smtClean="0">
                <a:solidFill>
                  <a:schemeClr val="tx1"/>
                </a:solidFill>
                <a:latin typeface="Times New Roman" pitchFamily="18" charset="0"/>
                <a:cs typeface="Times New Roman" pitchFamily="18" charset="0"/>
              </a:rPr>
              <a:t>CTfindings</a:t>
            </a:r>
            <a:r>
              <a:rPr lang="en-US" sz="2500" b="0" dirty="0" smtClean="0">
                <a:solidFill>
                  <a:schemeClr val="tx1"/>
                </a:solidFill>
                <a:latin typeface="Times New Roman" pitchFamily="18" charset="0"/>
                <a:cs typeface="Times New Roman" pitchFamily="18" charset="0"/>
              </a:rPr>
              <a:t> </a:t>
            </a:r>
            <a:r>
              <a:rPr lang="en-US" sz="2500" b="0" dirty="0" smtClean="0">
                <a:solidFill>
                  <a:schemeClr val="tx1"/>
                </a:solidFill>
                <a:latin typeface="Times New Roman" pitchFamily="18" charset="0"/>
                <a:cs typeface="Times New Roman" pitchFamily="18" charset="0"/>
              </a:rPr>
              <a:t>of soft tissue emphysema at the Knot of Henry</a:t>
            </a:r>
            <a:r>
              <a:rPr lang="en-US" sz="2500" b="0" dirty="0">
                <a:solidFill>
                  <a:schemeClr val="tx1"/>
                </a:solidFill>
                <a:latin typeface="Times New Roman" pitchFamily="18" charset="0"/>
                <a:cs typeface="Times New Roman" pitchFamily="18" charset="0"/>
              </a:rPr>
              <a:t> </a:t>
            </a:r>
            <a:r>
              <a:rPr lang="en-US" sz="2500" b="0" dirty="0" smtClean="0">
                <a:solidFill>
                  <a:schemeClr val="tx1"/>
                </a:solidFill>
                <a:latin typeface="Times New Roman" pitchFamily="18" charset="0"/>
                <a:cs typeface="Times New Roman" pitchFamily="18" charset="0"/>
              </a:rPr>
              <a:t>while the first ray was intact.  </a:t>
            </a:r>
            <a:endParaRPr lang="en-US" sz="2500" dirty="0">
              <a:solidFill>
                <a:schemeClr val="tx1"/>
              </a:solidFill>
              <a:latin typeface="Times New Roman" pitchFamily="18" charset="0"/>
              <a:cs typeface="Times New Roman" pitchFamily="18" charset="0"/>
            </a:endParaRPr>
          </a:p>
        </p:txBody>
      </p:sp>
      <p:sp>
        <p:nvSpPr>
          <p:cNvPr id="2158" name="Text Box 171"/>
          <p:cNvSpPr txBox="1">
            <a:spLocks noChangeArrowheads="1"/>
          </p:cNvSpPr>
          <p:nvPr/>
        </p:nvSpPr>
        <p:spPr bwMode="auto">
          <a:xfrm>
            <a:off x="12482460" y="18418596"/>
            <a:ext cx="19978739" cy="3339376"/>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altLang="en-US" sz="1600" dirty="0">
                <a:solidFill>
                  <a:prstClr val="black"/>
                </a:solidFill>
                <a:latin typeface="Times New Roman" panose="02020603050405020304" pitchFamily="18" charset="0"/>
                <a:cs typeface="Times New Roman" panose="02020603050405020304" pitchFamily="18" charset="0"/>
              </a:rPr>
              <a:t>As with any scientific investigation, readers are encouraged to review and critically assess the study design and specific results in order to reach their own independent conclusions, while the following represents our conclusions based on the preceding data.   It is also important to note that as scientists we never consider data to be definitive, but we do think there are some interesting findings here worthy of attention and future investigation</a:t>
            </a:r>
            <a:r>
              <a:rPr lang="en-US" altLang="en-US" sz="1600" dirty="0" smtClean="0">
                <a:solidFill>
                  <a:prstClr val="black"/>
                </a:solidFill>
                <a:latin typeface="Times New Roman" panose="02020603050405020304" pitchFamily="18" charset="0"/>
                <a:cs typeface="Times New Roman" panose="02020603050405020304" pitchFamily="18" charset="0"/>
              </a:rPr>
              <a:t>:</a:t>
            </a:r>
          </a:p>
          <a:p>
            <a:pPr algn="l" eaLnBrk="1" hangingPunct="1"/>
            <a:endParaRPr lang="en-US" sz="1600" b="0" dirty="0">
              <a:solidFill>
                <a:prstClr val="black"/>
              </a:solidFill>
              <a:latin typeface="Times New Roman" panose="02020603050405020304" pitchFamily="18" charset="0"/>
              <a:cs typeface="Times New Roman" panose="02020603050405020304" pitchFamily="18" charset="0"/>
            </a:endParaRPr>
          </a:p>
          <a:p>
            <a:pPr algn="l" eaLnBrk="1" hangingPunct="1"/>
            <a:r>
              <a:rPr lang="en-US" sz="3200" b="0" dirty="0" smtClean="0">
                <a:solidFill>
                  <a:prstClr val="black"/>
                </a:solidFill>
                <a:latin typeface="Times New Roman" panose="02020603050405020304" pitchFamily="18" charset="0"/>
                <a:cs typeface="Times New Roman" panose="02020603050405020304" pitchFamily="18" charset="0"/>
              </a:rPr>
              <a:t>-Based on the preceding results, we conclude that the Master Knot of Henry serves as a potential source of communication of diabetic foot infections from the medial plantar compartment and FHL to the central plantar compartment, lateral forefoot and </a:t>
            </a:r>
            <a:r>
              <a:rPr lang="en-US" sz="3200" b="0" dirty="0" err="1" smtClean="0">
                <a:solidFill>
                  <a:prstClr val="black"/>
                </a:solidFill>
                <a:latin typeface="Times New Roman" panose="02020603050405020304" pitchFamily="18" charset="0"/>
                <a:cs typeface="Times New Roman" panose="02020603050405020304" pitchFamily="18" charset="0"/>
              </a:rPr>
              <a:t>rearfoot</a:t>
            </a:r>
            <a:r>
              <a:rPr lang="en-US" sz="3200" b="0" dirty="0" smtClean="0">
                <a:solidFill>
                  <a:prstClr val="black"/>
                </a:solidFill>
                <a:latin typeface="Times New Roman" panose="02020603050405020304" pitchFamily="18" charset="0"/>
                <a:cs typeface="Times New Roman" panose="02020603050405020304" pitchFamily="18" charset="0"/>
              </a:rPr>
              <a:t> through the potential pathways of the FDL and </a:t>
            </a:r>
            <a:r>
              <a:rPr lang="en-US" sz="3200" b="0" dirty="0" err="1" smtClean="0">
                <a:solidFill>
                  <a:prstClr val="black"/>
                </a:solidFill>
                <a:latin typeface="Times New Roman" panose="02020603050405020304" pitchFamily="18" charset="0"/>
                <a:cs typeface="Times New Roman" panose="02020603050405020304" pitchFamily="18" charset="0"/>
              </a:rPr>
              <a:t>Quadratus</a:t>
            </a:r>
            <a:r>
              <a:rPr lang="en-US" sz="3200" b="0" dirty="0" smtClean="0">
                <a:solidFill>
                  <a:prstClr val="black"/>
                </a:solidFill>
                <a:latin typeface="Times New Roman" panose="02020603050405020304" pitchFamily="18" charset="0"/>
                <a:cs typeface="Times New Roman" panose="02020603050405020304" pitchFamily="18" charset="0"/>
              </a:rPr>
              <a:t> Plantae.  </a:t>
            </a:r>
          </a:p>
          <a:p>
            <a:pPr algn="l" eaLnBrk="1" hangingPunct="1"/>
            <a:r>
              <a:rPr lang="en-US" sz="3200" b="0" dirty="0" smtClean="0">
                <a:solidFill>
                  <a:prstClr val="black"/>
                </a:solidFill>
                <a:latin typeface="Times New Roman" panose="02020603050405020304" pitchFamily="18" charset="0"/>
                <a:cs typeface="Times New Roman" panose="02020603050405020304" pitchFamily="18" charset="0"/>
              </a:rPr>
              <a:t>-Diabetic foot surgeons should have a full appreciation of the anatomy of the Master Knot of Henry while performing procedures in this location and with infections involving these soft tissue structures.</a:t>
            </a:r>
            <a:endParaRPr lang="en-US" sz="3200" b="0" dirty="0">
              <a:solidFill>
                <a:schemeClr val="tx1"/>
              </a:solidFill>
              <a:latin typeface="Times New Roman" pitchFamily="18" charset="0"/>
              <a:cs typeface="Times New Roman" pitchFamily="18" charset="0"/>
            </a:endParaRPr>
          </a:p>
        </p:txBody>
      </p:sp>
      <p:pic>
        <p:nvPicPr>
          <p:cNvPr id="16" name="Picture 433" descr="http://www.philebrity.com/wp-content/uploads/2010/03/012006temple_university_logo2.jpg"/>
          <p:cNvPicPr>
            <a:picLocks noChangeAspect="1" noChangeArrowheads="1"/>
          </p:cNvPicPr>
          <p:nvPr/>
        </p:nvPicPr>
        <p:blipFill>
          <a:blip r:embed="rId2" cstate="print"/>
          <a:srcRect/>
          <a:stretch>
            <a:fillRect/>
          </a:stretch>
        </p:blipFill>
        <p:spPr bwMode="auto">
          <a:xfrm>
            <a:off x="838200" y="2560955"/>
            <a:ext cx="1600200" cy="1784032"/>
          </a:xfrm>
          <a:prstGeom prst="rect">
            <a:avLst/>
          </a:prstGeom>
          <a:noFill/>
          <a:ln w="9525">
            <a:noFill/>
            <a:miter lim="800000"/>
            <a:headEnd/>
            <a:tailEnd/>
          </a:ln>
        </p:spPr>
      </p:pic>
      <p:pic>
        <p:nvPicPr>
          <p:cNvPr id="17" name="Picture 433" descr="http://www.philebrity.com/wp-content/uploads/2010/03/012006temple_university_logo2.jpg"/>
          <p:cNvPicPr>
            <a:picLocks noChangeAspect="1" noChangeArrowheads="1"/>
          </p:cNvPicPr>
          <p:nvPr/>
        </p:nvPicPr>
        <p:blipFill>
          <a:blip r:embed="rId2" cstate="print"/>
          <a:srcRect/>
          <a:stretch>
            <a:fillRect/>
          </a:stretch>
        </p:blipFill>
        <p:spPr bwMode="auto">
          <a:xfrm>
            <a:off x="41529000" y="2590800"/>
            <a:ext cx="1600200" cy="1784032"/>
          </a:xfrm>
          <a:prstGeom prst="rect">
            <a:avLst/>
          </a:prstGeom>
          <a:noFill/>
          <a:ln w="9525">
            <a:noFill/>
            <a:miter lim="800000"/>
            <a:headEnd/>
            <a:tailEnd/>
          </a:ln>
        </p:spPr>
      </p:pic>
      <p:sp>
        <p:nvSpPr>
          <p:cNvPr id="15" name="Text Box 170"/>
          <p:cNvSpPr txBox="1">
            <a:spLocks noChangeArrowheads="1"/>
          </p:cNvSpPr>
          <p:nvPr/>
        </p:nvSpPr>
        <p:spPr bwMode="auto">
          <a:xfrm>
            <a:off x="12496800" y="11807705"/>
            <a:ext cx="10363200" cy="5832366"/>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3030" b="0" dirty="0" smtClean="0">
                <a:solidFill>
                  <a:schemeClr val="tx1"/>
                </a:solidFill>
                <a:latin typeface="Times New Roman" pitchFamily="18" charset="0"/>
                <a:cs typeface="Times New Roman" pitchFamily="18" charset="0"/>
              </a:rPr>
              <a:t> </a:t>
            </a:r>
            <a:r>
              <a:rPr lang="en-US" sz="3200" b="0" dirty="0" smtClean="0">
                <a:solidFill>
                  <a:schemeClr val="tx1"/>
                </a:solidFill>
                <a:latin typeface="Times New Roman" pitchFamily="18" charset="0"/>
                <a:cs typeface="Times New Roman" pitchFamily="18" charset="0"/>
              </a:rPr>
              <a:t>    </a:t>
            </a:r>
            <a:r>
              <a:rPr lang="en-US" sz="2500" b="0" dirty="0" err="1" smtClean="0">
                <a:solidFill>
                  <a:schemeClr val="tx1"/>
                </a:solidFill>
                <a:latin typeface="Times New Roman" pitchFamily="18" charset="0"/>
                <a:cs typeface="Times New Roman" pitchFamily="18" charset="0"/>
              </a:rPr>
              <a:t>Cannulization</a:t>
            </a:r>
            <a:r>
              <a:rPr lang="en-US" sz="2500" b="0" dirty="0" smtClean="0">
                <a:solidFill>
                  <a:schemeClr val="tx1"/>
                </a:solidFill>
                <a:latin typeface="Times New Roman" pitchFamily="18" charset="0"/>
                <a:cs typeface="Times New Roman" pitchFamily="18" charset="0"/>
              </a:rPr>
              <a:t> of the FHL tendon sheath and subsequent injection of contrast media was successful in 6 limbs.  In of these cases, retrograde flow into four of the individual tendons </a:t>
            </a:r>
            <a:r>
              <a:rPr lang="en-US" sz="2500" b="0" dirty="0" smtClean="0">
                <a:solidFill>
                  <a:schemeClr val="tx1"/>
                </a:solidFill>
                <a:latin typeface="Times New Roman" pitchFamily="18" charset="0"/>
                <a:cs typeface="Times New Roman" pitchFamily="18" charset="0"/>
              </a:rPr>
              <a:t>and tendon sheaths of </a:t>
            </a:r>
            <a:r>
              <a:rPr lang="en-US" sz="2500" b="0" dirty="0" smtClean="0">
                <a:solidFill>
                  <a:schemeClr val="tx1"/>
                </a:solidFill>
                <a:latin typeface="Times New Roman" pitchFamily="18" charset="0"/>
                <a:cs typeface="Times New Roman" pitchFamily="18" charset="0"/>
              </a:rPr>
              <a:t>the FDL was observed on CT (Figure 3).  Upon dissection, this specimen was noted to have a large communicating </a:t>
            </a:r>
            <a:r>
              <a:rPr lang="en-US" sz="2500" b="0" dirty="0" err="1" smtClean="0">
                <a:solidFill>
                  <a:schemeClr val="tx1"/>
                </a:solidFill>
                <a:latin typeface="Times New Roman" pitchFamily="18" charset="0"/>
                <a:cs typeface="Times New Roman" pitchFamily="18" charset="0"/>
              </a:rPr>
              <a:t>intertendinous</a:t>
            </a:r>
            <a:r>
              <a:rPr lang="en-US" sz="2500" b="0" dirty="0" smtClean="0">
                <a:solidFill>
                  <a:schemeClr val="tx1"/>
                </a:solidFill>
                <a:latin typeface="Times New Roman" pitchFamily="18" charset="0"/>
                <a:cs typeface="Times New Roman" pitchFamily="18" charset="0"/>
              </a:rPr>
              <a:t> slip between the FHL and FDL.  Another cadaver had contrast filling within the QP muscle on CT with an associated </a:t>
            </a:r>
            <a:r>
              <a:rPr lang="en-US" sz="2500" b="0" dirty="0" err="1" smtClean="0">
                <a:solidFill>
                  <a:schemeClr val="tx1"/>
                </a:solidFill>
                <a:latin typeface="Times New Roman" pitchFamily="18" charset="0"/>
                <a:cs typeface="Times New Roman" pitchFamily="18" charset="0"/>
              </a:rPr>
              <a:t>intertendinous</a:t>
            </a:r>
            <a:r>
              <a:rPr lang="en-US" sz="2500" b="0" dirty="0" smtClean="0">
                <a:solidFill>
                  <a:schemeClr val="tx1"/>
                </a:solidFill>
                <a:latin typeface="Times New Roman" pitchFamily="18" charset="0"/>
                <a:cs typeface="Times New Roman" pitchFamily="18" charset="0"/>
              </a:rPr>
              <a:t> slip between the FHL and QP upon dissection (Figure 4).  The other four cadavers demonstrated no retrograde contrast filling of the FDL on CT, and demonstrated only tiny communications on dissection.</a:t>
            </a:r>
          </a:p>
          <a:p>
            <a:pPr algn="l" eaLnBrk="1" hangingPunct="1"/>
            <a:r>
              <a:rPr lang="en-US" sz="2500" b="0" dirty="0">
                <a:solidFill>
                  <a:schemeClr val="tx1"/>
                </a:solidFill>
                <a:latin typeface="Times New Roman" pitchFamily="18" charset="0"/>
                <a:cs typeface="Times New Roman" pitchFamily="18" charset="0"/>
              </a:rPr>
              <a:t> </a:t>
            </a:r>
            <a:r>
              <a:rPr lang="en-US" sz="2500" b="0" dirty="0" smtClean="0">
                <a:solidFill>
                  <a:schemeClr val="tx1"/>
                </a:solidFill>
                <a:latin typeface="Times New Roman" pitchFamily="18" charset="0"/>
                <a:cs typeface="Times New Roman" pitchFamily="18" charset="0"/>
              </a:rPr>
              <a:t>    A clinical case was also observed in which a diabetic foot infection progressed from hallux infection and initial partial first ray resection to eventual osteomyelitis of all lesser metatarsals, with communication of soft tissue emphysema between the FHL and FDL on CT scan prior to initial surgical resection.  (Figure 5).</a:t>
            </a:r>
            <a:endParaRPr lang="en-US" sz="2500" dirty="0">
              <a:solidFill>
                <a:schemeClr val="tx1"/>
              </a:solidFill>
              <a:latin typeface="Times New Roman" pitchFamily="18" charset="0"/>
              <a:cs typeface="Times New Roman" pitchFamily="18" charset="0"/>
            </a:endParaRPr>
          </a:p>
        </p:txBody>
      </p:sp>
      <p:sp>
        <p:nvSpPr>
          <p:cNvPr id="35" name="Text Box 171"/>
          <p:cNvSpPr txBox="1">
            <a:spLocks noChangeArrowheads="1"/>
          </p:cNvSpPr>
          <p:nvPr/>
        </p:nvSpPr>
        <p:spPr bwMode="auto">
          <a:xfrm>
            <a:off x="36725106" y="5962106"/>
            <a:ext cx="6480293" cy="4139595"/>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2000" u="sng" dirty="0" smtClean="0">
                <a:solidFill>
                  <a:schemeClr val="tx1"/>
                </a:solidFill>
                <a:latin typeface="Times New Roman" pitchFamily="18" charset="0"/>
                <a:cs typeface="Times New Roman" pitchFamily="18" charset="0"/>
              </a:rPr>
              <a:t>Figure 3</a:t>
            </a:r>
            <a:r>
              <a:rPr lang="en-US" sz="2000" b="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Communication between the flexor hallux longus (FHL) and flexor digitorum longus (FDL) on CT and anatomically at the Master Knot of Henry.</a:t>
            </a:r>
            <a:endParaRPr lang="en-US" sz="2000" b="0" dirty="0" smtClean="0">
              <a:solidFill>
                <a:schemeClr val="tx1"/>
              </a:solidFill>
              <a:latin typeface="Times New Roman" pitchFamily="18" charset="0"/>
              <a:cs typeface="Times New Roman" pitchFamily="18" charset="0"/>
            </a:endParaRPr>
          </a:p>
          <a:p>
            <a:pPr algn="l" eaLnBrk="1" hangingPunct="1"/>
            <a:endParaRPr lang="en-US" sz="1000" b="0" dirty="0">
              <a:solidFill>
                <a:schemeClr val="tx1"/>
              </a:solidFill>
              <a:latin typeface="Times New Roman" pitchFamily="18" charset="0"/>
              <a:cs typeface="Times New Roman" pitchFamily="18" charset="0"/>
            </a:endParaRPr>
          </a:p>
          <a:p>
            <a:pPr algn="l" eaLnBrk="1" hangingPunct="1"/>
            <a:r>
              <a:rPr lang="en-US" sz="1900" b="0" dirty="0" smtClean="0">
                <a:solidFill>
                  <a:schemeClr val="tx1"/>
                </a:solidFill>
                <a:latin typeface="Times New Roman" pitchFamily="18" charset="0"/>
                <a:cs typeface="Times New Roman" pitchFamily="18" charset="0"/>
              </a:rPr>
              <a:t>Figure 3A is axial CT images of the </a:t>
            </a:r>
            <a:r>
              <a:rPr lang="en-US" sz="1900" b="0" dirty="0" err="1" smtClean="0">
                <a:solidFill>
                  <a:schemeClr val="tx1"/>
                </a:solidFill>
                <a:latin typeface="Times New Roman" pitchFamily="18" charset="0"/>
                <a:cs typeface="Times New Roman" pitchFamily="18" charset="0"/>
              </a:rPr>
              <a:t>midfoot</a:t>
            </a:r>
            <a:r>
              <a:rPr lang="en-US" sz="1900" b="0" dirty="0" smtClean="0">
                <a:solidFill>
                  <a:schemeClr val="tx1"/>
                </a:solidFill>
                <a:latin typeface="Times New Roman" pitchFamily="18" charset="0"/>
                <a:cs typeface="Times New Roman" pitchFamily="18" charset="0"/>
              </a:rPr>
              <a:t> viewed at soft tissue and bone windows while Figure 3B shows the corresponding gross anatomical specimen viewed from the dorsal aspect.  These demonstrate radiographic and </a:t>
            </a:r>
            <a:r>
              <a:rPr lang="en-US" sz="1900" b="0" dirty="0" smtClean="0">
                <a:solidFill>
                  <a:schemeClr val="tx1"/>
                </a:solidFill>
                <a:latin typeface="Times New Roman" pitchFamily="18" charset="0"/>
                <a:cs typeface="Times New Roman" pitchFamily="18" charset="0"/>
              </a:rPr>
              <a:t>anatomic communication </a:t>
            </a:r>
            <a:r>
              <a:rPr lang="en-US" sz="1900" b="0" dirty="0" smtClean="0">
                <a:solidFill>
                  <a:schemeClr val="tx1"/>
                </a:solidFill>
                <a:latin typeface="Times New Roman" pitchFamily="18" charset="0"/>
                <a:cs typeface="Times New Roman" pitchFamily="18" charset="0"/>
              </a:rPr>
              <a:t>between the FHL (solid arrows) and the FDL (shorter dashed arrows) with one or two </a:t>
            </a:r>
            <a:r>
              <a:rPr lang="en-US" sz="1900" b="0" dirty="0" err="1" smtClean="0">
                <a:solidFill>
                  <a:schemeClr val="tx1"/>
                </a:solidFill>
                <a:latin typeface="Times New Roman" pitchFamily="18" charset="0"/>
                <a:cs typeface="Times New Roman" pitchFamily="18" charset="0"/>
              </a:rPr>
              <a:t>intertendinous</a:t>
            </a:r>
            <a:r>
              <a:rPr lang="en-US" sz="1900" b="0" dirty="0" smtClean="0">
                <a:solidFill>
                  <a:schemeClr val="tx1"/>
                </a:solidFill>
                <a:latin typeface="Times New Roman" pitchFamily="18" charset="0"/>
                <a:cs typeface="Times New Roman" pitchFamily="18" charset="0"/>
              </a:rPr>
              <a:t> communicating slips between the two (longer dashed arrows).  On the CT images, one can appreciate contrast filling from the FHL to the slips of the FDL through this communication at the knot of Henry.  </a:t>
            </a:r>
            <a:endParaRPr lang="en-US" sz="1900" b="0" dirty="0">
              <a:solidFill>
                <a:schemeClr val="tx1"/>
              </a:solidFill>
              <a:latin typeface="Times New Roman" pitchFamily="18" charset="0"/>
              <a:cs typeface="Times New Roman" pitchFamily="18" charset="0"/>
            </a:endParaRPr>
          </a:p>
        </p:txBody>
      </p:sp>
      <p:sp>
        <p:nvSpPr>
          <p:cNvPr id="38" name="Text Box 171"/>
          <p:cNvSpPr txBox="1">
            <a:spLocks noChangeArrowheads="1"/>
          </p:cNvSpPr>
          <p:nvPr/>
        </p:nvSpPr>
        <p:spPr bwMode="auto">
          <a:xfrm>
            <a:off x="36725105" y="10101701"/>
            <a:ext cx="6480293" cy="3647152"/>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2000" u="sng" dirty="0" smtClean="0">
                <a:solidFill>
                  <a:schemeClr val="tx1"/>
                </a:solidFill>
                <a:latin typeface="Times New Roman" pitchFamily="18" charset="0"/>
                <a:cs typeface="Times New Roman" pitchFamily="18" charset="0"/>
              </a:rPr>
              <a:t>Figure 4</a:t>
            </a:r>
            <a:r>
              <a:rPr lang="en-US" sz="2000" b="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Communication between the flexor hallucis longus (FHL) and the quadrates plantae (QP) on CT and anatomically at the Master Knot of Henry.</a:t>
            </a:r>
            <a:endParaRPr lang="en-US" sz="2000" b="0" dirty="0" smtClean="0">
              <a:solidFill>
                <a:schemeClr val="tx1"/>
              </a:solidFill>
              <a:latin typeface="Times New Roman" pitchFamily="18" charset="0"/>
              <a:cs typeface="Times New Roman" pitchFamily="18" charset="0"/>
            </a:endParaRPr>
          </a:p>
          <a:p>
            <a:pPr algn="l" eaLnBrk="1" hangingPunct="1"/>
            <a:endParaRPr lang="en-US" sz="600" b="0" dirty="0">
              <a:solidFill>
                <a:schemeClr val="tx1"/>
              </a:solidFill>
              <a:latin typeface="Times New Roman" pitchFamily="18" charset="0"/>
              <a:cs typeface="Times New Roman" pitchFamily="18" charset="0"/>
            </a:endParaRPr>
          </a:p>
          <a:p>
            <a:pPr algn="l" eaLnBrk="1" hangingPunct="1"/>
            <a:r>
              <a:rPr lang="en-US" sz="1800" b="0" dirty="0" smtClean="0">
                <a:solidFill>
                  <a:schemeClr val="tx1"/>
                </a:solidFill>
                <a:latin typeface="Times New Roman" pitchFamily="18" charset="0"/>
                <a:cs typeface="Times New Roman" pitchFamily="18" charset="0"/>
              </a:rPr>
              <a:t>Figure 4A is coronal (first two images) and axial CT images while Figure </a:t>
            </a:r>
            <a:r>
              <a:rPr lang="en-US" sz="1800" b="0" dirty="0" smtClean="0">
                <a:solidFill>
                  <a:schemeClr val="tx1"/>
                </a:solidFill>
                <a:latin typeface="Times New Roman" pitchFamily="18" charset="0"/>
                <a:cs typeface="Times New Roman" pitchFamily="18" charset="0"/>
              </a:rPr>
              <a:t>4B </a:t>
            </a:r>
            <a:r>
              <a:rPr lang="en-US" sz="1800" b="0" dirty="0" smtClean="0">
                <a:solidFill>
                  <a:schemeClr val="tx1"/>
                </a:solidFill>
                <a:latin typeface="Times New Roman" pitchFamily="18" charset="0"/>
                <a:cs typeface="Times New Roman" pitchFamily="18" charset="0"/>
              </a:rPr>
              <a:t>shows the corresponding gross anatomical specimens viewed from the plantar aspect.  These demonstrate radiographic and clinical communication between the FHL (solid arrows) and the QP (dash-dot arrows) with significant communication at the know of Henry (longer dashed arrows) between the FHL, FDL (smaller dashed arrows) and QP.  On the CT images, contrast filling is observed </a:t>
            </a:r>
            <a:r>
              <a:rPr lang="en-US" sz="1800" b="0" dirty="0" err="1" smtClean="0">
                <a:solidFill>
                  <a:schemeClr val="tx1"/>
                </a:solidFill>
                <a:latin typeface="Times New Roman" pitchFamily="18" charset="0"/>
                <a:cs typeface="Times New Roman" pitchFamily="18" charset="0"/>
              </a:rPr>
              <a:t>retrogradely</a:t>
            </a:r>
            <a:r>
              <a:rPr lang="en-US" sz="1800" b="0" dirty="0" smtClean="0">
                <a:solidFill>
                  <a:schemeClr val="tx1"/>
                </a:solidFill>
                <a:latin typeface="Times New Roman" pitchFamily="18" charset="0"/>
                <a:cs typeface="Times New Roman" pitchFamily="18" charset="0"/>
              </a:rPr>
              <a:t> from the FHL to the QP, and also to the FDL (dashed-dot arrow in the third CT image). </a:t>
            </a:r>
            <a:endParaRPr lang="en-US" sz="1800" b="0" dirty="0">
              <a:solidFill>
                <a:schemeClr val="tx1"/>
              </a:solidFill>
              <a:latin typeface="Times New Roman" pitchFamily="18" charset="0"/>
              <a:cs typeface="Times New Roman" pitchFamily="18" charset="0"/>
            </a:endParaRPr>
          </a:p>
        </p:txBody>
      </p:sp>
      <p:sp>
        <p:nvSpPr>
          <p:cNvPr id="40" name="Text Box 171"/>
          <p:cNvSpPr txBox="1">
            <a:spLocks noChangeArrowheads="1"/>
          </p:cNvSpPr>
          <p:nvPr/>
        </p:nvSpPr>
        <p:spPr bwMode="auto">
          <a:xfrm>
            <a:off x="36741949" y="13810505"/>
            <a:ext cx="6463449" cy="3954929"/>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2000" u="sng" dirty="0" smtClean="0">
                <a:solidFill>
                  <a:schemeClr val="tx1"/>
                </a:solidFill>
                <a:latin typeface="Times New Roman" pitchFamily="18" charset="0"/>
                <a:cs typeface="Times New Roman" pitchFamily="18" charset="0"/>
              </a:rPr>
              <a:t>Figure 5</a:t>
            </a:r>
            <a:r>
              <a:rPr lang="en-US" sz="2000" b="0" dirty="0" smtClean="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Clinical case of communication between the flexor hallux longus (FHL) and the flexor digitorum longus (FDL) at the Master Knot of Henry.</a:t>
            </a:r>
            <a:endParaRPr lang="en-US" sz="2000" b="0" dirty="0" smtClean="0">
              <a:solidFill>
                <a:schemeClr val="tx1"/>
              </a:solidFill>
              <a:latin typeface="Times New Roman" pitchFamily="18" charset="0"/>
              <a:cs typeface="Times New Roman" pitchFamily="18" charset="0"/>
            </a:endParaRPr>
          </a:p>
          <a:p>
            <a:pPr algn="l" eaLnBrk="1" hangingPunct="1"/>
            <a:endParaRPr lang="en-US" sz="800" b="0" dirty="0">
              <a:solidFill>
                <a:schemeClr val="tx1"/>
              </a:solidFill>
              <a:latin typeface="Times New Roman" pitchFamily="18" charset="0"/>
              <a:cs typeface="Times New Roman" pitchFamily="18" charset="0"/>
            </a:endParaRPr>
          </a:p>
          <a:p>
            <a:pPr algn="l" eaLnBrk="1" hangingPunct="1"/>
            <a:r>
              <a:rPr lang="en-US" sz="1800" b="0" dirty="0" smtClean="0">
                <a:solidFill>
                  <a:schemeClr val="tx1"/>
                </a:solidFill>
                <a:latin typeface="Times New Roman" pitchFamily="18" charset="0"/>
                <a:cs typeface="Times New Roman" pitchFamily="18" charset="0"/>
              </a:rPr>
              <a:t>Figure 5A is sequential CT images while Figure 5B is sequential </a:t>
            </a:r>
            <a:r>
              <a:rPr lang="en-US" sz="1800" b="0" dirty="0" err="1" smtClean="0">
                <a:solidFill>
                  <a:schemeClr val="tx1"/>
                </a:solidFill>
                <a:latin typeface="Times New Roman" pitchFamily="18" charset="0"/>
                <a:cs typeface="Times New Roman" pitchFamily="18" charset="0"/>
              </a:rPr>
              <a:t>dorsoplantar</a:t>
            </a:r>
            <a:r>
              <a:rPr lang="en-US" sz="1800" b="0" dirty="0" smtClean="0">
                <a:solidFill>
                  <a:schemeClr val="tx1"/>
                </a:solidFill>
                <a:latin typeface="Times New Roman" pitchFamily="18" charset="0"/>
                <a:cs typeface="Times New Roman" pitchFamily="18" charset="0"/>
              </a:rPr>
              <a:t> foot radiographs over a period </a:t>
            </a:r>
            <a:r>
              <a:rPr lang="en-US" sz="1800" b="0" smtClean="0">
                <a:solidFill>
                  <a:schemeClr val="tx1"/>
                </a:solidFill>
                <a:latin typeface="Times New Roman" pitchFamily="18" charset="0"/>
                <a:cs typeface="Times New Roman" pitchFamily="18" charset="0"/>
              </a:rPr>
              <a:t>of </a:t>
            </a:r>
            <a:r>
              <a:rPr lang="en-US" sz="1800" b="0" smtClean="0">
                <a:solidFill>
                  <a:schemeClr val="tx1"/>
                </a:solidFill>
                <a:latin typeface="Times New Roman" pitchFamily="18" charset="0"/>
                <a:cs typeface="Times New Roman" pitchFamily="18" charset="0"/>
              </a:rPr>
              <a:t>several weeks</a:t>
            </a:r>
            <a:r>
              <a:rPr lang="en-US" sz="1800" b="0" dirty="0" smtClean="0">
                <a:solidFill>
                  <a:schemeClr val="tx1"/>
                </a:solidFill>
                <a:latin typeface="Times New Roman" pitchFamily="18" charset="0"/>
                <a:cs typeface="Times New Roman" pitchFamily="18" charset="0"/>
              </a:rPr>
              <a:t>.  These demonstrate plain film radiographic evidence of remnant first metatarsal osteomyelitis following a partial first ray resection with progression of osteomyelitis across the forefoot and lesser metatarsals.  The CT demonstrates soft tissue emphysema (small rounded arrows) initially at a soft tissue ulceration, then extending proximally along the FHL tendon sheath (solid arrow) to the knot of Henry and subsequently into the FDL tendon sheaths (shorter dashed arrows).</a:t>
            </a:r>
            <a:endParaRPr lang="en-US" sz="1800" b="0" dirty="0">
              <a:solidFill>
                <a:schemeClr val="tx1"/>
              </a:solidFill>
              <a:latin typeface="Times New Roman" pitchFamily="18" charset="0"/>
              <a:cs typeface="Times New Roman" pitchFamily="18" charset="0"/>
            </a:endParaRPr>
          </a:p>
        </p:txBody>
      </p:sp>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l="10535" r="9737" b="8375"/>
          <a:stretch/>
        </p:blipFill>
        <p:spPr>
          <a:xfrm>
            <a:off x="8019217" y="10020172"/>
            <a:ext cx="1534892" cy="2351915"/>
          </a:xfrm>
          <a:prstGeom prst="rect">
            <a:avLst/>
          </a:prstGeom>
          <a:ln>
            <a:solidFill>
              <a:schemeClr val="tx1"/>
            </a:solidFill>
          </a:ln>
        </p:spPr>
      </p:pic>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l="816" t="1150" r="60408" b="60391"/>
          <a:stretch/>
        </p:blipFill>
        <p:spPr>
          <a:xfrm>
            <a:off x="23317200" y="5962107"/>
            <a:ext cx="7239000" cy="4058065"/>
          </a:xfrm>
          <a:prstGeom prst="rect">
            <a:avLst/>
          </a:prstGeom>
          <a:ln>
            <a:solidFill>
              <a:schemeClr val="tx1"/>
            </a:solidFill>
          </a:ln>
        </p:spPr>
      </p:pic>
      <p:pic>
        <p:nvPicPr>
          <p:cNvPr id="5" name="Picture 4"/>
          <p:cNvPicPr>
            <a:picLocks noChangeAspect="1"/>
          </p:cNvPicPr>
          <p:nvPr/>
        </p:nvPicPr>
        <p:blipFill rotWithShape="1">
          <a:blip r:embed="rId4">
            <a:extLst>
              <a:ext uri="{28A0092B-C50C-407E-A947-70E740481C1C}">
                <a14:useLocalDpi xmlns:a14="http://schemas.microsoft.com/office/drawing/2010/main" val="0"/>
              </a:ext>
            </a:extLst>
          </a:blip>
          <a:srcRect l="357" t="42310" r="68929" b="21925"/>
          <a:stretch/>
        </p:blipFill>
        <p:spPr>
          <a:xfrm>
            <a:off x="30556200" y="5962107"/>
            <a:ext cx="6172200" cy="4058064"/>
          </a:xfrm>
          <a:prstGeom prst="rect">
            <a:avLst/>
          </a:prstGeom>
          <a:ln>
            <a:solidFill>
              <a:schemeClr val="tx1"/>
            </a:solidFill>
          </a:ln>
        </p:spPr>
      </p:pic>
      <p:sp>
        <p:nvSpPr>
          <p:cNvPr id="65" name="Rectangle 164"/>
          <p:cNvSpPr>
            <a:spLocks noChangeArrowheads="1"/>
          </p:cNvSpPr>
          <p:nvPr/>
        </p:nvSpPr>
        <p:spPr bwMode="auto">
          <a:xfrm>
            <a:off x="23317200" y="4877293"/>
            <a:ext cx="19888200" cy="913907"/>
          </a:xfrm>
          <a:prstGeom prst="rect">
            <a:avLst/>
          </a:prstGeom>
          <a:gradFill>
            <a:gsLst>
              <a:gs pos="0">
                <a:schemeClr val="tx2">
                  <a:lumMod val="50000"/>
                </a:schemeClr>
              </a:gs>
              <a:gs pos="50000">
                <a:schemeClr val="tx2">
                  <a:lumMod val="75000"/>
                </a:schemeClr>
              </a:gs>
              <a:gs pos="100000">
                <a:schemeClr val="tx2">
                  <a:lumMod val="50000"/>
                </a:schemeClr>
              </a:gs>
            </a:gsLst>
            <a:lin ang="5400000" scaled="1"/>
          </a:gradFill>
          <a:ln w="9525">
            <a:solidFill>
              <a:schemeClr val="tx1"/>
            </a:solidFill>
            <a:miter lim="800000"/>
            <a:headEnd/>
            <a:tailEnd/>
          </a:ln>
          <a:effectLst/>
        </p:spPr>
        <p:txBody>
          <a:bodyPr wrap="none" lIns="137160" tIns="68580" rIns="137160" bIns="68580" anchor="ctr"/>
          <a:lstStyle/>
          <a:p>
            <a:pPr defTabSz="3762375"/>
            <a:r>
              <a:rPr lang="en-US" dirty="0" smtClean="0">
                <a:solidFill>
                  <a:schemeClr val="accent1"/>
                </a:solidFill>
                <a:latin typeface="Times New Roman" pitchFamily="18" charset="0"/>
                <a:cs typeface="Times New Roman" pitchFamily="18" charset="0"/>
              </a:rPr>
              <a:t>Figures</a:t>
            </a:r>
            <a:endParaRPr lang="en-US" dirty="0">
              <a:solidFill>
                <a:schemeClr val="accent1"/>
              </a:solidFill>
              <a:latin typeface="Times New Roman" pitchFamily="18" charset="0"/>
              <a:cs typeface="Times New Roman" pitchFamily="18" charset="0"/>
            </a:endParaRPr>
          </a:p>
        </p:txBody>
      </p:sp>
      <p:pic>
        <p:nvPicPr>
          <p:cNvPr id="7" name="Picture 6"/>
          <p:cNvPicPr>
            <a:picLocks noChangeAspect="1"/>
          </p:cNvPicPr>
          <p:nvPr/>
        </p:nvPicPr>
        <p:blipFill rotWithShape="1">
          <a:blip r:embed="rId5">
            <a:extLst>
              <a:ext uri="{28A0092B-C50C-407E-A947-70E740481C1C}">
                <a14:useLocalDpi xmlns:a14="http://schemas.microsoft.com/office/drawing/2010/main" val="0"/>
              </a:ext>
            </a:extLst>
          </a:blip>
          <a:srcRect l="1366" t="38926" r="69846" b="24710"/>
          <a:stretch/>
        </p:blipFill>
        <p:spPr>
          <a:xfrm>
            <a:off x="32225466" y="10169286"/>
            <a:ext cx="4499641" cy="3476691"/>
          </a:xfrm>
          <a:prstGeom prst="rect">
            <a:avLst/>
          </a:prstGeom>
          <a:ln>
            <a:solidFill>
              <a:schemeClr val="tx1"/>
            </a:solidFill>
          </a:ln>
        </p:spPr>
      </p:pic>
      <p:pic>
        <p:nvPicPr>
          <p:cNvPr id="8" name="Picture 7"/>
          <p:cNvPicPr>
            <a:picLocks noChangeAspect="1"/>
          </p:cNvPicPr>
          <p:nvPr/>
        </p:nvPicPr>
        <p:blipFill rotWithShape="1">
          <a:blip r:embed="rId6">
            <a:extLst>
              <a:ext uri="{28A0092B-C50C-407E-A947-70E740481C1C}">
                <a14:useLocalDpi xmlns:a14="http://schemas.microsoft.com/office/drawing/2010/main" val="0"/>
              </a:ext>
            </a:extLst>
          </a:blip>
          <a:srcRect l="1013" t="41172" r="71864" b="26098"/>
          <a:stretch/>
        </p:blipFill>
        <p:spPr>
          <a:xfrm>
            <a:off x="30496843" y="13810504"/>
            <a:ext cx="6228263" cy="3851695"/>
          </a:xfrm>
          <a:prstGeom prst="rect">
            <a:avLst/>
          </a:prstGeom>
          <a:ln>
            <a:solidFill>
              <a:schemeClr val="tx1"/>
            </a:solidFill>
          </a:ln>
        </p:spPr>
      </p:pic>
      <p:pic>
        <p:nvPicPr>
          <p:cNvPr id="9" name="Picture 8"/>
          <p:cNvPicPr>
            <a:picLocks noChangeAspect="1"/>
          </p:cNvPicPr>
          <p:nvPr/>
        </p:nvPicPr>
        <p:blipFill rotWithShape="1">
          <a:blip r:embed="rId6">
            <a:extLst>
              <a:ext uri="{28A0092B-C50C-407E-A947-70E740481C1C}">
                <a14:useLocalDpi xmlns:a14="http://schemas.microsoft.com/office/drawing/2010/main" val="0"/>
              </a:ext>
            </a:extLst>
          </a:blip>
          <a:srcRect l="809" t="1233" r="63907" b="65035"/>
          <a:stretch/>
        </p:blipFill>
        <p:spPr>
          <a:xfrm>
            <a:off x="23317200" y="13810505"/>
            <a:ext cx="7162800" cy="3851694"/>
          </a:xfrm>
          <a:prstGeom prst="rect">
            <a:avLst/>
          </a:prstGeom>
          <a:ln>
            <a:solidFill>
              <a:schemeClr val="tx1"/>
            </a:solidFill>
          </a:ln>
        </p:spPr>
      </p:pic>
      <p:pic>
        <p:nvPicPr>
          <p:cNvPr id="3" name="Picture 2"/>
          <p:cNvPicPr>
            <a:picLocks noChangeAspect="1"/>
          </p:cNvPicPr>
          <p:nvPr/>
        </p:nvPicPr>
        <p:blipFill rotWithShape="1">
          <a:blip r:embed="rId7">
            <a:extLst>
              <a:ext uri="{28A0092B-C50C-407E-A947-70E740481C1C}">
                <a14:useLocalDpi xmlns:a14="http://schemas.microsoft.com/office/drawing/2010/main" val="0"/>
              </a:ext>
            </a:extLst>
          </a:blip>
          <a:srcRect l="2176" t="10196" b="6380"/>
          <a:stretch/>
        </p:blipFill>
        <p:spPr>
          <a:xfrm>
            <a:off x="838200" y="10020171"/>
            <a:ext cx="3677201" cy="2351916"/>
          </a:xfrm>
          <a:prstGeom prst="rect">
            <a:avLst/>
          </a:prstGeom>
          <a:ln>
            <a:solidFill>
              <a:schemeClr val="tx1"/>
            </a:solidFill>
          </a:ln>
        </p:spPr>
      </p:pic>
      <p:pic>
        <p:nvPicPr>
          <p:cNvPr id="10" name="Picture 9"/>
          <p:cNvPicPr>
            <a:picLocks noChangeAspect="1"/>
          </p:cNvPicPr>
          <p:nvPr/>
        </p:nvPicPr>
        <p:blipFill rotWithShape="1">
          <a:blip r:embed="rId8" cstate="print">
            <a:extLst>
              <a:ext uri="{28A0092B-C50C-407E-A947-70E740481C1C}">
                <a14:useLocalDpi xmlns:a14="http://schemas.microsoft.com/office/drawing/2010/main" val="0"/>
              </a:ext>
            </a:extLst>
          </a:blip>
          <a:srcRect t="7695" r="2998" b="13555"/>
          <a:stretch/>
        </p:blipFill>
        <p:spPr>
          <a:xfrm rot="5400000">
            <a:off x="4084511" y="10480113"/>
            <a:ext cx="2351917" cy="1432034"/>
          </a:xfrm>
          <a:prstGeom prst="rect">
            <a:avLst/>
          </a:prstGeom>
          <a:ln>
            <a:solidFill>
              <a:schemeClr val="tx1"/>
            </a:solidFill>
          </a:ln>
        </p:spPr>
      </p:pic>
      <p:sp>
        <p:nvSpPr>
          <p:cNvPr id="29" name="Text Box 171"/>
          <p:cNvSpPr txBox="1">
            <a:spLocks noChangeArrowheads="1"/>
          </p:cNvSpPr>
          <p:nvPr/>
        </p:nvSpPr>
        <p:spPr bwMode="auto">
          <a:xfrm>
            <a:off x="6013204" y="10020171"/>
            <a:ext cx="2006013" cy="2385268"/>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1400" u="sng" dirty="0" smtClean="0">
                <a:solidFill>
                  <a:schemeClr val="tx1"/>
                </a:solidFill>
                <a:latin typeface="Times New Roman" pitchFamily="18" charset="0"/>
                <a:cs typeface="Times New Roman" pitchFamily="18" charset="0"/>
              </a:rPr>
              <a:t>Figures 1</a:t>
            </a:r>
            <a:r>
              <a:rPr lang="en-US" sz="1400" b="0" dirty="0" smtClean="0">
                <a:solidFill>
                  <a:schemeClr val="tx1"/>
                </a:solidFill>
                <a:latin typeface="Times New Roman" pitchFamily="18" charset="0"/>
                <a:cs typeface="Times New Roman" pitchFamily="18" charset="0"/>
              </a:rPr>
              <a:t>:  </a:t>
            </a:r>
            <a:r>
              <a:rPr lang="en-US" sz="1400" dirty="0" smtClean="0">
                <a:solidFill>
                  <a:schemeClr val="tx1"/>
                </a:solidFill>
                <a:latin typeface="Times New Roman" pitchFamily="18" charset="0"/>
                <a:cs typeface="Times New Roman" pitchFamily="18" charset="0"/>
              </a:rPr>
              <a:t>Master Knot of Henry.</a:t>
            </a:r>
            <a:endParaRPr lang="en-US" sz="1400" b="0" dirty="0" smtClean="0">
              <a:solidFill>
                <a:schemeClr val="tx1"/>
              </a:solidFill>
              <a:latin typeface="Times New Roman" pitchFamily="18" charset="0"/>
              <a:cs typeface="Times New Roman" pitchFamily="18" charset="0"/>
            </a:endParaRPr>
          </a:p>
          <a:p>
            <a:pPr algn="l" eaLnBrk="1" hangingPunct="1"/>
            <a:endParaRPr lang="en-US" sz="600" b="0" dirty="0">
              <a:solidFill>
                <a:schemeClr val="tx1"/>
              </a:solidFill>
              <a:latin typeface="Times New Roman" pitchFamily="18" charset="0"/>
              <a:cs typeface="Times New Roman" pitchFamily="18" charset="0"/>
            </a:endParaRPr>
          </a:p>
          <a:p>
            <a:pPr algn="l" eaLnBrk="1" hangingPunct="1"/>
            <a:r>
              <a:rPr lang="en-US" sz="1400" b="0" dirty="0" smtClean="0">
                <a:solidFill>
                  <a:schemeClr val="tx1"/>
                </a:solidFill>
                <a:latin typeface="Times New Roman" pitchFamily="18" charset="0"/>
                <a:cs typeface="Times New Roman" pitchFamily="18" charset="0"/>
              </a:rPr>
              <a:t>These two figures demonstrate the </a:t>
            </a:r>
            <a:r>
              <a:rPr lang="en-US" sz="1400" b="0" dirty="0" err="1" smtClean="0">
                <a:solidFill>
                  <a:schemeClr val="tx1"/>
                </a:solidFill>
                <a:latin typeface="Times New Roman" pitchFamily="18" charset="0"/>
                <a:cs typeface="Times New Roman" pitchFamily="18" charset="0"/>
              </a:rPr>
              <a:t>dessucation</a:t>
            </a:r>
            <a:r>
              <a:rPr lang="en-US" sz="1400" b="0" dirty="0" smtClean="0">
                <a:solidFill>
                  <a:schemeClr val="tx1"/>
                </a:solidFill>
                <a:latin typeface="Times New Roman" pitchFamily="18" charset="0"/>
                <a:cs typeface="Times New Roman" pitchFamily="18" charset="0"/>
              </a:rPr>
              <a:t> of the FHL and FDL in the plantar </a:t>
            </a:r>
            <a:r>
              <a:rPr lang="en-US" sz="1400" b="0" dirty="0" err="1" smtClean="0">
                <a:solidFill>
                  <a:schemeClr val="tx1"/>
                </a:solidFill>
                <a:latin typeface="Times New Roman" pitchFamily="18" charset="0"/>
                <a:cs typeface="Times New Roman" pitchFamily="18" charset="0"/>
              </a:rPr>
              <a:t>midfoot</a:t>
            </a:r>
            <a:r>
              <a:rPr lang="en-US" sz="1400" b="0" dirty="0" smtClean="0">
                <a:solidFill>
                  <a:schemeClr val="tx1"/>
                </a:solidFill>
                <a:latin typeface="Times New Roman" pitchFamily="18" charset="0"/>
                <a:cs typeface="Times New Roman" pitchFamily="18" charset="0"/>
              </a:rPr>
              <a:t> </a:t>
            </a:r>
            <a:r>
              <a:rPr lang="en-US" sz="1400" b="0" dirty="0" smtClean="0">
                <a:solidFill>
                  <a:schemeClr val="tx1"/>
                </a:solidFill>
                <a:latin typeface="Times New Roman" pitchFamily="18" charset="0"/>
                <a:cs typeface="Times New Roman" pitchFamily="18" charset="0"/>
              </a:rPr>
              <a:t>(from </a:t>
            </a:r>
            <a:r>
              <a:rPr lang="en-US" sz="1400" b="0" dirty="0" smtClean="0">
                <a:solidFill>
                  <a:schemeClr val="tx1"/>
                </a:solidFill>
                <a:latin typeface="Times New Roman" pitchFamily="18" charset="0"/>
                <a:cs typeface="Times New Roman" pitchFamily="18" charset="0"/>
              </a:rPr>
              <a:t>Dr. Henry’s original </a:t>
            </a:r>
            <a:r>
              <a:rPr lang="en-US" sz="1400" b="0" i="1" dirty="0" smtClean="0">
                <a:solidFill>
                  <a:schemeClr val="tx1"/>
                </a:solidFill>
                <a:latin typeface="Times New Roman" pitchFamily="18" charset="0"/>
                <a:cs typeface="Times New Roman" pitchFamily="18" charset="0"/>
              </a:rPr>
              <a:t>Extensile Exposure </a:t>
            </a:r>
            <a:r>
              <a:rPr lang="en-US" sz="1400" b="0" dirty="0" smtClean="0">
                <a:solidFill>
                  <a:schemeClr val="tx1"/>
                </a:solidFill>
                <a:latin typeface="Times New Roman" pitchFamily="18" charset="0"/>
                <a:cs typeface="Times New Roman" pitchFamily="18" charset="0"/>
              </a:rPr>
              <a:t>text).  </a:t>
            </a:r>
            <a:endParaRPr lang="en-US" sz="1400" b="0" dirty="0">
              <a:solidFill>
                <a:schemeClr val="tx1"/>
              </a:solidFill>
              <a:latin typeface="Times New Roman" pitchFamily="18" charset="0"/>
              <a:cs typeface="Times New Roman" pitchFamily="18" charset="0"/>
            </a:endParaRPr>
          </a:p>
        </p:txBody>
      </p:sp>
      <p:sp>
        <p:nvSpPr>
          <p:cNvPr id="30" name="Text Box 171"/>
          <p:cNvSpPr txBox="1">
            <a:spLocks noChangeArrowheads="1"/>
          </p:cNvSpPr>
          <p:nvPr/>
        </p:nvSpPr>
        <p:spPr bwMode="auto">
          <a:xfrm>
            <a:off x="9493689" y="10020171"/>
            <a:ext cx="2392128" cy="1954381"/>
          </a:xfrm>
          <a:prstGeom prst="rect">
            <a:avLst/>
          </a:prstGeom>
          <a:noFill/>
          <a:ln>
            <a:noFill/>
          </a:ln>
          <a:effectLst/>
          <a:extLst>
            <a:ext uri="{909E8E84-426E-40DD-AFC4-6F175D3DCCD1}">
              <a14:hiddenFill xmlns:a14="http://schemas.microsoft.com/office/drawing/2010/main">
                <a:gradFill rotWithShape="1">
                  <a:gsLst>
                    <a:gs pos="0">
                      <a:srgbClr val="800000"/>
                    </a:gs>
                    <a:gs pos="50000">
                      <a:srgbClr val="A14343"/>
                    </a:gs>
                    <a:gs pos="100000">
                      <a:srgbClr val="800000"/>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lvl1pPr defTabSz="3762375" eaLnBrk="0" hangingPunct="0">
              <a:defRPr sz="4300" b="1">
                <a:solidFill>
                  <a:srgbClr val="FF9900"/>
                </a:solidFill>
                <a:latin typeface="Arial" charset="0"/>
              </a:defRPr>
            </a:lvl1pPr>
            <a:lvl2pPr marL="742950" indent="-285750" defTabSz="3762375" eaLnBrk="0" hangingPunct="0">
              <a:defRPr sz="4300" b="1">
                <a:solidFill>
                  <a:srgbClr val="FF9900"/>
                </a:solidFill>
                <a:latin typeface="Arial" charset="0"/>
              </a:defRPr>
            </a:lvl2pPr>
            <a:lvl3pPr marL="1143000" indent="-228600" defTabSz="3762375" eaLnBrk="0" hangingPunct="0">
              <a:defRPr sz="4300" b="1">
                <a:solidFill>
                  <a:srgbClr val="FF9900"/>
                </a:solidFill>
                <a:latin typeface="Arial" charset="0"/>
              </a:defRPr>
            </a:lvl3pPr>
            <a:lvl4pPr marL="1600200" indent="-228600" defTabSz="3762375" eaLnBrk="0" hangingPunct="0">
              <a:defRPr sz="4300" b="1">
                <a:solidFill>
                  <a:srgbClr val="FF9900"/>
                </a:solidFill>
                <a:latin typeface="Arial" charset="0"/>
              </a:defRPr>
            </a:lvl4pPr>
            <a:lvl5pPr marL="2057400" indent="-228600" defTabSz="3762375" eaLnBrk="0" hangingPunct="0">
              <a:defRPr sz="4300" b="1">
                <a:solidFill>
                  <a:srgbClr val="FF9900"/>
                </a:solidFill>
                <a:latin typeface="Arial" charset="0"/>
              </a:defRPr>
            </a:lvl5pPr>
            <a:lvl6pPr marL="2514600" indent="-228600" algn="ctr" defTabSz="3762375" eaLnBrk="0" fontAlgn="base" hangingPunct="0">
              <a:spcBef>
                <a:spcPct val="0"/>
              </a:spcBef>
              <a:spcAft>
                <a:spcPct val="0"/>
              </a:spcAft>
              <a:defRPr sz="4300" b="1">
                <a:solidFill>
                  <a:srgbClr val="FF9900"/>
                </a:solidFill>
                <a:latin typeface="Arial" charset="0"/>
              </a:defRPr>
            </a:lvl6pPr>
            <a:lvl7pPr marL="2971800" indent="-228600" algn="ctr" defTabSz="3762375" eaLnBrk="0" fontAlgn="base" hangingPunct="0">
              <a:spcBef>
                <a:spcPct val="0"/>
              </a:spcBef>
              <a:spcAft>
                <a:spcPct val="0"/>
              </a:spcAft>
              <a:defRPr sz="4300" b="1">
                <a:solidFill>
                  <a:srgbClr val="FF9900"/>
                </a:solidFill>
                <a:latin typeface="Arial" charset="0"/>
              </a:defRPr>
            </a:lvl7pPr>
            <a:lvl8pPr marL="3429000" indent="-228600" algn="ctr" defTabSz="3762375" eaLnBrk="0" fontAlgn="base" hangingPunct="0">
              <a:spcBef>
                <a:spcPct val="0"/>
              </a:spcBef>
              <a:spcAft>
                <a:spcPct val="0"/>
              </a:spcAft>
              <a:defRPr sz="4300" b="1">
                <a:solidFill>
                  <a:srgbClr val="FF9900"/>
                </a:solidFill>
                <a:latin typeface="Arial" charset="0"/>
              </a:defRPr>
            </a:lvl8pPr>
            <a:lvl9pPr marL="3886200" indent="-228600" algn="ctr" defTabSz="3762375" eaLnBrk="0" fontAlgn="base" hangingPunct="0">
              <a:spcBef>
                <a:spcPct val="0"/>
              </a:spcBef>
              <a:spcAft>
                <a:spcPct val="0"/>
              </a:spcAft>
              <a:defRPr sz="4300" b="1">
                <a:solidFill>
                  <a:srgbClr val="FF9900"/>
                </a:solidFill>
                <a:latin typeface="Arial" charset="0"/>
              </a:defRPr>
            </a:lvl9pPr>
          </a:lstStyle>
          <a:p>
            <a:pPr algn="l" eaLnBrk="1" hangingPunct="1"/>
            <a:r>
              <a:rPr lang="en-US" sz="1400" u="sng" dirty="0" smtClean="0">
                <a:solidFill>
                  <a:schemeClr val="tx1"/>
                </a:solidFill>
                <a:latin typeface="Times New Roman" pitchFamily="18" charset="0"/>
                <a:cs typeface="Times New Roman" pitchFamily="18" charset="0"/>
              </a:rPr>
              <a:t>Figure </a:t>
            </a:r>
            <a:r>
              <a:rPr lang="en-US" sz="1400" u="sng" dirty="0">
                <a:solidFill>
                  <a:schemeClr val="tx1"/>
                </a:solidFill>
                <a:latin typeface="Times New Roman" pitchFamily="18" charset="0"/>
                <a:cs typeface="Times New Roman" pitchFamily="18" charset="0"/>
              </a:rPr>
              <a:t>2</a:t>
            </a:r>
            <a:r>
              <a:rPr lang="en-US" sz="1400" b="0" dirty="0" smtClean="0">
                <a:solidFill>
                  <a:schemeClr val="tx1"/>
                </a:solidFill>
                <a:latin typeface="Times New Roman" pitchFamily="18" charset="0"/>
                <a:cs typeface="Times New Roman" pitchFamily="18" charset="0"/>
              </a:rPr>
              <a:t>:  </a:t>
            </a:r>
            <a:r>
              <a:rPr lang="en-US" sz="1400" dirty="0" smtClean="0">
                <a:solidFill>
                  <a:schemeClr val="tx1"/>
                </a:solidFill>
                <a:latin typeface="Times New Roman" pitchFamily="18" charset="0"/>
                <a:cs typeface="Times New Roman" pitchFamily="18" charset="0"/>
              </a:rPr>
              <a:t>FHL involvement with diabetic foot infections.</a:t>
            </a:r>
            <a:endParaRPr lang="en-US" sz="1400" b="0" dirty="0" smtClean="0">
              <a:solidFill>
                <a:schemeClr val="tx1"/>
              </a:solidFill>
              <a:latin typeface="Times New Roman" pitchFamily="18" charset="0"/>
              <a:cs typeface="Times New Roman" pitchFamily="18" charset="0"/>
            </a:endParaRPr>
          </a:p>
          <a:p>
            <a:pPr algn="l" eaLnBrk="1" hangingPunct="1"/>
            <a:endParaRPr lang="en-US" sz="600" b="0" dirty="0">
              <a:solidFill>
                <a:schemeClr val="tx1"/>
              </a:solidFill>
              <a:latin typeface="Times New Roman" pitchFamily="18" charset="0"/>
              <a:cs typeface="Times New Roman" pitchFamily="18" charset="0"/>
            </a:endParaRPr>
          </a:p>
          <a:p>
            <a:pPr algn="l" eaLnBrk="1" hangingPunct="1"/>
            <a:r>
              <a:rPr lang="en-US" sz="1400" b="0" dirty="0" smtClean="0">
                <a:solidFill>
                  <a:schemeClr val="tx1"/>
                </a:solidFill>
                <a:latin typeface="Times New Roman" pitchFamily="18" charset="0"/>
                <a:cs typeface="Times New Roman" pitchFamily="18" charset="0"/>
              </a:rPr>
              <a:t>Foot infections originating </a:t>
            </a:r>
            <a:r>
              <a:rPr lang="en-US" sz="1400" b="0" dirty="0" err="1">
                <a:solidFill>
                  <a:schemeClr val="tx1"/>
                </a:solidFill>
                <a:latin typeface="Times New Roman" pitchFamily="18" charset="0"/>
                <a:cs typeface="Times New Roman" pitchFamily="18" charset="0"/>
              </a:rPr>
              <a:t>s</a:t>
            </a:r>
            <a:r>
              <a:rPr lang="en-US" sz="1400" b="0" dirty="0" err="1" smtClean="0">
                <a:solidFill>
                  <a:schemeClr val="tx1"/>
                </a:solidFill>
                <a:latin typeface="Times New Roman" pitchFamily="18" charset="0"/>
                <a:cs typeface="Times New Roman" pitchFamily="18" charset="0"/>
              </a:rPr>
              <a:t>ubmetatarsal</a:t>
            </a:r>
            <a:r>
              <a:rPr lang="en-US" sz="1400" b="0" dirty="0" smtClean="0">
                <a:solidFill>
                  <a:schemeClr val="tx1"/>
                </a:solidFill>
                <a:latin typeface="Times New Roman" pitchFamily="18" charset="0"/>
                <a:cs typeface="Times New Roman" pitchFamily="18" charset="0"/>
              </a:rPr>
              <a:t> head 1 in the area of the FHL may be associated with relatively poor clinical outcomes.</a:t>
            </a:r>
            <a:endParaRPr lang="en-US" sz="1400" b="0" dirty="0">
              <a:solidFill>
                <a:schemeClr val="tx1"/>
              </a:solidFill>
              <a:latin typeface="Times New Roman" pitchFamily="18" charset="0"/>
              <a:cs typeface="Times New Roman" pitchFamily="18" charset="0"/>
            </a:endParaRPr>
          </a:p>
        </p:txBody>
      </p:sp>
      <p:pic>
        <p:nvPicPr>
          <p:cNvPr id="12" name="Picture 11"/>
          <p:cNvPicPr>
            <a:picLocks noChangeAspect="1"/>
          </p:cNvPicPr>
          <p:nvPr/>
        </p:nvPicPr>
        <p:blipFill rotWithShape="1">
          <a:blip r:embed="rId9" cstate="print">
            <a:extLst>
              <a:ext uri="{28A0092B-C50C-407E-A947-70E740481C1C}">
                <a14:useLocalDpi xmlns:a14="http://schemas.microsoft.com/office/drawing/2010/main" val="0"/>
              </a:ext>
            </a:extLst>
          </a:blip>
          <a:srcRect l="873" t="2458" r="59593" b="54541"/>
          <a:stretch/>
        </p:blipFill>
        <p:spPr>
          <a:xfrm>
            <a:off x="23317199" y="10169286"/>
            <a:ext cx="8919153" cy="3476691"/>
          </a:xfrm>
          <a:prstGeom prst="rect">
            <a:avLst/>
          </a:prstGeom>
        </p:spPr>
      </p:pic>
      <p:sp>
        <p:nvSpPr>
          <p:cNvPr id="13" name="TextBox 12"/>
          <p:cNvSpPr txBox="1"/>
          <p:nvPr/>
        </p:nvSpPr>
        <p:spPr>
          <a:xfrm>
            <a:off x="22471829" y="9641328"/>
            <a:ext cx="3124201" cy="400110"/>
          </a:xfrm>
          <a:prstGeom prst="rect">
            <a:avLst/>
          </a:prstGeom>
          <a:noFill/>
        </p:spPr>
        <p:txBody>
          <a:bodyPr wrap="square" rtlCol="0">
            <a:spAutoFit/>
          </a:bodyPr>
          <a:lstStyle/>
          <a:p>
            <a:r>
              <a:rPr lang="en-US" sz="2000" dirty="0" smtClean="0">
                <a:solidFill>
                  <a:schemeClr val="bg1"/>
                </a:solidFill>
                <a:latin typeface="Times New Roman" panose="02020603050405020304" pitchFamily="18" charset="0"/>
                <a:cs typeface="Times New Roman" panose="02020603050405020304" pitchFamily="18" charset="0"/>
              </a:rPr>
              <a:t>Figure 3A</a:t>
            </a:r>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34" name="TextBox 33"/>
          <p:cNvSpPr txBox="1"/>
          <p:nvPr/>
        </p:nvSpPr>
        <p:spPr>
          <a:xfrm>
            <a:off x="22471827" y="13292127"/>
            <a:ext cx="3124201" cy="400110"/>
          </a:xfrm>
          <a:prstGeom prst="rect">
            <a:avLst/>
          </a:prstGeom>
          <a:noFill/>
        </p:spPr>
        <p:txBody>
          <a:bodyPr wrap="square" rtlCol="0">
            <a:spAutoFit/>
          </a:bodyPr>
          <a:lstStyle/>
          <a:p>
            <a:r>
              <a:rPr lang="en-US" sz="2000" dirty="0" smtClean="0">
                <a:solidFill>
                  <a:schemeClr val="bg1"/>
                </a:solidFill>
                <a:latin typeface="Times New Roman" panose="02020603050405020304" pitchFamily="18" charset="0"/>
                <a:cs typeface="Times New Roman" panose="02020603050405020304" pitchFamily="18" charset="0"/>
              </a:rPr>
              <a:t>Figure 4A</a:t>
            </a:r>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36" name="TextBox 35"/>
          <p:cNvSpPr txBox="1"/>
          <p:nvPr/>
        </p:nvSpPr>
        <p:spPr>
          <a:xfrm>
            <a:off x="22471828" y="17261364"/>
            <a:ext cx="3124201" cy="400110"/>
          </a:xfrm>
          <a:prstGeom prst="rect">
            <a:avLst/>
          </a:prstGeom>
          <a:noFill/>
        </p:spPr>
        <p:txBody>
          <a:bodyPr wrap="square" rtlCol="0">
            <a:spAutoFit/>
          </a:bodyPr>
          <a:lstStyle/>
          <a:p>
            <a:r>
              <a:rPr lang="en-US" sz="2000" dirty="0" smtClean="0">
                <a:solidFill>
                  <a:schemeClr val="bg1"/>
                </a:solidFill>
                <a:latin typeface="Times New Roman" panose="02020603050405020304" pitchFamily="18" charset="0"/>
                <a:cs typeface="Times New Roman" panose="02020603050405020304" pitchFamily="18" charset="0"/>
              </a:rPr>
              <a:t>Figure 5A</a:t>
            </a:r>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37" name="TextBox 36"/>
          <p:cNvSpPr txBox="1"/>
          <p:nvPr/>
        </p:nvSpPr>
        <p:spPr>
          <a:xfrm>
            <a:off x="34475286" y="9650887"/>
            <a:ext cx="3124201" cy="400110"/>
          </a:xfrm>
          <a:prstGeom prst="rect">
            <a:avLst/>
          </a:prstGeom>
          <a:noFill/>
        </p:spPr>
        <p:txBody>
          <a:bodyPr wrap="square" rtlCol="0">
            <a:spAutoFit/>
          </a:bodyPr>
          <a:lstStyle/>
          <a:p>
            <a:r>
              <a:rPr lang="en-US" sz="2000" dirty="0" smtClean="0">
                <a:solidFill>
                  <a:schemeClr val="bg1"/>
                </a:solidFill>
                <a:latin typeface="Times New Roman" panose="02020603050405020304" pitchFamily="18" charset="0"/>
                <a:cs typeface="Times New Roman" panose="02020603050405020304" pitchFamily="18" charset="0"/>
              </a:rPr>
              <a:t>Figure 3B</a:t>
            </a:r>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39" name="TextBox 38"/>
          <p:cNvSpPr txBox="1"/>
          <p:nvPr/>
        </p:nvSpPr>
        <p:spPr>
          <a:xfrm>
            <a:off x="34504295" y="13795066"/>
            <a:ext cx="3124201" cy="400110"/>
          </a:xfrm>
          <a:prstGeom prst="rect">
            <a:avLst/>
          </a:prstGeom>
          <a:noFill/>
        </p:spPr>
        <p:txBody>
          <a:bodyPr wrap="square" rtlCol="0">
            <a:spAutoFit/>
          </a:bodyPr>
          <a:lstStyle/>
          <a:p>
            <a:r>
              <a:rPr lang="en-US" sz="2000" dirty="0" smtClean="0">
                <a:solidFill>
                  <a:schemeClr val="bg1"/>
                </a:solidFill>
                <a:latin typeface="Times New Roman" panose="02020603050405020304" pitchFamily="18" charset="0"/>
                <a:cs typeface="Times New Roman" panose="02020603050405020304" pitchFamily="18" charset="0"/>
              </a:rPr>
              <a:t>Figure 5B</a:t>
            </a:r>
            <a:endParaRPr lang="en-US" sz="2000" dirty="0">
              <a:solidFill>
                <a:schemeClr val="bg1"/>
              </a:solidFill>
              <a:latin typeface="Times New Roman" panose="02020603050405020304" pitchFamily="18" charset="0"/>
              <a:cs typeface="Times New Roman" panose="02020603050405020304" pitchFamily="18" charset="0"/>
            </a:endParaRPr>
          </a:p>
        </p:txBody>
      </p:sp>
      <p:sp>
        <p:nvSpPr>
          <p:cNvPr id="41" name="TextBox 40"/>
          <p:cNvSpPr txBox="1"/>
          <p:nvPr/>
        </p:nvSpPr>
        <p:spPr>
          <a:xfrm>
            <a:off x="34504295" y="13297305"/>
            <a:ext cx="3124201" cy="400110"/>
          </a:xfrm>
          <a:prstGeom prst="rect">
            <a:avLst/>
          </a:prstGeom>
          <a:noFill/>
        </p:spPr>
        <p:txBody>
          <a:bodyPr wrap="square" rtlCol="0">
            <a:spAutoFit/>
          </a:bodyPr>
          <a:lstStyle/>
          <a:p>
            <a:r>
              <a:rPr lang="en-US" sz="2000" dirty="0" smtClean="0">
                <a:solidFill>
                  <a:schemeClr val="bg1"/>
                </a:solidFill>
                <a:latin typeface="Times New Roman" panose="02020603050405020304" pitchFamily="18" charset="0"/>
                <a:cs typeface="Times New Roman" panose="02020603050405020304" pitchFamily="18" charset="0"/>
              </a:rPr>
              <a:t>Figure 4B</a:t>
            </a:r>
            <a:endParaRPr lang="en-US" sz="2000" dirty="0">
              <a:solidFill>
                <a:schemeClr val="bg1"/>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spDef>
    <a:lnDef>
      <a:spPr bwMode="auto">
        <a:xfrm>
          <a:off x="0" y="0"/>
          <a:ext cx="1" cy="1"/>
        </a:xfrm>
        <a:custGeom>
          <a:avLst/>
          <a:gdLst/>
          <a:ahLst/>
          <a:cxnLst/>
          <a:rect l="0" t="0" r="0" b="0"/>
          <a:pathLst/>
        </a:custGeom>
        <a:gradFill rotWithShape="1">
          <a:gsLst>
            <a:gs pos="0">
              <a:srgbClr val="800000"/>
            </a:gs>
            <a:gs pos="50000">
              <a:srgbClr val="800000">
                <a:gamma/>
                <a:tint val="73725"/>
                <a:invGamma/>
              </a:srgbClr>
            </a:gs>
            <a:gs pos="100000">
              <a:srgbClr val="800000"/>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137160" tIns="68580" rIns="137160" bIns="68580" numCol="1" anchor="ctr" anchorCtr="0" compatLnSpc="1">
        <a:prstTxWarp prst="textNoShape">
          <a:avLst/>
        </a:prstTxWarp>
      </a:bodyPr>
      <a:lstStyle>
        <a:defPPr marL="0" marR="0" indent="0" algn="ctr" defTabSz="3762375" rtl="0" eaLnBrk="1" fontAlgn="base" latinLnBrk="0" hangingPunct="1">
          <a:lnSpc>
            <a:spcPct val="100000"/>
          </a:lnSpc>
          <a:spcBef>
            <a:spcPct val="0"/>
          </a:spcBef>
          <a:spcAft>
            <a:spcPct val="0"/>
          </a:spcAft>
          <a:buClrTx/>
          <a:buSzTx/>
          <a:buFontTx/>
          <a:buNone/>
          <a:tabLst/>
          <a:defRPr kumimoji="0" lang="en-US" sz="4300" b="1" i="0" u="none" strike="noStrike" cap="none" normalizeH="0" baseline="0" smtClean="0">
            <a:ln>
              <a:noFill/>
            </a:ln>
            <a:solidFill>
              <a:srgbClr val="FF9900"/>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4925</TotalTime>
  <Words>1733</Words>
  <Application>Microsoft Office PowerPoint</Application>
  <PresentationFormat>Custom</PresentationFormat>
  <Paragraphs>57</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Default Design</vt:lpstr>
      <vt:lpstr>Intertendinous communication at the Master Knot of Henry: Implications for the Spread of Diabetic Foot Infection  Sayed Ali, MDa, Nicole Griffin, PhDb, Whitney Ellis, DPMc, and Andrew J. Meyr, DPMd     aAssociate Professor, Department of Radiology, Temple University Hospital, Philadelphia, Pennsylvania bAssistant Professor, Department of Anatomy and Cell Biology, Temple University School of Medicine, Philadelphia, Pennsylvania cResident, Temple University Hospital Podiatric Surgical Residency Program, Philadelphia, Pennsylvania dAssociate Professor, Department of Podiatric Surgery, Temple University School of Podiatric Medicine, Philadelphia, Pennsylvania (AJMeyr@gmail.com)*  *Please don’t hesitate to contact AJM with any questions/concerns.  He’s happy to provide you with a .pdf of this poster if you email him. </vt:lpstr>
    </vt:vector>
  </TitlesOfParts>
  <Company>Graphicsland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for designing a research poster</dc:title>
  <dc:subject>Free Poster Presentation Example</dc:subject>
  <dc:creator>Graphicsland/MakeSigns.com</dc:creator>
  <cp:keywords>scientific, research, template, custom, poster, presentation, symposium, printing, PowerPoint, create, design, example, sample, download</cp:keywords>
  <dc:description>These templates are offered for free to help your create a poster ranging from nursing research posters to psychology research posters.</dc:description>
  <cp:lastModifiedBy>sti</cp:lastModifiedBy>
  <cp:revision>188</cp:revision>
  <dcterms:created xsi:type="dcterms:W3CDTF">2004-07-26T21:45:23Z</dcterms:created>
  <dcterms:modified xsi:type="dcterms:W3CDTF">2014-11-18T14:20:21Z</dcterms:modified>
  <cp:category>science research poster</cp:category>
</cp:coreProperties>
</file>